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08" r:id="rId5"/>
    <p:sldId id="141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FF315-FED1-C34B-B073-40A3BEFD7181}" v="170" dt="2022-10-05T19:53:08.858"/>
    <p1510:client id="{1BD47ECC-09DB-9B42-A7A4-CAD1012498ED}" v="64" dt="2022-10-06T18:44:59.419"/>
    <p1510:client id="{B1AEC570-8496-5D4B-B97B-DDE506010F3A}" v="77" vWet="81" dt="2022-10-06T18:38:34.722"/>
    <p1510:client id="{B8632F60-70A7-470D-B287-36762B0F5F31}" v="4" dt="2022-10-05T19:33:45.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Hepatitis_Surveillance\01-Assets\PPT%20and%20PDF%20Assets\Data\1_HepA_Data_Table_Figures_NNDSS2020_July14_2022-Char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'Fig1.1'!$M$3</c:f>
              <c:strCache>
                <c:ptCount val="1"/>
                <c:pt idx="0">
                  <c:v>Estimated infections†</c:v>
                </c:pt>
              </c:strCache>
            </c:strRef>
          </c:tx>
          <c:spPr>
            <a:solidFill>
              <a:schemeClr val="accent4">
                <a:shade val="76000"/>
              </a:schemeClr>
            </a:solidFill>
            <a:ln>
              <a:noFill/>
            </a:ln>
            <a:effectLst/>
          </c:spPr>
          <c:invertIfNegative val="0"/>
          <c:cat>
            <c:numRef>
              <c:f>'Fig1.1'!$N$2:$U$2</c:f>
              <c:numCache>
                <c:formatCode>General</c:formatCode>
                <c:ptCount val="8"/>
                <c:pt idx="0">
                  <c:v>2013</c:v>
                </c:pt>
                <c:pt idx="1">
                  <c:v>2014</c:v>
                </c:pt>
                <c:pt idx="2">
                  <c:v>2015</c:v>
                </c:pt>
                <c:pt idx="3">
                  <c:v>2016</c:v>
                </c:pt>
                <c:pt idx="4">
                  <c:v>2017</c:v>
                </c:pt>
                <c:pt idx="5">
                  <c:v>2018</c:v>
                </c:pt>
                <c:pt idx="6">
                  <c:v>2019</c:v>
                </c:pt>
                <c:pt idx="7">
                  <c:v>2020</c:v>
                </c:pt>
              </c:numCache>
            </c:numRef>
          </c:cat>
          <c:val>
            <c:numRef>
              <c:f>'Fig1.1'!$N$3:$U$3</c:f>
              <c:numCache>
                <c:formatCode>#,##0</c:formatCode>
                <c:ptCount val="8"/>
                <c:pt idx="0">
                  <c:v>3600</c:v>
                </c:pt>
                <c:pt idx="1">
                  <c:v>2500</c:v>
                </c:pt>
                <c:pt idx="2">
                  <c:v>2800</c:v>
                </c:pt>
                <c:pt idx="3">
                  <c:v>4000</c:v>
                </c:pt>
                <c:pt idx="4">
                  <c:v>6700</c:v>
                </c:pt>
                <c:pt idx="5">
                  <c:v>24900</c:v>
                </c:pt>
                <c:pt idx="6">
                  <c:v>37700</c:v>
                </c:pt>
                <c:pt idx="7">
                  <c:v>19900</c:v>
                </c:pt>
              </c:numCache>
            </c:numRef>
          </c:val>
          <c:extLst>
            <c:ext xmlns:c16="http://schemas.microsoft.com/office/drawing/2014/chart" uri="{C3380CC4-5D6E-409C-BE32-E72D297353CC}">
              <c16:uniqueId val="{00000000-6CF4-D14C-ABAF-7ECC7BE57E6D}"/>
            </c:ext>
          </c:extLst>
        </c:ser>
        <c:dLbls>
          <c:showLegendKey val="0"/>
          <c:showVal val="0"/>
          <c:showCatName val="0"/>
          <c:showSerName val="0"/>
          <c:showPercent val="0"/>
          <c:showBubbleSize val="0"/>
        </c:dLbls>
        <c:gapWidth val="150"/>
        <c:overlap val="-25"/>
        <c:axId val="1974190975"/>
        <c:axId val="1996776383"/>
      </c:barChart>
      <c:lineChart>
        <c:grouping val="standard"/>
        <c:varyColors val="0"/>
        <c:ser>
          <c:idx val="1"/>
          <c:order val="1"/>
          <c:tx>
            <c:strRef>
              <c:f>'Fig1.1'!$M$4</c:f>
              <c:strCache>
                <c:ptCount val="1"/>
                <c:pt idx="0">
                  <c:v>Reported cases*</c:v>
                </c:pt>
              </c:strCache>
            </c:strRef>
          </c:tx>
          <c:spPr>
            <a:ln w="28575" cap="rnd">
              <a:solidFill>
                <a:schemeClr val="accent4">
                  <a:tint val="77000"/>
                </a:schemeClr>
              </a:solidFill>
              <a:round/>
            </a:ln>
            <a:effectLst/>
          </c:spPr>
          <c:marker>
            <c:symbol val="none"/>
          </c:marker>
          <c:val>
            <c:numRef>
              <c:f>'Fig1.1'!$N$4:$U$4</c:f>
              <c:numCache>
                <c:formatCode>#,##0</c:formatCode>
                <c:ptCount val="8"/>
                <c:pt idx="0">
                  <c:v>1781</c:v>
                </c:pt>
                <c:pt idx="1">
                  <c:v>1239</c:v>
                </c:pt>
                <c:pt idx="2">
                  <c:v>1390</c:v>
                </c:pt>
                <c:pt idx="3">
                  <c:v>2007</c:v>
                </c:pt>
                <c:pt idx="4">
                  <c:v>3366</c:v>
                </c:pt>
                <c:pt idx="5">
                  <c:v>12474</c:v>
                </c:pt>
                <c:pt idx="6">
                  <c:v>18846</c:v>
                </c:pt>
                <c:pt idx="7">
                  <c:v>9952</c:v>
                </c:pt>
              </c:numCache>
            </c:numRef>
          </c:val>
          <c:smooth val="0"/>
          <c:extLst>
            <c:ext xmlns:c16="http://schemas.microsoft.com/office/drawing/2014/chart" uri="{C3380CC4-5D6E-409C-BE32-E72D297353CC}">
              <c16:uniqueId val="{00000001-6CF4-D14C-ABAF-7ECC7BE57E6D}"/>
            </c:ext>
          </c:extLst>
        </c:ser>
        <c:dLbls>
          <c:showLegendKey val="0"/>
          <c:showVal val="0"/>
          <c:showCatName val="0"/>
          <c:showSerName val="0"/>
          <c:showPercent val="0"/>
          <c:showBubbleSize val="0"/>
        </c:dLbls>
        <c:marker val="1"/>
        <c:smooth val="0"/>
        <c:axId val="1974190975"/>
        <c:axId val="1996776383"/>
      </c:lineChart>
      <c:catAx>
        <c:axId val="1974190975"/>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Year</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96776383"/>
        <c:crosses val="autoZero"/>
        <c:auto val="1"/>
        <c:lblAlgn val="ctr"/>
        <c:lblOffset val="100"/>
        <c:noMultiLvlLbl val="0"/>
      </c:catAx>
      <c:valAx>
        <c:axId val="1996776383"/>
        <c:scaling>
          <c:orientation val="minMax"/>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 of cases</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7419097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2166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3696754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a-acut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chart" Target="../charts/chart1.xml"/><Relationship Id="rId4" Type="http://schemas.openxmlformats.org/officeDocument/2006/relationships/hyperlink" Target="https://www.cdc.gov/hepatitis/statistics/2020surveillance/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dc.services.cdc.gov/conditions/hepatitis-a-acut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cdc.gov/hepatitis/statistics/2020surveillance/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1.1 – Part 1 of 2</a:t>
            </a:r>
            <a:br>
              <a:rPr lang="en-US" sz="2400"/>
            </a:br>
            <a:r>
              <a:rPr lang="en-US" sz="2000" b="1"/>
              <a:t>Number of reported cases* of hepatitis A virus infection and estimated infections† </a:t>
            </a:r>
            <a:br>
              <a:rPr lang="en-US" sz="2000" b="1"/>
            </a:br>
            <a:r>
              <a:rPr lang="en-US" sz="2000" b="1"/>
              <a:t>United States, 2013–2020</a:t>
            </a:r>
            <a:endParaRPr lang="en-US" sz="2400" b="1"/>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958348"/>
            <a:ext cx="5638800" cy="718339"/>
          </a:xfrm>
        </p:spPr>
        <p:txBody>
          <a:bodyPr vert="horz" lIns="91440" tIns="45720" rIns="91440" bIns="45720" rtlCol="0" anchor="t">
            <a:noAutofit/>
          </a:bodyPr>
          <a:lstStyle/>
          <a:p>
            <a:pPr>
              <a:lnSpc>
                <a:spcPct val="100000"/>
              </a:lnSpc>
            </a:pPr>
            <a:r>
              <a:rPr lang="en-US" sz="800"/>
              <a:t>*Reported confirmed cases. For the case definition, see </a:t>
            </a:r>
            <a:r>
              <a:rPr lang="en-US" sz="800">
                <a:hlinkClick r:id="rId3"/>
              </a:rPr>
              <a:t>https://ndc.services.cdc.gov/conditions/hepatitis-a-acute/</a:t>
            </a:r>
            <a:r>
              <a:rPr lang="en-US" sz="800"/>
              <a:t>. </a:t>
            </a:r>
            <a:endParaRPr lang="en-US"/>
          </a:p>
          <a:p>
            <a:pPr>
              <a:lnSpc>
                <a:spcPct val="100000"/>
              </a:lnSpc>
            </a:pPr>
            <a:r>
              <a:rPr lang="en-US" sz="800"/>
              <a:t>† The number of estimated viral hepatitis infections was determined by multiplying the number of reported cases that met the classification criteria for a confirmed case by a factor that adjusted for </a:t>
            </a:r>
            <a:r>
              <a:rPr lang="en-US" sz="800" err="1"/>
              <a:t>underascertainment</a:t>
            </a:r>
            <a:r>
              <a:rPr lang="en-US" sz="800"/>
              <a:t> and underreporting. The 95% bootstrap confidence intervals for the estimated number of infections are displayed in the Appendix.																		</a:t>
            </a:r>
          </a:p>
        </p:txBody>
      </p:sp>
      <p:sp>
        <p:nvSpPr>
          <p:cNvPr id="3" name="TextBox 2">
            <a:extLst>
              <a:ext uri="{FF2B5EF4-FFF2-40B4-BE49-F238E27FC236}">
                <a16:creationId xmlns:a16="http://schemas.microsoft.com/office/drawing/2014/main" id="{4E697ECE-5D23-ADA0-9E69-BF9C8EC6B97B}"/>
              </a:ext>
            </a:extLst>
          </p:cNvPr>
          <p:cNvSpPr txBox="1"/>
          <p:nvPr/>
        </p:nvSpPr>
        <p:spPr>
          <a:xfrm>
            <a:off x="6513812" y="5612555"/>
            <a:ext cx="4064465" cy="1200329"/>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t>Reference: </a:t>
            </a:r>
            <a:r>
              <a:rPr lang="en-US" sz="800" err="1"/>
              <a:t>Klevens</a:t>
            </a:r>
            <a:r>
              <a:rPr lang="en-US" sz="800"/>
              <a:t> RM, Liu, S, Roberts H, et al. Estimating acute viral hepatitis infections from nationally reported cases. Am J Public Health 2014; 104:482. PMC3953761.</a:t>
            </a:r>
          </a:p>
          <a:p>
            <a:endParaRPr lang="en-US" sz="800"/>
          </a:p>
          <a:p>
            <a:r>
              <a:rPr lang="en-US" sz="800"/>
              <a:t>Centers for Disease Control and Prevention. Viral Hepatitis Surveillance Report – United States, 2020. </a:t>
            </a:r>
            <a:r>
              <a:rPr lang="en-US" sz="800">
                <a:hlinkClick r:id="rId4"/>
              </a:rPr>
              <a:t>https://www.cdc.gov/hepatitis/statistics/2020surveillance/index.htm</a:t>
            </a:r>
            <a:r>
              <a:rPr lang="en-US" sz="800"/>
              <a:t>. </a:t>
            </a:r>
            <a:br>
              <a:rPr lang="en-US" sz="800"/>
            </a:br>
            <a:r>
              <a:rPr lang="en-US" sz="800"/>
              <a:t>Published September 2022.			</a:t>
            </a:r>
            <a:endParaRPr lang="en-US" sz="800">
              <a:cs typeface="Calibri"/>
            </a:endParaRPr>
          </a:p>
          <a:p>
            <a:endParaRPr lang="en-US" sz="800"/>
          </a:p>
        </p:txBody>
      </p:sp>
      <p:graphicFrame>
        <p:nvGraphicFramePr>
          <p:cNvPr id="8" name="Chart 7" descr="The number of reported cases and estimated infections of hepatitis A in the United States during 2013–2020. During 2013–2015, the reported cases of hepatitis A remained constant. Substantial increases in cases occurred annually during 2017–2019. During 2020, the number of reported cases decreased to 9,952, which corresponds to 19,900 estimated infections after adjusting for case underascertainment and underreporting. ">
            <a:extLst>
              <a:ext uri="{FF2B5EF4-FFF2-40B4-BE49-F238E27FC236}">
                <a16:creationId xmlns:a16="http://schemas.microsoft.com/office/drawing/2014/main" id="{5D7233AE-9EB6-D930-A069-4C58C877645C}"/>
              </a:ext>
            </a:extLst>
          </p:cNvPr>
          <p:cNvGraphicFramePr>
            <a:graphicFrameLocks/>
          </p:cNvGraphicFramePr>
          <p:nvPr>
            <p:extLst>
              <p:ext uri="{D42A27DB-BD31-4B8C-83A1-F6EECF244321}">
                <p14:modId xmlns:p14="http://schemas.microsoft.com/office/powerpoint/2010/main" val="3178564876"/>
              </p:ext>
            </p:extLst>
          </p:nvPr>
        </p:nvGraphicFramePr>
        <p:xfrm>
          <a:off x="544530" y="1337328"/>
          <a:ext cx="11096090" cy="41565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8996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1460556" cy="1180328"/>
          </a:xfrm>
        </p:spPr>
        <p:txBody>
          <a:bodyPr>
            <a:noAutofit/>
          </a:bodyPr>
          <a:lstStyle/>
          <a:p>
            <a:r>
              <a:rPr lang="en-US" b="0"/>
              <a:t>Figure 1.1 – Part 2 of 2</a:t>
            </a:r>
            <a:br>
              <a:rPr lang="en-US" sz="2400"/>
            </a:br>
            <a:r>
              <a:rPr lang="en-US" sz="2000" b="1"/>
              <a:t>Number of reported cases* of hepatitis A virus infection and estimated infections† </a:t>
            </a:r>
            <a:br>
              <a:rPr lang="en-US" sz="2000" b="1"/>
            </a:br>
            <a:r>
              <a:rPr lang="en-US" sz="2000" b="1"/>
              <a:t>United States, 2013–2020</a:t>
            </a:r>
            <a:endParaRPr lang="en-US" sz="2400" b="1"/>
          </a:p>
        </p:txBody>
      </p:sp>
      <p:graphicFrame>
        <p:nvGraphicFramePr>
          <p:cNvPr id="7" name="Table 6">
            <a:extLst>
              <a:ext uri="{FF2B5EF4-FFF2-40B4-BE49-F238E27FC236}">
                <a16:creationId xmlns:a16="http://schemas.microsoft.com/office/drawing/2014/main" id="{5BAE4DB4-BE1B-9F97-C18E-213469BE6FA0}"/>
              </a:ext>
            </a:extLst>
          </p:cNvPr>
          <p:cNvGraphicFramePr>
            <a:graphicFrameLocks noGrp="1"/>
          </p:cNvGraphicFramePr>
          <p:nvPr>
            <p:extLst>
              <p:ext uri="{D42A27DB-BD31-4B8C-83A1-F6EECF244321}">
                <p14:modId xmlns:p14="http://schemas.microsoft.com/office/powerpoint/2010/main" val="1575917854"/>
              </p:ext>
            </p:extLst>
          </p:nvPr>
        </p:nvGraphicFramePr>
        <p:xfrm>
          <a:off x="535834" y="1366890"/>
          <a:ext cx="11120333" cy="822960"/>
        </p:xfrm>
        <a:graphic>
          <a:graphicData uri="http://schemas.openxmlformats.org/drawingml/2006/table">
            <a:tbl>
              <a:tblPr firstRow="1" bandRow="1">
                <a:tableStyleId>{D27102A9-8310-4765-A935-A1911B00CA55}</a:tableStyleId>
              </a:tblPr>
              <a:tblGrid>
                <a:gridCol w="1340714">
                  <a:extLst>
                    <a:ext uri="{9D8B030D-6E8A-4147-A177-3AD203B41FA5}">
                      <a16:colId xmlns:a16="http://schemas.microsoft.com/office/drawing/2014/main" val="2103756755"/>
                    </a:ext>
                  </a:extLst>
                </a:gridCol>
                <a:gridCol w="1193170">
                  <a:extLst>
                    <a:ext uri="{9D8B030D-6E8A-4147-A177-3AD203B41FA5}">
                      <a16:colId xmlns:a16="http://schemas.microsoft.com/office/drawing/2014/main" val="3293876576"/>
                    </a:ext>
                  </a:extLst>
                </a:gridCol>
                <a:gridCol w="1206002">
                  <a:extLst>
                    <a:ext uri="{9D8B030D-6E8A-4147-A177-3AD203B41FA5}">
                      <a16:colId xmlns:a16="http://schemas.microsoft.com/office/drawing/2014/main" val="42515786"/>
                    </a:ext>
                  </a:extLst>
                </a:gridCol>
                <a:gridCol w="1231661">
                  <a:extLst>
                    <a:ext uri="{9D8B030D-6E8A-4147-A177-3AD203B41FA5}">
                      <a16:colId xmlns:a16="http://schemas.microsoft.com/office/drawing/2014/main" val="2886116225"/>
                    </a:ext>
                  </a:extLst>
                </a:gridCol>
                <a:gridCol w="1206418">
                  <a:extLst>
                    <a:ext uri="{9D8B030D-6E8A-4147-A177-3AD203B41FA5}">
                      <a16:colId xmlns:a16="http://schemas.microsoft.com/office/drawing/2014/main" val="2201851793"/>
                    </a:ext>
                  </a:extLst>
                </a:gridCol>
                <a:gridCol w="1235592">
                  <a:extLst>
                    <a:ext uri="{9D8B030D-6E8A-4147-A177-3AD203B41FA5}">
                      <a16:colId xmlns:a16="http://schemas.microsoft.com/office/drawing/2014/main" val="2868981837"/>
                    </a:ext>
                  </a:extLst>
                </a:gridCol>
                <a:gridCol w="1235592">
                  <a:extLst>
                    <a:ext uri="{9D8B030D-6E8A-4147-A177-3AD203B41FA5}">
                      <a16:colId xmlns:a16="http://schemas.microsoft.com/office/drawing/2014/main" val="1508270811"/>
                    </a:ext>
                  </a:extLst>
                </a:gridCol>
                <a:gridCol w="1235592">
                  <a:extLst>
                    <a:ext uri="{9D8B030D-6E8A-4147-A177-3AD203B41FA5}">
                      <a16:colId xmlns:a16="http://schemas.microsoft.com/office/drawing/2014/main" val="3576013414"/>
                    </a:ext>
                  </a:extLst>
                </a:gridCol>
                <a:gridCol w="1235592">
                  <a:extLst>
                    <a:ext uri="{9D8B030D-6E8A-4147-A177-3AD203B41FA5}">
                      <a16:colId xmlns:a16="http://schemas.microsoft.com/office/drawing/2014/main" val="759788711"/>
                    </a:ext>
                  </a:extLst>
                </a:gridCol>
              </a:tblGrid>
              <a:tr h="402336">
                <a:tc>
                  <a:txBody>
                    <a:bodyPr/>
                    <a:lstStyle/>
                    <a:p>
                      <a:pPr algn="l" fontAlgn="ctr"/>
                      <a:r>
                        <a:rPr lang="en-US" sz="1200" b="1" u="none" strike="noStrike">
                          <a:solidFill>
                            <a:schemeClr val="bg1"/>
                          </a:solidFill>
                          <a:effectLst/>
                        </a:rPr>
                        <a:t>Hepatitis A</a:t>
                      </a:r>
                      <a:endParaRPr lang="en-US" sz="1200" b="1" i="0" u="none" strike="noStrike">
                        <a:solidFill>
                          <a:schemeClr val="bg1"/>
                        </a:solidFill>
                        <a:effectLst/>
                        <a:latin typeface="+mn-lt"/>
                      </a:endParaRPr>
                    </a:p>
                  </a:txBody>
                  <a:tcPr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2013</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2014</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2015</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mn-lt"/>
                      </a:endParaRPr>
                    </a:p>
                  </a:txBody>
                  <a:tcPr marL="9620" marR="9620" marT="9525" marB="0" anchor="ctr">
                    <a:lnB w="12700" cap="flat" cmpd="sng" algn="ctr">
                      <a:solidFill>
                        <a:schemeClr val="accent4"/>
                      </a:solidFill>
                      <a:prstDash val="solid"/>
                      <a:round/>
                      <a:headEnd type="none" w="med" len="med"/>
                      <a:tailEnd type="none" w="med" len="med"/>
                    </a:lnB>
                    <a:solidFill>
                      <a:schemeClr val="accent4"/>
                    </a:solidFill>
                  </a:tcPr>
                </a:tc>
                <a:extLst>
                  <a:ext uri="{0D108BD9-81ED-4DB2-BD59-A6C34878D82A}">
                    <a16:rowId xmlns:a16="http://schemas.microsoft.com/office/drawing/2014/main" val="359160775"/>
                  </a:ext>
                </a:extLst>
              </a:tr>
              <a:tr h="210312">
                <a:tc>
                  <a:txBody>
                    <a:bodyPr/>
                    <a:lstStyle/>
                    <a:p>
                      <a:pPr algn="l" fontAlgn="ctr"/>
                      <a:r>
                        <a:rPr lang="en-US" sz="1100" b="0" u="none" strike="noStrike">
                          <a:solidFill>
                            <a:srgbClr val="111111"/>
                          </a:solidFill>
                          <a:effectLst/>
                        </a:rPr>
                        <a:t>Reported cases*</a:t>
                      </a:r>
                      <a:endParaRPr lang="en-US" sz="1100" b="0" i="0" u="none" strike="noStrike">
                        <a:solidFill>
                          <a:srgbClr val="111111"/>
                        </a:solidFill>
                        <a:effectLst/>
                        <a:latin typeface="+mn-lt"/>
                      </a:endParaRPr>
                    </a:p>
                  </a:txBody>
                  <a:tcPr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1,781</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1,239</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1,390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2,007</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3,366</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12,474</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18,846</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fontAlgn="ctr"/>
                      <a:r>
                        <a:rPr lang="en-US" sz="1100" b="0" u="none" strike="noStrike">
                          <a:solidFill>
                            <a:srgbClr val="111111"/>
                          </a:solidFill>
                          <a:effectLst/>
                        </a:rPr>
                        <a:t>9,952</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3470204222"/>
                  </a:ext>
                </a:extLst>
              </a:tr>
              <a:tr h="210312">
                <a:tc>
                  <a:txBody>
                    <a:bodyPr/>
                    <a:lstStyle/>
                    <a:p>
                      <a:pPr algn="l" fontAlgn="ctr"/>
                      <a:r>
                        <a:rPr lang="en-US" sz="1100" b="0" u="none" strike="noStrike">
                          <a:solidFill>
                            <a:srgbClr val="111111"/>
                          </a:solidFill>
                          <a:effectLst/>
                        </a:rPr>
                        <a:t>Estimated infections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3,600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2,500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2,800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4,000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6,700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24,900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37,700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19,900</a:t>
                      </a:r>
                      <a:endParaRPr lang="en-US" sz="1100" b="0" i="0" u="none" strike="noStrike">
                        <a:solidFill>
                          <a:srgbClr val="111111"/>
                        </a:solidFill>
                        <a:effectLst/>
                        <a:latin typeface="+mn-lt"/>
                      </a:endParaRPr>
                    </a:p>
                  </a:txBody>
                  <a:tcPr marL="9620" marR="9620" marT="0" marB="0" anchor="ct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9177736"/>
                  </a:ext>
                </a:extLst>
              </a:tr>
            </a:tbl>
          </a:graphicData>
        </a:graphic>
      </p:graphicFrame>
      <p:sp>
        <p:nvSpPr>
          <p:cNvPr id="10" name="Text Placeholder 3">
            <a:extLst>
              <a:ext uri="{FF2B5EF4-FFF2-40B4-BE49-F238E27FC236}">
                <a16:creationId xmlns:a16="http://schemas.microsoft.com/office/drawing/2014/main" id="{3C70F285-3956-7427-06E2-B2F4F9ED5FF4}"/>
              </a:ext>
            </a:extLst>
          </p:cNvPr>
          <p:cNvSpPr>
            <a:spLocks noGrp="1"/>
          </p:cNvSpPr>
          <p:nvPr>
            <p:ph type="body" sz="quarter" idx="11"/>
          </p:nvPr>
        </p:nvSpPr>
        <p:spPr>
          <a:xfrm>
            <a:off x="457201" y="5959354"/>
            <a:ext cx="5638800" cy="673125"/>
          </a:xfrm>
        </p:spPr>
        <p:txBody>
          <a:bodyPr vert="horz" lIns="91440" tIns="45720" rIns="91440" bIns="45720" rtlCol="0" anchor="t">
            <a:noAutofit/>
          </a:bodyPr>
          <a:lstStyle/>
          <a:p>
            <a:pPr>
              <a:lnSpc>
                <a:spcPct val="100000"/>
              </a:lnSpc>
            </a:pPr>
            <a:r>
              <a:rPr lang="en-US" sz="800"/>
              <a:t>*Reported confirmed cases. For the case definition, see </a:t>
            </a:r>
            <a:r>
              <a:rPr lang="en-US" sz="800">
                <a:hlinkClick r:id="rId3"/>
              </a:rPr>
              <a:t>https://ndc.services.cdc.gov/conditions/hepatitis-a-acute/</a:t>
            </a:r>
            <a:r>
              <a:rPr lang="en-US" sz="800"/>
              <a:t>. </a:t>
            </a:r>
            <a:endParaRPr lang="en-US"/>
          </a:p>
          <a:p>
            <a:pPr>
              <a:lnSpc>
                <a:spcPct val="100000"/>
              </a:lnSpc>
            </a:pPr>
            <a:r>
              <a:rPr lang="en-US" sz="800"/>
              <a:t>† The number of estimated viral hepatitis infections was determined by multiplying the number of reported cases that met the classification criteria for a confirmed case by a factor that adjusted for </a:t>
            </a:r>
            <a:r>
              <a:rPr lang="en-US" sz="800" err="1"/>
              <a:t>underascertainment</a:t>
            </a:r>
            <a:r>
              <a:rPr lang="en-US" sz="800"/>
              <a:t> and underreporting. The 95% bootstrap confidence intervals for the estimated number of infections are displayed in the Appendix.																		</a:t>
            </a:r>
          </a:p>
        </p:txBody>
      </p:sp>
      <p:sp>
        <p:nvSpPr>
          <p:cNvPr id="11" name="TextBox 10">
            <a:extLst>
              <a:ext uri="{FF2B5EF4-FFF2-40B4-BE49-F238E27FC236}">
                <a16:creationId xmlns:a16="http://schemas.microsoft.com/office/drawing/2014/main" id="{E2F1BA2B-A5DB-A72D-EA0F-283029B85AEB}"/>
              </a:ext>
            </a:extLst>
          </p:cNvPr>
          <p:cNvSpPr txBox="1"/>
          <p:nvPr/>
        </p:nvSpPr>
        <p:spPr>
          <a:xfrm>
            <a:off x="6513812" y="5616253"/>
            <a:ext cx="4033985" cy="1200329"/>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t>Reference: </a:t>
            </a:r>
            <a:r>
              <a:rPr lang="en-US" sz="800" err="1"/>
              <a:t>Klevens</a:t>
            </a:r>
            <a:r>
              <a:rPr lang="en-US" sz="800"/>
              <a:t> RM, Liu, S, Roberts H, et al. Estimating acute viral hepatitis infections from nationally reported cases. Am J Public Health 2014; 104:482. PMC3953761.</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4"/>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spTree>
    <p:extLst>
      <p:ext uri="{BB962C8B-B14F-4D97-AF65-F5344CB8AC3E}">
        <p14:creationId xmlns:p14="http://schemas.microsoft.com/office/powerpoint/2010/main" val="897339776"/>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459</Words>
  <Application>Microsoft Macintosh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Figure 1.1 – Part 1 of 2 Number of reported cases* of hepatitis A virus infection and estimated infections†  United States, 2013–2020</vt:lpstr>
      <vt:lpstr>Figure 1.1 – Part 2 of 2 Number of reported cases* of hepatitis A virus infection and estimated infections†  United States, 2013–2020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2</cp:revision>
  <dcterms:created xsi:type="dcterms:W3CDTF">2022-08-02T19:32:21Z</dcterms:created>
  <dcterms:modified xsi:type="dcterms:W3CDTF">2022-10-06T19:03:53Z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