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1410" r:id="rId5"/>
    <p:sldId id="1439" r:id="rId6"/>
    <p:sldId id="144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dc.gov/hepatitis/statistics/2020surveillance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2.1 – Part 1 of 3</a:t>
            </a:r>
            <a:br>
              <a:rPr lang="en-US" sz="2000"/>
            </a:br>
            <a:r>
              <a:rPr lang="en-US" sz="2000" b="1"/>
              <a:t>Numbers and rates* of reported cases† of acute hepatitis B virus infection, by state or jurisdiction</a:t>
            </a:r>
            <a:br>
              <a:rPr lang="en-US" sz="2000" b="1"/>
            </a:br>
            <a:r>
              <a:rPr lang="en-US" sz="2000" b="1"/>
              <a:t>United States, 2016–2020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17897"/>
              </p:ext>
            </p:extLst>
          </p:nvPr>
        </p:nvGraphicFramePr>
        <p:xfrm>
          <a:off x="535833" y="1367102"/>
          <a:ext cx="11120329" cy="41109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10939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Alabama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Arizona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Arkansas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California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Colorado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Connecticut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Delaware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District of Columbia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Florida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558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617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Georgia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Hawaii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Idaho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Illinois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Indiana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Iowa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Kansas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</a:tbl>
          </a:graphicData>
        </a:graphic>
      </p:graphicFrame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50C6197-56EE-8EC9-BB7C-35885498C1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6568" y="5989324"/>
            <a:ext cx="5638800" cy="69283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† Reported confirmed cases. For the case definition, see </a:t>
            </a:r>
            <a:r>
              <a:rPr lang="en-US" sz="800" dirty="0">
                <a:hlinkClick r:id="rId3"/>
              </a:rPr>
              <a:t>https://ndc.services.cdc.gov/conditions/hepatitis-b-acute/</a:t>
            </a:r>
            <a:r>
              <a:rPr lang="en-US" sz="800" dirty="0"/>
              <a:t>. </a:t>
            </a:r>
            <a:endParaRPr lang="en-US" sz="8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 dirty="0"/>
              <a:t>—: No reported cases. The reporting jurisdiction did not submit any cases to CDC.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F34C52-8ECC-3A5F-21FC-C764E4678DC2}"/>
              </a:ext>
            </a:extLst>
          </p:cNvPr>
          <p:cNvSpPr txBox="1"/>
          <p:nvPr/>
        </p:nvSpPr>
        <p:spPr>
          <a:xfrm>
            <a:off x="6378220" y="5717795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 dirty="0"/>
              <a:t>U: Unavailable. The data were unavailable.</a:t>
            </a:r>
          </a:p>
          <a:p>
            <a:pPr>
              <a:spcBef>
                <a:spcPts val="1000"/>
              </a:spcBef>
            </a:pPr>
            <a:r>
              <a:rPr lang="en-US" sz="800" dirty="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 dirty="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 dirty="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 dirty="0">
                <a:ea typeface="+mn-lt"/>
                <a:cs typeface="+mn-lt"/>
              </a:rPr>
              <a:t>. </a:t>
            </a:r>
            <a:br>
              <a:rPr lang="en-US" sz="800" dirty="0">
                <a:ea typeface="+mn-lt"/>
                <a:cs typeface="+mn-lt"/>
              </a:rPr>
            </a:br>
            <a:r>
              <a:rPr lang="en-US" sz="800" dirty="0">
                <a:ea typeface="+mn-lt"/>
                <a:cs typeface="+mn-lt"/>
              </a:rPr>
              <a:t>Published September 2022.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269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2.1 – Part 2 of 3</a:t>
            </a:r>
            <a:br>
              <a:rPr lang="en-US" sz="2000"/>
            </a:br>
            <a:r>
              <a:rPr lang="en-US" sz="2000" b="1"/>
              <a:t>Numbers and rates* of reported cases† of acute hepatitis B virus infection, by state or jurisdiction</a:t>
            </a:r>
            <a:br>
              <a:rPr lang="en-US" sz="2000" b="1"/>
            </a:br>
            <a:r>
              <a:rPr lang="en-US" sz="2000" b="1"/>
              <a:t>United States, 2016–2020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52565"/>
              </p:ext>
            </p:extLst>
          </p:nvPr>
        </p:nvGraphicFramePr>
        <p:xfrm>
          <a:off x="535833" y="1371231"/>
          <a:ext cx="11164824" cy="411467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14984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Kentucky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668931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Louisiana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Maine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569B05A-144A-B5BE-5076-AFDB9CC644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6568" y="5989324"/>
            <a:ext cx="5638800" cy="69283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† Reported confirmed cases. For the case definition, see </a:t>
            </a:r>
            <a:r>
              <a:rPr lang="en-US" sz="800" dirty="0">
                <a:hlinkClick r:id="rId2"/>
              </a:rPr>
              <a:t>https://ndc.services.cdc.gov/conditions/hepatitis-b-acute/</a:t>
            </a:r>
            <a:r>
              <a:rPr lang="en-US" sz="800" dirty="0"/>
              <a:t>. </a:t>
            </a:r>
            <a:endParaRPr lang="en-US" sz="8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 dirty="0"/>
              <a:t>—: No reported cases. The reporting jurisdiction did not submit any cases to CDC.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D3633C-96FE-77B7-76B5-D371431C3639}"/>
              </a:ext>
            </a:extLst>
          </p:cNvPr>
          <p:cNvSpPr txBox="1"/>
          <p:nvPr/>
        </p:nvSpPr>
        <p:spPr>
          <a:xfrm>
            <a:off x="6378220" y="5717795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 dirty="0"/>
              <a:t>U: Unavailable. The data were unavailable.</a:t>
            </a:r>
          </a:p>
          <a:p>
            <a:pPr>
              <a:spcBef>
                <a:spcPts val="1000"/>
              </a:spcBef>
            </a:pPr>
            <a:r>
              <a:rPr lang="en-US" sz="800" dirty="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 dirty="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 dirty="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 dirty="0">
                <a:ea typeface="+mn-lt"/>
                <a:cs typeface="+mn-lt"/>
              </a:rPr>
              <a:t>. </a:t>
            </a:r>
            <a:br>
              <a:rPr lang="en-US" sz="800" dirty="0">
                <a:ea typeface="+mn-lt"/>
                <a:cs typeface="+mn-lt"/>
              </a:rPr>
            </a:br>
            <a:r>
              <a:rPr lang="en-US" sz="800" dirty="0">
                <a:ea typeface="+mn-lt"/>
                <a:cs typeface="+mn-lt"/>
              </a:rPr>
              <a:t>Published September 2022.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807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38772"/>
            <a:ext cx="11198966" cy="917018"/>
          </a:xfrm>
        </p:spPr>
        <p:txBody>
          <a:bodyPr>
            <a:noAutofit/>
          </a:bodyPr>
          <a:lstStyle/>
          <a:p>
            <a:r>
              <a:rPr lang="en-US" b="0"/>
              <a:t>Table 2.1 – Part 3 of 3</a:t>
            </a:r>
            <a:br>
              <a:rPr lang="en-US" sz="2000"/>
            </a:br>
            <a:r>
              <a:rPr lang="en-US" sz="2000" b="1"/>
              <a:t>Numbers and rates* of reported cases† of acute hepatitis B virus infection, by state or jurisdiction</a:t>
            </a:r>
            <a:br>
              <a:rPr lang="en-US" sz="2000" b="1"/>
            </a:br>
            <a:r>
              <a:rPr lang="en-US" sz="2000" b="1"/>
              <a:t>United States, 2016–2020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48309"/>
              </p:ext>
            </p:extLst>
          </p:nvPr>
        </p:nvGraphicFramePr>
        <p:xfrm>
          <a:off x="535833" y="1364559"/>
          <a:ext cx="11120329" cy="390821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10939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021348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3,218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3,409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3,322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3,192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2,157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</a:tbl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3F31371-A2CC-FDF6-96B0-0C347DF726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6568" y="5989324"/>
            <a:ext cx="5638800" cy="69283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† Reported confirmed cases. For the case definition, see </a:t>
            </a:r>
            <a:r>
              <a:rPr lang="en-US" sz="800" dirty="0">
                <a:hlinkClick r:id="rId2"/>
              </a:rPr>
              <a:t>https://ndc.services.cdc.gov/conditions/hepatitis-b-acute/</a:t>
            </a:r>
            <a:r>
              <a:rPr lang="en-US" sz="800" dirty="0"/>
              <a:t>. </a:t>
            </a:r>
            <a:endParaRPr lang="en-US" sz="8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 dirty="0"/>
              <a:t>—: No reported cases. The reporting jurisdiction did not submit any cases to CDC.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77CAB0-B28C-F325-3100-5E87E968F0F5}"/>
              </a:ext>
            </a:extLst>
          </p:cNvPr>
          <p:cNvSpPr txBox="1"/>
          <p:nvPr/>
        </p:nvSpPr>
        <p:spPr>
          <a:xfrm>
            <a:off x="6378220" y="5717795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 dirty="0"/>
              <a:t>U: Unavailable. The data were unavailable.</a:t>
            </a:r>
          </a:p>
          <a:p>
            <a:pPr>
              <a:spcBef>
                <a:spcPts val="1000"/>
              </a:spcBef>
            </a:pPr>
            <a:r>
              <a:rPr lang="en-US" sz="800" dirty="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 dirty="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 dirty="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 dirty="0">
                <a:ea typeface="+mn-lt"/>
                <a:cs typeface="+mn-lt"/>
              </a:rPr>
              <a:t>. </a:t>
            </a:r>
            <a:br>
              <a:rPr lang="en-US" sz="800" dirty="0">
                <a:ea typeface="+mn-lt"/>
                <a:cs typeface="+mn-lt"/>
              </a:rPr>
            </a:br>
            <a:r>
              <a:rPr lang="en-US" sz="800" dirty="0">
                <a:ea typeface="+mn-lt"/>
                <a:cs typeface="+mn-lt"/>
              </a:rPr>
              <a:t>Published September 2022.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873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7511D7-869B-4C76-BF8E-066963CF37F2}"/>
</file>

<file path=customXml/itemProps3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1110</Words>
  <Application>Microsoft Macintosh PowerPoint</Application>
  <PresentationFormat>Widescreen</PresentationFormat>
  <Paragraphs>657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Table 2.1 – Part 1 of 3 Numbers and rates* of reported cases† of acute hepatitis B virus infection, by state or jurisdiction United States, 2016–2020</vt:lpstr>
      <vt:lpstr>Table 2.1 – Part 2 of 3 Numbers and rates* of reported cases† of acute hepatitis B virus infection, by state or jurisdiction United States, 2016–2020</vt:lpstr>
      <vt:lpstr>Table 2.1 – Part 3 of 3 Numbers and rates* of reported cases† of acute hepatitis B virus infection, by state or jurisdiction United States, 2016–2020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9</cp:revision>
  <dcterms:created xsi:type="dcterms:W3CDTF">2022-08-02T19:32:21Z</dcterms:created>
  <dcterms:modified xsi:type="dcterms:W3CDTF">2023-01-26T15:23:30Z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