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147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F3EB15-BBD3-99A4-0359-63AB68FC5583}" name="Hume, Hannah (WAS-WSW)" initials="H(" userId="S::hhume@webershandwick.com::1bb01234-e597-429e-a4f3-0d568afa47d5" providerId="AD"/>
  <p188:author id="{584AB69A-6491-6A07-0B1E-2AC16A3C1D23}" name="Kelly, Stephen (NYC-RSD)" initials="K(" userId="S::stephen.kelly@resolute.com::b14b489e-cdff-4591-8fac-e12f79eda3e7" providerId="AD"/>
  <p188:author id="{41C2BACC-10A2-F589-CDB7-D648C0EDC9E7}" name="Gruber, Mark (BUF-RSD)" initials="MG" userId="Gruber, Mark (BUF-RSD)" providerId="None"/>
  <p188:author id="{4A3819CD-B176-3C91-3CE2-D277CDC17572}" name="Lemos, Pam" initials="OSH" userId="Lemos, Pam" providerId="None"/>
  <p188:author id="{E8D0B9D4-F70F-BEA7-87F7-DC905F0488A0}" name="Sporrong, Katari (NYC-RSD)" initials="SK(R" userId="S::katari.sporrong@resolute.com::34da16c7-c116-4814-8e7a-e4fd689118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DC8"/>
    <a:srgbClr val="497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29C5D-02AB-5F42-9AD3-11C8416AE42E}" type="datetimeFigureOut">
              <a:rPr lang="en-US" smtClean="0"/>
              <a:t>1/26/23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67CC9-5E4A-1847-A444-D6A28007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6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67CC9-5E4A-1847-A444-D6A2800721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72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C80933AD-D2DD-A9E2-8D34-33EEF467450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B14DA59-0A5E-644C-8337-E9CE1AC1E9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52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1C4A26B3-F4FE-9EB9-8DF7-D9EA7E5D026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59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6ABFD9B3-D7C6-9A7A-A7BC-03431B7451C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18462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738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E7DBF9DB-7D7A-E8F3-66C7-AE6631A2C05F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9F508C-DB97-C41C-39F3-08C81E19E4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00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982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488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13A1AD42-0BB7-E320-8206-1D9FF4F9826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5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Chart Placeholder 1">
            <a:extLst>
              <a:ext uri="{FF2B5EF4-FFF2-40B4-BE49-F238E27FC236}">
                <a16:creationId xmlns:a16="http://schemas.microsoft.com/office/drawing/2014/main" id="{30AB71F8-E431-CD0D-21C3-13878CF0030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347634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4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8804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61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6FB2E7C6-3AA9-7531-3698-9412310F5F0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390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B5FED8DF-4B16-1B4D-C138-AEAE4A5147F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238175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3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08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A5914-F582-127A-A0C0-BEEAE6340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93E62-6399-6690-3C9D-789FA53EE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DD37-4D67-3133-9238-8D45E9F81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CCB6D-DABD-754A-8426-905EF76E08FB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EF80A-7254-2D67-59AC-FAAF77ED4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70E55-1FF7-27E7-1FE4-B9F7F8398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F645-D866-8748-B450-53C9FCD6D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3" r:id="rId2"/>
    <p:sldLayoutId id="2147483664" r:id="rId3"/>
    <p:sldLayoutId id="2147483666" r:id="rId4"/>
    <p:sldLayoutId id="2147483672" r:id="rId5"/>
    <p:sldLayoutId id="2147483667" r:id="rId6"/>
    <p:sldLayoutId id="2147483668" r:id="rId7"/>
    <p:sldLayoutId id="2147483674" r:id="rId8"/>
    <p:sldLayoutId id="2147483669" r:id="rId9"/>
    <p:sldLayoutId id="2147483670" r:id="rId10"/>
    <p:sldLayoutId id="2147483675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dc.services.cdc.gov/conditions/hepatitis-c-chronic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www.cdc.gov/hepatitis/statistics/2020surveillance/index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Table 3.5</a:t>
            </a:r>
            <a:br>
              <a:rPr lang="en-US" sz="2000"/>
            </a:br>
            <a:r>
              <a:rPr lang="en-US" sz="2000" b="1"/>
              <a:t>Number and rate* of newly reported cases† of chronic hepatitis C virus infection, by state or jurisdiction United States, 2020</a:t>
            </a:r>
            <a:r>
              <a:rPr lang="en-US" sz="2000"/>
              <a:t>		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B13A1F4-2837-66B5-FE28-EAF3854D5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932341"/>
              </p:ext>
            </p:extLst>
          </p:nvPr>
        </p:nvGraphicFramePr>
        <p:xfrm>
          <a:off x="535833" y="1350306"/>
          <a:ext cx="3373561" cy="418795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597892">
                  <a:extLst>
                    <a:ext uri="{9D8B030D-6E8A-4147-A177-3AD203B41FA5}">
                      <a16:colId xmlns:a16="http://schemas.microsoft.com/office/drawing/2014/main" val="508494562"/>
                    </a:ext>
                  </a:extLst>
                </a:gridCol>
                <a:gridCol w="877373">
                  <a:extLst>
                    <a:ext uri="{9D8B030D-6E8A-4147-A177-3AD203B41FA5}">
                      <a16:colId xmlns:a16="http://schemas.microsoft.com/office/drawing/2014/main" val="4230261370"/>
                    </a:ext>
                  </a:extLst>
                </a:gridCol>
                <a:gridCol w="898296">
                  <a:extLst>
                    <a:ext uri="{9D8B030D-6E8A-4147-A177-3AD203B41FA5}">
                      <a16:colId xmlns:a16="http://schemas.microsoft.com/office/drawing/2014/main" val="839165413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State or Jurisdiction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No.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Rate*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22693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Alabama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5,697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115.8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18216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Alaska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529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72.4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41122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Arizona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6252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Arkansas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2,511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82.9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17845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California</a:t>
                      </a:r>
                      <a:r>
                        <a:rPr lang="en-US" sz="1100" b="0" i="0" u="none" strike="noStrike" baseline="30000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§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8,717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22.1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79215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Colorado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1,883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32.4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42275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Connecticut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880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24.7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12645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Delaware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632164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District of Columbia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70497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Florida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9,365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43.1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642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Georgia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3,872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36.2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476608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Hawaii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67026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Idaho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702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38.4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68613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Illinois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2,873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22.8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7384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Indiana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66203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Iowa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830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26.2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11363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Kansas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587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20.1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478892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Kentucky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23180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DF5BE4F-18CB-10CC-9F8F-A3788D12CA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591085"/>
              </p:ext>
            </p:extLst>
          </p:nvPr>
        </p:nvGraphicFramePr>
        <p:xfrm>
          <a:off x="4409220" y="1350306"/>
          <a:ext cx="3373561" cy="39776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597892">
                  <a:extLst>
                    <a:ext uri="{9D8B030D-6E8A-4147-A177-3AD203B41FA5}">
                      <a16:colId xmlns:a16="http://schemas.microsoft.com/office/drawing/2014/main" val="508494562"/>
                    </a:ext>
                  </a:extLst>
                </a:gridCol>
                <a:gridCol w="877373">
                  <a:extLst>
                    <a:ext uri="{9D8B030D-6E8A-4147-A177-3AD203B41FA5}">
                      <a16:colId xmlns:a16="http://schemas.microsoft.com/office/drawing/2014/main" val="4230261370"/>
                    </a:ext>
                  </a:extLst>
                </a:gridCol>
                <a:gridCol w="898296">
                  <a:extLst>
                    <a:ext uri="{9D8B030D-6E8A-4147-A177-3AD203B41FA5}">
                      <a16:colId xmlns:a16="http://schemas.microsoft.com/office/drawing/2014/main" val="839165413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State or Jurisdiction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No.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Rate*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22693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Louisiana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4,207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90.6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17356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Maine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740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54.8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205592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Maryland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2,202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36.4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18216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Massachusetts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2,163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31.4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41122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Michigan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2,475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24.8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6252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Minnesota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816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14.4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17845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Mississippi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2,613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88.1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79215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Missouri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4,867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79.1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42275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Montana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672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62.2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12645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Nebraska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355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18.3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632164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Nevada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70497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New Hampshire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3.5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642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New Jersey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2,488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476608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New Mexico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67026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New York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4,849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25.1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68613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North Carolina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7384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North Dakota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456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59.6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66203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FBF4FDC-8AAF-189C-C1A9-49C03882B3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089704"/>
              </p:ext>
            </p:extLst>
          </p:nvPr>
        </p:nvGraphicFramePr>
        <p:xfrm>
          <a:off x="8282607" y="1350306"/>
          <a:ext cx="3373562" cy="39776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597892">
                  <a:extLst>
                    <a:ext uri="{9D8B030D-6E8A-4147-A177-3AD203B41FA5}">
                      <a16:colId xmlns:a16="http://schemas.microsoft.com/office/drawing/2014/main" val="508494562"/>
                    </a:ext>
                  </a:extLst>
                </a:gridCol>
                <a:gridCol w="877374">
                  <a:extLst>
                    <a:ext uri="{9D8B030D-6E8A-4147-A177-3AD203B41FA5}">
                      <a16:colId xmlns:a16="http://schemas.microsoft.com/office/drawing/2014/main" val="4230261370"/>
                    </a:ext>
                  </a:extLst>
                </a:gridCol>
                <a:gridCol w="898296">
                  <a:extLst>
                    <a:ext uri="{9D8B030D-6E8A-4147-A177-3AD203B41FA5}">
                      <a16:colId xmlns:a16="http://schemas.microsoft.com/office/drawing/2014/main" val="839165413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State or Jurisdiction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No.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Rate*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22693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Ohio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7,027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60.1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53069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Oklahoma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3,068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77.1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677005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Oregon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1,848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43.6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14977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Pennsylvania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7,615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59.6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4574198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Rhode Island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581655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South Carolina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3,036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58.2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18216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South Dakota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364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40.8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41122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Tennessee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5,307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77.1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6252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Texas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17845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Utah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647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19.9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79215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Vermont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251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40.3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42275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Virginia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3,884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45.2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12645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Washington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2,968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38.6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632164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West Virginia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2,180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122.1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70497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Wisconsin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1,400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642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Wyoming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306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52.5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476608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107,300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40.7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670262"/>
                  </a:ext>
                </a:extLst>
              </a:tr>
            </a:tbl>
          </a:graphicData>
        </a:graphic>
      </p:graphicFrame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9587301-877C-917A-B94E-E495164807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596182"/>
            <a:ext cx="5638800" cy="91701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800" dirty="0"/>
              <a:t>* Rates per 100,000 population.</a:t>
            </a:r>
          </a:p>
          <a:p>
            <a:pPr>
              <a:lnSpc>
                <a:spcPct val="100000"/>
              </a:lnSpc>
            </a:pPr>
            <a:r>
              <a:rPr lang="en-US" sz="800" dirty="0"/>
              <a:t>† Reported confirmed cases. For case definition, see </a:t>
            </a:r>
            <a:r>
              <a:rPr lang="en-US" sz="800" dirty="0">
                <a:hlinkClick r:id="rId3"/>
              </a:rPr>
              <a:t>https://ndc.services.cdc.gov/conditions/hepatitis-c-chronic/</a:t>
            </a:r>
            <a:endParaRPr lang="en-US" sz="800" dirty="0"/>
          </a:p>
          <a:p>
            <a:pPr>
              <a:lnSpc>
                <a:spcPct val="100000"/>
              </a:lnSpc>
            </a:pPr>
            <a:r>
              <a:rPr lang="en-US" sz="800" dirty="0"/>
              <a:t>§ California excludes chronic hepatitis C case counts from Los Angeles County (except for the City of Long Beach and the City of Pasadena) and San Diego County, geographic areas which include approximately 32% of California’s total population.</a:t>
            </a:r>
          </a:p>
          <a:p>
            <a:pPr>
              <a:lnSpc>
                <a:spcPct val="100000"/>
              </a:lnSpc>
            </a:pPr>
            <a:r>
              <a:rPr lang="en-US" sz="800" dirty="0"/>
              <a:t>N: Not reportable. The disease or condition was not reportable by law, statue, or regulation in the reporting jurisdiction.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33E169-1C5A-8138-B928-FD1600C1E6C1}"/>
              </a:ext>
            </a:extLst>
          </p:cNvPr>
          <p:cNvSpPr txBox="1"/>
          <p:nvPr/>
        </p:nvSpPr>
        <p:spPr>
          <a:xfrm>
            <a:off x="6353666" y="5729540"/>
            <a:ext cx="4027463" cy="96436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spcBef>
                <a:spcPts val="1000"/>
              </a:spcBef>
            </a:pPr>
            <a:r>
              <a:rPr lang="en-US" sz="800" dirty="0"/>
              <a:t>U: Unavailable. The data were unavailable.</a:t>
            </a:r>
          </a:p>
          <a:p>
            <a:pPr>
              <a:spcBef>
                <a:spcPts val="1000"/>
              </a:spcBef>
            </a:pPr>
            <a:r>
              <a:rPr lang="en-US" sz="800" dirty="0"/>
              <a:t>Source: CDC, National Notifiable Diseases Surveillance System.</a:t>
            </a:r>
          </a:p>
          <a:p>
            <a:pPr>
              <a:spcBef>
                <a:spcPts val="1000"/>
              </a:spcBef>
            </a:pPr>
            <a:r>
              <a:rPr lang="en-US" sz="800" dirty="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 dirty="0">
                <a:ea typeface="+mn-lt"/>
                <a:cs typeface="+mn-lt"/>
                <a:hlinkClick r:id="rId4"/>
              </a:rPr>
              <a:t>https://www.cdc.gov/hepatitis/statistics/2020surveillance/index.htm</a:t>
            </a:r>
            <a:r>
              <a:rPr lang="en-US" sz="800" dirty="0">
                <a:ea typeface="+mn-lt"/>
                <a:cs typeface="+mn-lt"/>
              </a:rPr>
              <a:t>. </a:t>
            </a:r>
            <a:br>
              <a:rPr lang="en-US" sz="800" dirty="0">
                <a:ea typeface="+mn-lt"/>
                <a:cs typeface="+mn-lt"/>
              </a:rPr>
            </a:br>
            <a:r>
              <a:rPr lang="en-US" sz="800" dirty="0">
                <a:ea typeface="+mn-lt"/>
                <a:cs typeface="+mn-lt"/>
              </a:rPr>
              <a:t>Published September 2022.</a:t>
            </a: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9257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p-All-v2">
      <a:dk1>
        <a:srgbClr val="000000"/>
      </a:dk1>
      <a:lt1>
        <a:srgbClr val="FFFFFF"/>
      </a:lt1>
      <a:dk2>
        <a:srgbClr val="FFFFFF"/>
      </a:dk2>
      <a:lt2>
        <a:srgbClr val="83BC49"/>
      </a:lt2>
      <a:accent1>
        <a:srgbClr val="28434E"/>
      </a:accent1>
      <a:accent2>
        <a:srgbClr val="26418F"/>
      </a:accent2>
      <a:accent3>
        <a:srgbClr val="004940"/>
      </a:accent3>
      <a:accent4>
        <a:srgbClr val="497D0C"/>
      </a:accent4>
      <a:accent5>
        <a:srgbClr val="92A6DD"/>
      </a:accent5>
      <a:accent6>
        <a:srgbClr val="4EBAAA"/>
      </a:accent6>
      <a:hlink>
        <a:srgbClr val="0F56DC"/>
      </a:hlink>
      <a:folHlink>
        <a:srgbClr val="3077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A0E967F181BB4799F61530F57313A7" ma:contentTypeVersion="15" ma:contentTypeDescription="Create a new document." ma:contentTypeScope="" ma:versionID="ebb4b786c50db4e938002a6b96886c64">
  <xsd:schema xmlns:xsd="http://www.w3.org/2001/XMLSchema" xmlns:xs="http://www.w3.org/2001/XMLSchema" xmlns:p="http://schemas.microsoft.com/office/2006/metadata/properties" xmlns:ns2="e6129190-2502-4b9b-a176-45f32946105d" xmlns:ns3="43a61471-335a-4812-b149-2392b70c09ae" targetNamespace="http://schemas.microsoft.com/office/2006/metadata/properties" ma:root="true" ma:fieldsID="10f67f884fe6e0e42b0e6e56111affd8" ns2:_="" ns3:_="">
    <xsd:import namespace="e6129190-2502-4b9b-a176-45f32946105d"/>
    <xsd:import namespace="43a61471-335a-4812-b149-2392b70c09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129190-2502-4b9b-a176-45f3294610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a7d435f-bc0a-452e-b7b2-4cb57826a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a61471-335a-4812-b149-2392b70c09a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b61f6f9-9dac-4657-a88a-c3c23afc2975}" ma:internalName="TaxCatchAll" ma:showField="CatchAllData" ma:web="43a61471-335a-4812-b149-2392b70c09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3a61471-335a-4812-b149-2392b70c09ae" xsi:nil="true"/>
    <lcf76f155ced4ddcb4097134ff3c332f xmlns="e6129190-2502-4b9b-a176-45f32946105d">
      <Terms xmlns="http://schemas.microsoft.com/office/infopath/2007/PartnerControls"/>
    </lcf76f155ced4ddcb4097134ff3c332f>
    <SharedWithUsers xmlns="43a61471-335a-4812-b149-2392b70c09ae">
      <UserInfo>
        <DisplayName/>
        <AccountId xsi:nil="true"/>
        <AccountType/>
      </UserInfo>
    </SharedWithUsers>
    <MediaLengthInSeconds xmlns="e6129190-2502-4b9b-a176-45f32946105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FBAB1E-EF66-40EA-B9FE-8FC9C6935EFC}"/>
</file>

<file path=customXml/itemProps2.xml><?xml version="1.0" encoding="utf-8"?>
<ds:datastoreItem xmlns:ds="http://schemas.openxmlformats.org/officeDocument/2006/customXml" ds:itemID="{DE9434D5-4D44-4090-9F30-B85933BA4D4D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a5db0dc4-de41-4547-9920-1aed1993f095"/>
    <ds:schemaRef ds:uri="http://schemas.microsoft.com/office/infopath/2007/PartnerControls"/>
    <ds:schemaRef ds:uri="0bf74ea8-196f-4ed0-acda-4d1b8eb91222"/>
  </ds:schemaRefs>
</ds:datastoreItem>
</file>

<file path=customXml/itemProps3.xml><?xml version="1.0" encoding="utf-8"?>
<ds:datastoreItem xmlns:ds="http://schemas.openxmlformats.org/officeDocument/2006/customXml" ds:itemID="{B569B53A-F81D-42F9-86B6-3136566553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376</Words>
  <Application>Microsoft Macintosh PowerPoint</Application>
  <PresentationFormat>Widescreen</PresentationFormat>
  <Paragraphs>174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Table 3.5 Number and rate* of newly reported cases† of chronic hepatitis C virus infection, by state or jurisdiction United States, 2020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Sporrong, Katari (NYC-RSD)</dc:creator>
  <cp:lastModifiedBy>Pachilis, Allison (NYC-RSD)</cp:lastModifiedBy>
  <cp:revision>20</cp:revision>
  <dcterms:created xsi:type="dcterms:W3CDTF">2022-08-02T19:32:21Z</dcterms:created>
  <dcterms:modified xsi:type="dcterms:W3CDTF">2023-01-26T15:36:56Z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0x01010016A0E967F181BB4799F61530F57313A7</vt:lpwstr>
  </property>
  <property fmtid="{D5CDD505-2E9C-101B-9397-08002B2CF9AE}" pid="3" name="MediaServiceImageTags">
    <vt:lpwstr/>
  </property>
  <property fmtid="{D5CDD505-2E9C-101B-9397-08002B2CF9AE}" pid="4" name="Order">
    <vt:r8>323400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haredFileIndex">
    <vt:lpwstr/>
  </property>
  <property fmtid="{D5CDD505-2E9C-101B-9397-08002B2CF9AE}" pid="12" name="_SourceUrl">
    <vt:lpwstr/>
  </property>
  <property fmtid="{D5CDD505-2E9C-101B-9397-08002B2CF9AE}" pid="13" name="MSIP_Label_8af03ff0-41c5-4c41-b55e-fabb8fae94be_Name">
    <vt:lpwstr>8af03ff0-41c5-4c41-b55e-fabb8fae94be</vt:lpwstr>
  </property>
  <property fmtid="{D5CDD505-2E9C-101B-9397-08002B2CF9AE}" pid="14" name="MSIP_Label_8af03ff0-41c5-4c41-b55e-fabb8fae94be_Enabled">
    <vt:lpwstr>true</vt:lpwstr>
  </property>
  <property fmtid="{D5CDD505-2E9C-101B-9397-08002B2CF9AE}" pid="15" name="MSIP_Label_8af03ff0-41c5-4c41-b55e-fabb8fae94be_SetDate">
    <vt:lpwstr>2022-09-26T18:12:39Z</vt:lpwstr>
  </property>
  <property fmtid="{D5CDD505-2E9C-101B-9397-08002B2CF9AE}" pid="16" name="MSIP_Label_8af03ff0-41c5-4c41-b55e-fabb8fae94be_SiteId">
    <vt:lpwstr>9ce70869-60db-44fd-abe8-d2767077fc8f</vt:lpwstr>
  </property>
  <property fmtid="{D5CDD505-2E9C-101B-9397-08002B2CF9AE}" pid="17" name="MSIP_Label_8af03ff0-41c5-4c41-b55e-fabb8fae94be_Method">
    <vt:lpwstr>Privileged</vt:lpwstr>
  </property>
  <property fmtid="{D5CDD505-2E9C-101B-9397-08002B2CF9AE}" pid="18" name="MSIP_Label_8af03ff0-41c5-4c41-b55e-fabb8fae94be_ContentBits">
    <vt:lpwstr>0</vt:lpwstr>
  </property>
  <property fmtid="{D5CDD505-2E9C-101B-9397-08002B2CF9AE}" pid="19" name="MSIP_Label_8af03ff0-41c5-4c41-b55e-fabb8fae94be_ActionId">
    <vt:lpwstr>0889dd41-5272-4998-baba-61054e125ce3</vt:lpwstr>
  </property>
</Properties>
</file>