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6D"/>
    <a:srgbClr val="59595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5" autoAdjust="0"/>
    <p:restoredTop sz="89048" autoAdjust="0"/>
  </p:normalViewPr>
  <p:slideViewPr>
    <p:cSldViewPr snapToGrid="0" snapToObjects="1">
      <p:cViewPr varScale="1">
        <p:scale>
          <a:sx n="67" d="100"/>
          <a:sy n="67" d="100"/>
        </p:scale>
        <p:origin x="192" y="1080"/>
      </p:cViewPr>
      <p:guideLst/>
    </p:cSldViewPr>
  </p:slideViewPr>
  <p:outlineViewPr>
    <p:cViewPr>
      <p:scale>
        <a:sx n="33" d="100"/>
        <a:sy n="33" d="100"/>
      </p:scale>
      <p:origin x="0" y="-55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E00B-FDD3-A84B-9604-6F0E67A00F3B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454C-70A6-484B-A18A-4A2F432C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FB0C-793C-F448-A5DE-1ECE5F46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6D25A-C6C9-9141-9122-5CF26ED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B918C44A-D747-8747-A5A6-C93BD455FBA8}"/>
              </a:ext>
            </a:extLst>
          </p:cNvPr>
          <p:cNvSpPr/>
          <p:nvPr userDrawn="1"/>
        </p:nvSpPr>
        <p:spPr>
          <a:xfrm>
            <a:off x="8259954" y="559130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5762" y="0"/>
                </a:lnTo>
              </a:path>
            </a:pathLst>
          </a:custGeom>
          <a:ln w="9525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061CB1-4803-B342-A614-439ACAD6B78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19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0AA0-819D-A640-B022-012D3F63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67689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38B264-0DFB-CF40-B069-BD295FD1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05F-5F40-7943-9AB0-2E38C961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3F74CA-E32A-6A47-966C-A4FF4BAB1F1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4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F1A7-221D-A243-A44A-F0459F93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1E6899-878F-4343-8BFB-B203B4F3D6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10776D-39F1-F14E-8E1B-2E6D083E2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6BEDA-FD21-3743-B3E7-55A5D79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5A86-7A52-C94F-8C94-766E7C864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DA3C077-2B43-5A4E-A027-44AB7D165F5F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D62B-34D2-5343-AA45-5F364927B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B29E-F359-4E44-84A9-50FD2ABB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0F1DBB4-7CC1-EB4B-A699-6A2257B427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VIRAL HEPATITIS SURVEILLANCE AND CASE MANAGEMENT">
            <a:extLst>
              <a:ext uri="{FF2B5EF4-FFF2-40B4-BE49-F238E27FC236}">
                <a16:creationId xmlns:a16="http://schemas.microsoft.com/office/drawing/2014/main" id="{CA1DF094-451F-43C7-9980-2F0E562D2D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>
          <a:solidFill>
            <a:srgbClr val="005E6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medical-devices/safety-communications/update-fda-warns-biotin-may-interfere-lab-tests-fda-safety-communica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2-1 Title">
            <a:extLst>
              <a:ext uri="{FF2B5EF4-FFF2-40B4-BE49-F238E27FC236}">
                <a16:creationId xmlns:a16="http://schemas.microsoft.com/office/drawing/2014/main" id="{D4ED4732-DBA5-3B4A-BBF4-931002F3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2-1. Interpretation of hepatitis a laboratory results</a:t>
            </a:r>
          </a:p>
        </p:txBody>
      </p:sp>
      <p:graphicFrame>
        <p:nvGraphicFramePr>
          <p:cNvPr id="6" name="Table 2-1">
            <a:extLst>
              <a:ext uri="{FF2B5EF4-FFF2-40B4-BE49-F238E27FC236}">
                <a16:creationId xmlns:a16="http://schemas.microsoft.com/office/drawing/2014/main" id="{714A1E9C-9299-5040-B3AD-950141777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673705"/>
              </p:ext>
            </p:extLst>
          </p:nvPr>
        </p:nvGraphicFramePr>
        <p:xfrm>
          <a:off x="1775361" y="1690688"/>
          <a:ext cx="8641278" cy="2950845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9804"/>
                  </a:srgbClr>
                </a:solidFill>
                <a:effectLst>
                  <a:outerShdw blurRad="184348" sx="102000" sy="102000" algn="ctr" rotWithShape="0">
                    <a:prstClr val="black">
                      <a:alpha val="10166"/>
                    </a:prstClr>
                  </a:outerShdw>
                </a:effectLst>
                <a:tableStyleId>{2D5ABB26-0587-4C30-8999-92F81FD0307C}</a:tableStyleId>
              </a:tblPr>
              <a:tblGrid>
                <a:gridCol w="288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470">
                <a:tc>
                  <a:txBody>
                    <a:bodyPr/>
                    <a:lstStyle/>
                    <a:p>
                      <a:pPr marL="57150" algn="l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400" b="1" i="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anti-HAV</a:t>
                      </a:r>
                      <a:endParaRPr sz="14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111125" algn="l" defTabSz="914400" rtl="0" eaLnBrk="1" latinLnBrk="0" hangingPunct="1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400" b="1" i="0" kern="120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Anti-HAV IgM</a:t>
                      </a:r>
                      <a:endParaRPr sz="1400" b="1" i="0" kern="1200" spc="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400" b="1" i="0" spc="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Interpretation*</a:t>
                      </a:r>
                      <a:endParaRPr sz="14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infection, recent infection, or recent vaccination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91440" marR="223520" algn="l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 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done 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Previous infection or current infection; cannot differentiate recent from remote infection or prior vaccination 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91440" marR="223520" algn="l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 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59105" algn="l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Negative 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Previous infection or vaccination 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91440" marR="223520" algn="l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Negative 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Negative 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infected (i.e. susceptible)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91440" marR="217804" algn="l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done or negative 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59105" algn="l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 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4475" algn="l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infection or false-positivity/cross-reactivity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able 2-1 Footnotes">
            <a:extLst>
              <a:ext uri="{FF2B5EF4-FFF2-40B4-BE49-F238E27FC236}">
                <a16:creationId xmlns:a16="http://schemas.microsoft.com/office/drawing/2014/main" id="{0E8A3205-B157-4E44-A48C-2E3118989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3358" y="5089154"/>
            <a:ext cx="8703281" cy="979685"/>
          </a:xfrm>
        </p:spPr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*Ingestion of high levels of biotin can significantly interfere with certain commonly used biotinylated immunoassays, such as those used to detect anti-HAV, and cause false-positive or false-negative laboratory test results. Currently, the US Food and Drug Administration (FDA) is investigating thresholds associated with false-positive and false-negative tests. </a:t>
            </a:r>
            <a:br>
              <a:rPr lang="en-US" dirty="0">
                <a:solidFill>
                  <a:srgbClr val="595959"/>
                </a:solidFill>
              </a:rPr>
            </a:br>
            <a:r>
              <a:rPr lang="en-US" dirty="0">
                <a:solidFill>
                  <a:srgbClr val="595959"/>
                </a:solidFill>
              </a:rPr>
              <a:t>This section will be updated as more information becomes available. 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dirty="0">
                <a:solidFill>
                  <a:srgbClr val="595959"/>
                </a:solidFill>
              </a:rPr>
            </a:br>
            <a:r>
              <a:rPr lang="en-US" dirty="0">
                <a:solidFill>
                  <a:srgbClr val="595959"/>
                </a:solidFill>
              </a:rPr>
              <a:t>Source: </a:t>
            </a:r>
            <a:r>
              <a:rPr lang="en-US" u="sng" dirty="0">
                <a:solidFill>
                  <a:schemeClr val="bg1">
                    <a:lumMod val="65000"/>
                  </a:schemeClr>
                </a:solidFill>
                <a:hlinkClick r:id="rId2"/>
              </a:rPr>
              <a:t>https://</a:t>
            </a:r>
            <a:r>
              <a:rPr lang="en-US" u="sng" dirty="0" err="1">
                <a:solidFill>
                  <a:schemeClr val="bg1">
                    <a:lumMod val="65000"/>
                  </a:schemeClr>
                </a:solidFill>
                <a:hlinkClick r:id="rId2"/>
              </a:rPr>
              <a:t>www.fda.gov</a:t>
            </a:r>
            <a:r>
              <a:rPr lang="en-US" u="sng" dirty="0">
                <a:solidFill>
                  <a:schemeClr val="bg1">
                    <a:lumMod val="65000"/>
                  </a:schemeClr>
                </a:solidFill>
                <a:hlinkClick r:id="rId2"/>
              </a:rPr>
              <a:t>/medical-devices/safety-communications/update-fda-warns-biotin-may-interfere-lab-tests-fda-safety-communication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66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VH Surveilla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157</Words>
  <Application>Microsoft Macintosh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Table 2-1. Interpretation of hepatitis a laboratory results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DVH_Guidance_for_VH_Surveillance_Table_2-1</dc:title>
  <dc:subject/>
  <dc:creator/>
  <cp:keywords/>
  <dc:description/>
  <cp:lastModifiedBy>BanyanComm7</cp:lastModifiedBy>
  <cp:revision>449</cp:revision>
  <dcterms:created xsi:type="dcterms:W3CDTF">2021-08-23T13:02:24Z</dcterms:created>
  <dcterms:modified xsi:type="dcterms:W3CDTF">2021-08-27T14:42:52Z</dcterms:modified>
  <cp:category/>
</cp:coreProperties>
</file>