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 id="2147483828" r:id="rId5"/>
    <p:sldMasterId id="2147483850" r:id="rId6"/>
    <p:sldMasterId id="2147483860" r:id="rId7"/>
    <p:sldMasterId id="2147483873" r:id="rId8"/>
    <p:sldMasterId id="2147483904" r:id="rId9"/>
  </p:sldMasterIdLst>
  <p:notesMasterIdLst>
    <p:notesMasterId r:id="rId34"/>
  </p:notesMasterIdLst>
  <p:handoutMasterIdLst>
    <p:handoutMasterId r:id="rId35"/>
  </p:handoutMasterIdLst>
  <p:sldIdLst>
    <p:sldId id="2147473988" r:id="rId10"/>
    <p:sldId id="258" r:id="rId11"/>
    <p:sldId id="2147482076" r:id="rId12"/>
    <p:sldId id="2147481999" r:id="rId13"/>
    <p:sldId id="2147482078" r:id="rId14"/>
    <p:sldId id="2147482032" r:id="rId15"/>
    <p:sldId id="2147482031" r:id="rId16"/>
    <p:sldId id="2147481947" r:id="rId17"/>
    <p:sldId id="2147482027" r:id="rId18"/>
    <p:sldId id="275" r:id="rId19"/>
    <p:sldId id="2147482016" r:id="rId20"/>
    <p:sldId id="2147482017" r:id="rId21"/>
    <p:sldId id="2147482006" r:id="rId22"/>
    <p:sldId id="2147482023" r:id="rId23"/>
    <p:sldId id="2147482020" r:id="rId24"/>
    <p:sldId id="2147482022" r:id="rId25"/>
    <p:sldId id="2147482065" r:id="rId26"/>
    <p:sldId id="2147482013" r:id="rId27"/>
    <p:sldId id="2147481976" r:id="rId28"/>
    <p:sldId id="2147482077" r:id="rId29"/>
    <p:sldId id="2147482068" r:id="rId30"/>
    <p:sldId id="2147482034" r:id="rId31"/>
    <p:sldId id="2147482079" r:id="rId32"/>
    <p:sldId id="2147474058" r:id="rId33"/>
  </p:sldIdLst>
  <p:sldSz cx="9144000" cy="5143500" type="screen16x9"/>
  <p:notesSz cx="7315200" cy="9601200"/>
  <p:embeddedFontLst>
    <p:embeddedFont>
      <p:font typeface="Aptos" panose="020B0004020202020204" pitchFamily="34" charset="0"/>
      <p:regular r:id="rId36"/>
      <p:bold r:id="rId37"/>
      <p:italic r:id="rId38"/>
      <p:boldItalic r:id="rId39"/>
    </p:embeddedFont>
    <p:embeddedFont>
      <p:font typeface="Aptos Display" panose="020B0004020202020204" pitchFamily="3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Century Gothic" panose="020B0502020202020204" pitchFamily="34" charset="0"/>
      <p:regular r:id="rId50"/>
      <p:bold r:id="rId51"/>
      <p:italic r:id="rId52"/>
      <p:boldItalic r:id="rId53"/>
    </p:embeddedFont>
    <p:embeddedFont>
      <p:font typeface="Helvetica" panose="020B0604020202020204" pitchFamily="34" charset="0"/>
      <p:regular r:id="rId54"/>
      <p:bold r:id="rId55"/>
      <p:italic r:id="rId56"/>
      <p:boldItalic r:id="rId57"/>
    </p:embeddedFont>
    <p:embeddedFont>
      <p:font typeface="Myriad Web Pro" panose="020B0604020202020204" charset="0"/>
      <p:regular r:id="rId58"/>
      <p:bold r:id="rId59"/>
      <p:italic r:id="rId60"/>
      <p:boldItalic r:id="rId61"/>
    </p:embeddedFont>
    <p:embeddedFont>
      <p:font typeface="Segoe UI" panose="020B0502040204020203" pitchFamily="34" charset="0"/>
      <p:regular r:id="rId62"/>
      <p:bold r:id="rId63"/>
      <p:italic r:id="rId64"/>
      <p:boldItalic r:id="rId65"/>
    </p:embeddedFont>
    <p:embeddedFont>
      <p:font typeface="Wingdings 2" panose="05020102010507070707" pitchFamily="18" charset="2"/>
      <p:regular r:id="rId66"/>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3A663D-82C8-D578-79C2-40B3A2783246}" name="Strosnider, Heather (CDC/IOD/OPHDST)" initials="SH(" userId="S::hks9@cdc.gov::f764d8a3-9c16-4e7b-812d-49ca14fe182d" providerId="AD"/>
  <p188:author id="{C321304D-97D6-3641-5CB4-51F83844D102}" name="Hughes, Keaton (CDC/IOD/OPHDST)" initials="HK(" userId="S::qwy4@cdc.gov::d8ce0660-66bf-4d9b-b954-4737fa7010ce" providerId="AD"/>
  <p188:author id="{3493DD51-0F8E-DA98-7672-67B48A8641F1}" name="Williams, Paula O. (CDC/IOD/OPHDST)" initials="WPO(" userId="S::gvc0@cdc.gov::74054436-8995-4816-b6f8-75d610612a07" providerId="AD"/>
  <p188:author id="{4C195B5E-DFF9-9454-D15B-04E7141770CC}" name="Conners, Erin (CDC/IOD/OPHDST)" initials="CE(" userId="S::ola3@cdc.gov::a724e933-4911-4579-8682-585480591749" providerId="AD"/>
  <p188:author id="{7C551B66-E361-EBC0-6605-1AA2539A47D3}" name="Hang Nguyen, (CDC/IOD/OPHDST)" initials="HN(" userId="S::yky3@cdc.gov::8a7e3e03-04d0-4c76-a337-fc65283f8224" providerId="AD"/>
  <p188:author id="{C86F5367-EC90-24FF-B4B9-347599188DFF}" name="Williams, Cassidy (CDC/IOD/OPHDST) (CTR)" initials="CW" userId="S::rtt5@cdc.gov::abd02bae-914c-4c13-87a3-7a911b9d0a4c" providerId="AD"/>
  <p188:author id="{99A8469A-7D20-0DCC-3D98-F4D741751B82}" name="McIntyre, Anne F. (CDC/IOD/OPHDST)" initials="MAF(" userId="S::zat4@cdc.gov::d6bb9fc0-9a61-41c9-8260-614f83485ea6" providerId="AD"/>
  <p188:author id="{422C8AA5-DE8A-04B5-CE4D-9A245274AD9C}" name="McGlamery, Trista (CDC/IOD/OPHDST) (CTR)" initials="M(" userId="S::nxy1@cdc.gov::a3829d2a-892c-41b1-b798-b6b64694afe8" providerId="AD"/>
  <p188:author id="{F7E2E4D9-65B9-8AC4-C144-35CEC621CC5C}" name="Chapman, Sandy (CDC/IOD/OPHDST)" initials="C(" userId="S::ssc3@cdc.gov::576b10ef-ea99-4973-a58a-f6b2f52b55bd" providerId="AD"/>
  <p188:author id="{E8EBA4E6-9DA1-9A62-7AEB-BBC4387968C2}" name="Kawaller, Meaghan (CDC/OCOO/OCIO/CSPO) (CTR)" initials="KM((" userId="S::xtn7@cdc.gov::d76e32ba-786c-449b-a9b3-ef515ecb8b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7F8080"/>
    <a:srgbClr val="007D57"/>
    <a:srgbClr val="17468F"/>
    <a:srgbClr val="EEB500"/>
    <a:srgbClr val="000000"/>
    <a:srgbClr val="095BFF"/>
    <a:srgbClr val="0043C8"/>
    <a:srgbClr val="536DB3"/>
    <a:srgbClr val="993B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62D7DA-0D4E-4CE6-B6D8-2E4F3FD3BBB9}" v="5" dt="2024-04-26T16:21:57.49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796" autoAdjust="0"/>
  </p:normalViewPr>
  <p:slideViewPr>
    <p:cSldViewPr snapToGrid="0">
      <p:cViewPr varScale="1">
        <p:scale>
          <a:sx n="85" d="100"/>
          <a:sy n="85" d="100"/>
        </p:scale>
        <p:origin x="90" y="24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5" Type="http://schemas.openxmlformats.org/officeDocument/2006/relationships/slideMaster" Target="slideMasters/slideMaster2.xml"/><Relationship Id="rId61" Type="http://schemas.openxmlformats.org/officeDocument/2006/relationships/font" Target="fonts/font26.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font" Target="fonts/font16.fntdata"/><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font" Target="fonts/font4.fntdata"/><Relationship Id="rId34" Type="http://schemas.openxmlformats.org/officeDocument/2006/relationships/notesMaster" Target="notesMasters/notesMaster1.xml"/><Relationship Id="rId50" Type="http://schemas.openxmlformats.org/officeDocument/2006/relationships/font" Target="fonts/font15.fntdata"/><Relationship Id="rId55"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1B6E9F-F1CD-24DC-7D6C-95CEC800A5C6}"/>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06E86E-6E73-1DD5-CD3F-E9EB8F9B020C}"/>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D663936C-2881-4CE9-99E7-6AF8EE7C6934}" type="datetimeFigureOut">
              <a:rPr lang="en-US" smtClean="0"/>
              <a:t>4/29/2024</a:t>
            </a:fld>
            <a:endParaRPr lang="en-US"/>
          </a:p>
        </p:txBody>
      </p:sp>
      <p:sp>
        <p:nvSpPr>
          <p:cNvPr id="4" name="Footer Placeholder 3">
            <a:extLst>
              <a:ext uri="{FF2B5EF4-FFF2-40B4-BE49-F238E27FC236}">
                <a16:creationId xmlns:a16="http://schemas.microsoft.com/office/drawing/2014/main" id="{AB59D6CE-7945-36E3-9090-7F512C7BFCA7}"/>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3D43FD-3912-1EF5-64D0-30263F3147A2}"/>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76C96B62-684F-41F8-AB82-4B1FA3D69134}" type="slidenum">
              <a:rPr lang="en-US" smtClean="0"/>
              <a:t>‹#›</a:t>
            </a:fld>
            <a:endParaRPr lang="en-US"/>
          </a:p>
        </p:txBody>
      </p:sp>
    </p:spTree>
    <p:extLst>
      <p:ext uri="{BB962C8B-B14F-4D97-AF65-F5344CB8AC3E}">
        <p14:creationId xmlns:p14="http://schemas.microsoft.com/office/powerpoint/2010/main" val="621686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4/29/2024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6577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A577C545-5A7C-4D31-B06D-2DD2382242B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964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100" b="1">
              <a:cs typeface="Calibri"/>
            </a:endParaRPr>
          </a:p>
          <a:p>
            <a:pPr defTabSz="942289">
              <a:defRPr/>
            </a:pPr>
            <a:endParaRPr lang="en-US" sz="1100">
              <a:cs typeface="Calibri"/>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24E804B3-2952-4A81-A99D-E06186171F7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734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Calibri Light" panose="020F0302020204030204"/>
              <a:buNone/>
            </a:pPr>
            <a:endParaRPr lang="en-US" b="0" i="0" u="none" dirty="0">
              <a:solidFill>
                <a:srgbClr val="D13438"/>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858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7C545-5A7C-4D31-B06D-2DD238224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677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mj-lt"/>
              <a:buNone/>
            </a:pPr>
            <a:endParaRPr lang="en-US" b="1" i="0">
              <a:solidFill>
                <a:srgbClr val="000000"/>
              </a:solidFill>
              <a:effectLs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7C545-5A7C-4D31-B06D-2DD238224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039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648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mj-lt"/>
              <a:buNone/>
            </a:pPr>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069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491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b="1">
              <a:solidFill>
                <a:srgbClr val="000000"/>
              </a:solidFill>
              <a:latin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60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a:solidFill>
                <a:srgbClr val="000000"/>
              </a:solidFill>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A577C545-5A7C-4D31-B06D-2DD2382242B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097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600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272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B403-0D3A-4BC1-B943-7CDD939F0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441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a:p>
            <a:pPr defTabSz="942289">
              <a:defRPr/>
            </a:pPr>
            <a:endParaRPr lang="en-US" i="1">
              <a:ea typeface="MS Mincho"/>
              <a:cs typeface="Calibri"/>
            </a:endParaRPr>
          </a:p>
          <a:p>
            <a:pPr defTabSz="942289">
              <a:defRPr/>
            </a:pPr>
            <a:endParaRPr lang="en-US"/>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486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2680" y="4453898"/>
            <a:ext cx="6100345" cy="4754523"/>
          </a:xfrm>
        </p:spPr>
        <p:txBody>
          <a:bodyPr/>
          <a:lstStyle/>
          <a:p>
            <a:endParaRPr lang="en-US" sz="11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639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15CAC"/>
              </a:solidFill>
              <a:latin typeface="Arial"/>
            </a:endParaRPr>
          </a:p>
          <a:p>
            <a:pPr marL="942289" lvl="2"/>
            <a:endParaRPr lang="en-US">
              <a:solidFill>
                <a:srgbClr val="015CAC"/>
              </a:solidFill>
              <a:latin typeface="Arial"/>
            </a:endParaRPr>
          </a:p>
          <a:p>
            <a:pPr marL="1177862" lvl="2" indent="-235572">
              <a:buFont typeface="Arial" panose="020B0604020202020204" pitchFamily="34" charset="0"/>
              <a:buChar char="•"/>
            </a:pPr>
            <a:endParaRPr lang="en-US" i="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30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3696712"/>
          </a:xfrm>
        </p:spPr>
        <p:txBody>
          <a:bodyPr/>
          <a:lstStyle/>
          <a:p>
            <a:pPr fontAlgn="base"/>
            <a:endParaRPr lang="en-US" b="1" i="0">
              <a:solidFill>
                <a:srgbClr val="000000"/>
              </a:solidFill>
              <a:effectLst/>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110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272">
              <a:defRPr/>
            </a:pPr>
            <a:endParaRPr lang="en-US">
              <a:cs typeface="Calibri"/>
            </a:endParaRPr>
          </a:p>
          <a:p>
            <a:pPr defTabSz="908272">
              <a:defRPr/>
            </a:pPr>
            <a:endParaRPr lang="en-US">
              <a:solidFill>
                <a:schemeClr val="accent6"/>
              </a:solidFill>
              <a:latin typeface="Arial"/>
            </a:endParaRPr>
          </a:p>
          <a:p>
            <a:endParaRPr lang="en-US"/>
          </a:p>
          <a:p>
            <a:endParaRPr lang="en-GB"/>
          </a:p>
        </p:txBody>
      </p:sp>
      <p:sp>
        <p:nvSpPr>
          <p:cNvPr id="4" name="Date Placeholder 3"/>
          <p:cNvSpPr>
            <a:spLocks noGrp="1"/>
          </p:cNvSpPr>
          <p:nvPr>
            <p:ph type="dt" idx="1"/>
          </p:nvPr>
        </p:nvSpPr>
        <p:spPr/>
        <p:txBody>
          <a:bodyPr/>
          <a:lstStyle/>
          <a:p>
            <a:pPr marL="0" marR="0" lvl="0" indent="0" algn="r" defTabSz="908272" rtl="0" eaLnBrk="1" fontAlgn="auto" latinLnBrk="0" hangingPunct="1">
              <a:lnSpc>
                <a:spcPct val="100000"/>
              </a:lnSpc>
              <a:spcBef>
                <a:spcPts val="0"/>
              </a:spcBef>
              <a:spcAft>
                <a:spcPts val="0"/>
              </a:spcAft>
              <a:buClrTx/>
              <a:buSzTx/>
              <a:buFontTx/>
              <a:buNone/>
              <a:tabLst/>
              <a:defRPr/>
            </a:pPr>
            <a:fld id="{8954E0A4-3FAA-4B6B-B486-27C4AFB17497}" type="datetime3">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pPr marL="0" marR="0" lvl="0" indent="0" algn="r" defTabSz="908272" rtl="0" eaLnBrk="1" fontAlgn="auto" latinLnBrk="0" hangingPunct="1">
                <a:lnSpc>
                  <a:spcPct val="100000"/>
                </a:lnSpc>
                <a:spcBef>
                  <a:spcPts val="0"/>
                </a:spcBef>
                <a:spcAft>
                  <a:spcPts val="0"/>
                </a:spcAft>
                <a:buClrTx/>
                <a:buSzTx/>
                <a:buFontTx/>
                <a:buNone/>
                <a:tabLst/>
                <a:defRPr/>
              </a:pPr>
              <a:t>29 April 2024</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908272"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pPr marL="0" marR="0" lvl="0" indent="0" algn="r" defTabSz="908272"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061609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634BF-4B13-477E-8ECE-24E30651E7D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300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7C545-5A7C-4D31-B06D-2DD2382242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0409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3.xml"/><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1.emf"/><Relationship Id="rId11" Type="http://schemas.openxmlformats.org/officeDocument/2006/relationships/image" Target="../media/image16.png"/><Relationship Id="rId5" Type="http://schemas.openxmlformats.org/officeDocument/2006/relationships/oleObject" Target="../embeddings/oleObject1.bin"/><Relationship Id="rId10" Type="http://schemas.openxmlformats.org/officeDocument/2006/relationships/image" Target="../media/image15.svg"/><Relationship Id="rId4" Type="http://schemas.openxmlformats.org/officeDocument/2006/relationships/slideMaster" Target="../slideMasters/slideMaster5.xml"/><Relationship Id="rId9"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tags" Target="../tags/tag6.xml"/><Relationship Id="rId7" Type="http://schemas.openxmlformats.org/officeDocument/2006/relationships/image" Target="../media/image12.png"/><Relationship Id="rId12" Type="http://schemas.openxmlformats.org/officeDocument/2006/relationships/image" Target="../media/image20.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1.emf"/><Relationship Id="rId11" Type="http://schemas.openxmlformats.org/officeDocument/2006/relationships/image" Target="../media/image16.png"/><Relationship Id="rId5" Type="http://schemas.openxmlformats.org/officeDocument/2006/relationships/oleObject" Target="../embeddings/oleObject2.bin"/><Relationship Id="rId10" Type="http://schemas.openxmlformats.org/officeDocument/2006/relationships/image" Target="../media/image19.svg"/><Relationship Id="rId4" Type="http://schemas.openxmlformats.org/officeDocument/2006/relationships/slideMaster" Target="../slideMasters/slideMaster5.xml"/><Relationship Id="rId9"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tags" Target="../tags/tag9.xml"/><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1.emf"/><Relationship Id="rId11" Type="http://schemas.openxmlformats.org/officeDocument/2006/relationships/image" Target="../media/image16.png"/><Relationship Id="rId5" Type="http://schemas.openxmlformats.org/officeDocument/2006/relationships/oleObject" Target="../embeddings/oleObject3.bin"/><Relationship Id="rId10" Type="http://schemas.openxmlformats.org/officeDocument/2006/relationships/image" Target="../media/image15.svg"/><Relationship Id="rId4" Type="http://schemas.openxmlformats.org/officeDocument/2006/relationships/slideMaster" Target="../slideMasters/slideMaster6.xml"/><Relationship Id="rId9" Type="http://schemas.openxmlformats.org/officeDocument/2006/relationships/image" Target="../media/image14.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1"/>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0129" y="81524"/>
            <a:ext cx="1895548" cy="726447"/>
          </a:xfrm>
          <a:prstGeom prst="rect">
            <a:avLst/>
          </a:prstGeom>
        </p:spPr>
      </p:pic>
    </p:spTree>
    <p:extLst>
      <p:ext uri="{BB962C8B-B14F-4D97-AF65-F5344CB8AC3E}">
        <p14:creationId xmlns:p14="http://schemas.microsoft.com/office/powerpoint/2010/main" val="32981304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2"/>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1"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3" name="bk object 28"/>
          <p:cNvSpPr/>
          <p:nvPr userDrawn="1"/>
        </p:nvSpPr>
        <p:spPr>
          <a:xfrm>
            <a:off x="1654599"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5" name="bk object 30"/>
          <p:cNvSpPr/>
          <p:nvPr userDrawn="1"/>
        </p:nvSpPr>
        <p:spPr>
          <a:xfrm>
            <a:off x="2554810"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2"/>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3"/>
            <a:ext cx="6903076" cy="369332"/>
          </a:xfrm>
          <a:prstGeom prst="rect">
            <a:avLst/>
          </a:prstGeom>
          <a:noFill/>
        </p:spPr>
        <p:txBody>
          <a:bodyPr wrap="square" rtlCol="0">
            <a:spAutoFit/>
          </a:bodyPr>
          <a:lstStyle/>
          <a:p>
            <a:r>
              <a:rPr lang="en-US" sz="180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0130" y="81524"/>
            <a:ext cx="1895548" cy="726447"/>
          </a:xfrm>
          <a:prstGeom prst="rect">
            <a:avLst/>
          </a:prstGeom>
        </p:spPr>
      </p:pic>
    </p:spTree>
    <p:extLst>
      <p:ext uri="{BB962C8B-B14F-4D97-AF65-F5344CB8AC3E}">
        <p14:creationId xmlns:p14="http://schemas.microsoft.com/office/powerpoint/2010/main" val="2320931492"/>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457200" y="1376680"/>
            <a:ext cx="8229600" cy="3132350"/>
          </a:xfrm>
        </p:spPr>
        <p:txBody>
          <a:bodyPr/>
          <a:lstStyle>
            <a:lvl1pPr marL="228588" indent="-228588">
              <a:lnSpc>
                <a:spcPts val="2200"/>
              </a:lnSpc>
              <a:buClr>
                <a:srgbClr val="003BC0"/>
              </a:buClr>
              <a:buFont typeface="Arial" panose="020B0604020202020204" pitchFamily="34" charset="0"/>
              <a:buChar char="•"/>
              <a:defRPr sz="2000" b="1">
                <a:solidFill>
                  <a:srgbClr val="1D1D1D"/>
                </a:solidFill>
              </a:defRPr>
            </a:lvl1pPr>
            <a:lvl2pPr marL="457178" indent="-169855">
              <a:lnSpc>
                <a:spcPts val="2000"/>
              </a:lnSpc>
              <a:buClr>
                <a:srgbClr val="005761"/>
              </a:buClr>
              <a:buFont typeface="Arial" panose="020B0604020202020204" pitchFamily="34" charset="0"/>
              <a:buChar char="-"/>
              <a:tabLst>
                <a:tab pos="400030" algn="l"/>
              </a:tabLst>
              <a:defRPr sz="1800">
                <a:solidFill>
                  <a:srgbClr val="1D1D1D"/>
                </a:solidFill>
              </a:defRPr>
            </a:lvl2pPr>
            <a:lvl3pPr>
              <a:lnSpc>
                <a:spcPts val="2000"/>
              </a:lnSpc>
              <a:buClr>
                <a:srgbClr val="5A5A5A"/>
              </a:buClr>
              <a:defRPr sz="2000">
                <a:solidFill>
                  <a:srgbClr val="1D1D1D"/>
                </a:solidFill>
              </a:defRPr>
            </a:lvl3pPr>
            <a:lvl4pPr>
              <a:defRPr sz="2000">
                <a:solidFill>
                  <a:srgbClr val="1D1D1D"/>
                </a:solidFill>
              </a:defRPr>
            </a:lvl4pPr>
            <a:lvl5pPr>
              <a:defRPr sz="2000">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3A1"/>
                </a:solidFill>
                <a:effectLst/>
                <a:latin typeface="Calibri" pitchFamily="34" charset="0"/>
              </a:defRPr>
            </a:lvl1pPr>
          </a:lstStyle>
          <a:p>
            <a:endParaRPr lang="en-US"/>
          </a:p>
        </p:txBody>
      </p:sp>
      <p:grpSp>
        <p:nvGrpSpPr>
          <p:cNvPr id="24" name="Group 23">
            <a:extLst>
              <a:ext uri="{FF2B5EF4-FFF2-40B4-BE49-F238E27FC236}">
                <a16:creationId xmlns:a16="http://schemas.microsoft.com/office/drawing/2014/main" id="{F3BFD0D5-97F2-94E6-B525-36BDF3A2D00A}"/>
              </a:ext>
            </a:extLst>
          </p:cNvPr>
          <p:cNvGrpSpPr/>
          <p:nvPr userDrawn="1"/>
        </p:nvGrpSpPr>
        <p:grpSpPr>
          <a:xfrm>
            <a:off x="2" y="5017856"/>
            <a:ext cx="9144001" cy="126331"/>
            <a:chOff x="0" y="5080334"/>
            <a:chExt cx="9144001" cy="126331"/>
          </a:xfrm>
        </p:grpSpPr>
        <p:sp>
          <p:nvSpPr>
            <p:cNvPr id="25" name="Rectangle 20">
              <a:extLst>
                <a:ext uri="{FF2B5EF4-FFF2-40B4-BE49-F238E27FC236}">
                  <a16:creationId xmlns:a16="http://schemas.microsoft.com/office/drawing/2014/main" id="{333FB8EB-3A48-F501-0E14-D97D6DD53B64}"/>
                </a:ext>
              </a:extLst>
            </p:cNvPr>
            <p:cNvSpPr>
              <a:spLocks noChangeArrowheads="1"/>
            </p:cNvSpPr>
            <p:nvPr userDrawn="1"/>
          </p:nvSpPr>
          <p:spPr bwMode="auto">
            <a:xfrm flipV="1">
              <a:off x="0" y="5080334"/>
              <a:ext cx="6859323" cy="126331"/>
            </a:xfrm>
            <a:prstGeom prst="rect">
              <a:avLst/>
            </a:prstGeom>
            <a:solidFill>
              <a:srgbClr val="002474"/>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6" name="Rectangle 20">
              <a:extLst>
                <a:ext uri="{FF2B5EF4-FFF2-40B4-BE49-F238E27FC236}">
                  <a16:creationId xmlns:a16="http://schemas.microsoft.com/office/drawing/2014/main" id="{439AA5A5-3554-1A64-CE56-A848D036ED7C}"/>
                </a:ext>
              </a:extLst>
            </p:cNvPr>
            <p:cNvSpPr>
              <a:spLocks noChangeArrowheads="1"/>
            </p:cNvSpPr>
            <p:nvPr userDrawn="1"/>
          </p:nvSpPr>
          <p:spPr bwMode="auto">
            <a:xfrm flipV="1">
              <a:off x="6859520" y="5080334"/>
              <a:ext cx="571643" cy="126331"/>
            </a:xfrm>
            <a:prstGeom prst="rect">
              <a:avLst/>
            </a:prstGeom>
            <a:solidFill>
              <a:srgbClr val="003EC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7" name="Rectangle 20">
              <a:extLst>
                <a:ext uri="{FF2B5EF4-FFF2-40B4-BE49-F238E27FC236}">
                  <a16:creationId xmlns:a16="http://schemas.microsoft.com/office/drawing/2014/main" id="{6E7C49C5-C3BE-0F14-38DC-3C3AE3B81CEA}"/>
                </a:ext>
              </a:extLst>
            </p:cNvPr>
            <p:cNvSpPr>
              <a:spLocks noChangeArrowheads="1"/>
            </p:cNvSpPr>
            <p:nvPr userDrawn="1"/>
          </p:nvSpPr>
          <p:spPr bwMode="auto">
            <a:xfrm flipV="1">
              <a:off x="7428672" y="5080334"/>
              <a:ext cx="571643" cy="126331"/>
            </a:xfrm>
            <a:prstGeom prst="rect">
              <a:avLst/>
            </a:prstGeom>
            <a:solidFill>
              <a:srgbClr val="004DFA"/>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0">
              <a:extLst>
                <a:ext uri="{FF2B5EF4-FFF2-40B4-BE49-F238E27FC236}">
                  <a16:creationId xmlns:a16="http://schemas.microsoft.com/office/drawing/2014/main" id="{8500A633-DAA0-9BE4-4179-ADE74545B2E3}"/>
                </a:ext>
              </a:extLst>
            </p:cNvPr>
            <p:cNvSpPr>
              <a:spLocks noChangeArrowheads="1"/>
            </p:cNvSpPr>
            <p:nvPr userDrawn="1"/>
          </p:nvSpPr>
          <p:spPr bwMode="auto">
            <a:xfrm flipV="1">
              <a:off x="8000515" y="5080334"/>
              <a:ext cx="571643" cy="126331"/>
            </a:xfrm>
            <a:prstGeom prst="rect">
              <a:avLst/>
            </a:prstGeom>
            <a:solidFill>
              <a:srgbClr val="2568F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0">
              <a:extLst>
                <a:ext uri="{FF2B5EF4-FFF2-40B4-BE49-F238E27FC236}">
                  <a16:creationId xmlns:a16="http://schemas.microsoft.com/office/drawing/2014/main" id="{6ECEC1E1-643F-6311-5331-76943D489DDC}"/>
                </a:ext>
              </a:extLst>
            </p:cNvPr>
            <p:cNvSpPr>
              <a:spLocks noChangeArrowheads="1"/>
            </p:cNvSpPr>
            <p:nvPr userDrawn="1"/>
          </p:nvSpPr>
          <p:spPr bwMode="auto">
            <a:xfrm flipV="1">
              <a:off x="8572358" y="5080334"/>
              <a:ext cx="571643" cy="126331"/>
            </a:xfrm>
            <a:prstGeom prst="rect">
              <a:avLst/>
            </a:prstGeom>
            <a:solidFill>
              <a:srgbClr val="5D8FFF"/>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166761165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13DCD2-9258-4282-8FDE-E0E0BDFB70BA}"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E27C3-8F67-4D87-A541-86B591AFE7DD}" type="slidenum">
              <a:rPr lang="en-US" smtClean="0"/>
              <a:t>‹#›</a:t>
            </a:fld>
            <a:endParaRPr lang="en-US"/>
          </a:p>
        </p:txBody>
      </p:sp>
    </p:spTree>
    <p:extLst>
      <p:ext uri="{BB962C8B-B14F-4D97-AF65-F5344CB8AC3E}">
        <p14:creationId xmlns:p14="http://schemas.microsoft.com/office/powerpoint/2010/main" val="35900437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6604254" y="4728078"/>
            <a:ext cx="2057400" cy="273844"/>
          </a:xfrm>
          <a:prstGeom prst="rect">
            <a:avLst/>
          </a:prstGeom>
        </p:spPr>
        <p:txBody>
          <a:bodyPr anchor="ctr"/>
          <a:lstStyle>
            <a:lvl1pPr algn="r">
              <a:defRPr b="0" i="0">
                <a:solidFill>
                  <a:srgbClr val="1964A7"/>
                </a:solidFill>
              </a:defRPr>
            </a:lvl1pPr>
          </a:lstStyle>
          <a:p>
            <a:fld id="{9ABF8E7D-0782-4402-876D-ACDA350B323A}" type="slidenum">
              <a:rPr lang="en-US" smtClean="0"/>
              <a:pPr/>
              <a:t>‹#›</a:t>
            </a:fld>
            <a:endParaRPr lang="en-US"/>
          </a:p>
        </p:txBody>
      </p:sp>
      <p:grpSp>
        <p:nvGrpSpPr>
          <p:cNvPr id="36" name="!!Group 60">
            <a:extLst>
              <a:ext uri="{FF2B5EF4-FFF2-40B4-BE49-F238E27FC236}">
                <a16:creationId xmlns:a16="http://schemas.microsoft.com/office/drawing/2014/main" id="{7E3DC753-F383-AF8D-BC3E-30E4E4F015AF}"/>
              </a:ext>
            </a:extLst>
          </p:cNvPr>
          <p:cNvGrpSpPr/>
          <p:nvPr userDrawn="1"/>
        </p:nvGrpSpPr>
        <p:grpSpPr>
          <a:xfrm>
            <a:off x="515494" y="435601"/>
            <a:ext cx="310826" cy="322268"/>
            <a:chOff x="5248634" y="2301884"/>
            <a:chExt cx="1379602" cy="1430386"/>
          </a:xfrm>
        </p:grpSpPr>
        <p:sp>
          <p:nvSpPr>
            <p:cNvPr id="37" name="Freeform: Shape 36">
              <a:extLst>
                <a:ext uri="{FF2B5EF4-FFF2-40B4-BE49-F238E27FC236}">
                  <a16:creationId xmlns:a16="http://schemas.microsoft.com/office/drawing/2014/main" id="{CACB272D-2418-9A72-A357-2465DEB3FD19}"/>
                </a:ext>
              </a:extLst>
            </p:cNvPr>
            <p:cNvSpPr/>
            <p:nvPr/>
          </p:nvSpPr>
          <p:spPr>
            <a:xfrm>
              <a:off x="5885051" y="2554936"/>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solidFill>
              <a:srgbClr val="FFC515"/>
            </a:solidFill>
            <a:ln w="26059" cap="flat">
              <a:noFill/>
              <a:prstDash val="solid"/>
              <a:miter/>
            </a:ln>
          </p:spPr>
          <p:txBody>
            <a:bodyPr rtlCol="0" anchor="ctr"/>
            <a:lstStyle/>
            <a:p>
              <a:endParaRPr lang="en-US" sz="1050"/>
            </a:p>
          </p:txBody>
        </p:sp>
        <p:sp>
          <p:nvSpPr>
            <p:cNvPr id="38" name="Freeform: Shape 37">
              <a:extLst>
                <a:ext uri="{FF2B5EF4-FFF2-40B4-BE49-F238E27FC236}">
                  <a16:creationId xmlns:a16="http://schemas.microsoft.com/office/drawing/2014/main" id="{F56D1EC9-90E1-869D-37A4-1B77596B9DCC}"/>
                </a:ext>
              </a:extLst>
            </p:cNvPr>
            <p:cNvSpPr/>
            <p:nvPr/>
          </p:nvSpPr>
          <p:spPr>
            <a:xfrm>
              <a:off x="6256686" y="3173459"/>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solidFill>
              <a:srgbClr val="FFC515"/>
            </a:solidFill>
            <a:ln w="26059" cap="flat">
              <a:noFill/>
              <a:prstDash val="solid"/>
              <a:miter/>
            </a:ln>
          </p:spPr>
          <p:txBody>
            <a:bodyPr rtlCol="0" anchor="ctr"/>
            <a:lstStyle/>
            <a:p>
              <a:endParaRPr lang="en-US" sz="1050"/>
            </a:p>
          </p:txBody>
        </p:sp>
        <p:sp>
          <p:nvSpPr>
            <p:cNvPr id="40" name="Freeform: Shape 39">
              <a:extLst>
                <a:ext uri="{FF2B5EF4-FFF2-40B4-BE49-F238E27FC236}">
                  <a16:creationId xmlns:a16="http://schemas.microsoft.com/office/drawing/2014/main" id="{ECF11097-3132-D2FA-716C-E362E59AFE78}"/>
                </a:ext>
              </a:extLst>
            </p:cNvPr>
            <p:cNvSpPr/>
            <p:nvPr/>
          </p:nvSpPr>
          <p:spPr>
            <a:xfrm>
              <a:off x="5527740" y="2769674"/>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solidFill>
              <a:srgbClr val="FFC515"/>
            </a:solidFill>
            <a:ln w="26059" cap="flat">
              <a:noFill/>
              <a:prstDash val="solid"/>
              <a:miter/>
            </a:ln>
          </p:spPr>
          <p:txBody>
            <a:bodyPr rtlCol="0" anchor="ctr"/>
            <a:lstStyle/>
            <a:p>
              <a:endParaRPr lang="en-US" sz="1050"/>
            </a:p>
          </p:txBody>
        </p:sp>
        <p:sp>
          <p:nvSpPr>
            <p:cNvPr id="42" name="Freeform: Shape 41">
              <a:extLst>
                <a:ext uri="{FF2B5EF4-FFF2-40B4-BE49-F238E27FC236}">
                  <a16:creationId xmlns:a16="http://schemas.microsoft.com/office/drawing/2014/main" id="{AF4E7ACF-7786-B1C9-88E7-EEADFFF4F200}"/>
                </a:ext>
              </a:extLst>
            </p:cNvPr>
            <p:cNvSpPr/>
            <p:nvPr/>
          </p:nvSpPr>
          <p:spPr>
            <a:xfrm>
              <a:off x="5250157" y="3042945"/>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solidFill>
              <a:srgbClr val="FFC515"/>
            </a:solidFill>
            <a:ln w="26059" cap="flat">
              <a:noFill/>
              <a:prstDash val="solid"/>
              <a:miter/>
            </a:ln>
          </p:spPr>
          <p:txBody>
            <a:bodyPr rtlCol="0" anchor="ctr"/>
            <a:lstStyle/>
            <a:p>
              <a:endParaRPr lang="en-US" sz="1050"/>
            </a:p>
          </p:txBody>
        </p:sp>
        <p:sp>
          <p:nvSpPr>
            <p:cNvPr id="43" name="Freeform: Shape 42">
              <a:extLst>
                <a:ext uri="{FF2B5EF4-FFF2-40B4-BE49-F238E27FC236}">
                  <a16:creationId xmlns:a16="http://schemas.microsoft.com/office/drawing/2014/main" id="{F75A9444-26E0-B263-DBD7-370339FADE47}"/>
                </a:ext>
              </a:extLst>
            </p:cNvPr>
            <p:cNvSpPr/>
            <p:nvPr/>
          </p:nvSpPr>
          <p:spPr>
            <a:xfrm>
              <a:off x="5535047" y="2444319"/>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solidFill>
              <a:srgbClr val="FFC515"/>
            </a:solidFill>
            <a:ln w="26059" cap="flat">
              <a:noFill/>
              <a:prstDash val="solid"/>
              <a:miter/>
            </a:ln>
          </p:spPr>
          <p:txBody>
            <a:bodyPr rtlCol="0" anchor="ctr"/>
            <a:lstStyle/>
            <a:p>
              <a:endParaRPr lang="en-US" sz="1050"/>
            </a:p>
          </p:txBody>
        </p:sp>
        <p:sp>
          <p:nvSpPr>
            <p:cNvPr id="44" name="Freeform: Shape 43">
              <a:extLst>
                <a:ext uri="{FF2B5EF4-FFF2-40B4-BE49-F238E27FC236}">
                  <a16:creationId xmlns:a16="http://schemas.microsoft.com/office/drawing/2014/main" id="{BC39609F-8820-E154-7EFB-B672D4F3D4D9}"/>
                </a:ext>
              </a:extLst>
            </p:cNvPr>
            <p:cNvSpPr/>
            <p:nvPr/>
          </p:nvSpPr>
          <p:spPr>
            <a:xfrm>
              <a:off x="6195675" y="2391642"/>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solidFill>
              <a:srgbClr val="FFC515"/>
            </a:solidFill>
            <a:ln w="26059" cap="flat">
              <a:noFill/>
              <a:prstDash val="solid"/>
              <a:miter/>
            </a:ln>
          </p:spPr>
          <p:txBody>
            <a:bodyPr rtlCol="0" anchor="ctr"/>
            <a:lstStyle/>
            <a:p>
              <a:endParaRPr lang="en-US" sz="1050"/>
            </a:p>
          </p:txBody>
        </p:sp>
        <p:sp>
          <p:nvSpPr>
            <p:cNvPr id="45" name="Freeform: Shape 44">
              <a:extLst>
                <a:ext uri="{FF2B5EF4-FFF2-40B4-BE49-F238E27FC236}">
                  <a16:creationId xmlns:a16="http://schemas.microsoft.com/office/drawing/2014/main" id="{92C24D62-1E35-3EEA-3946-982DB84314E0}"/>
                </a:ext>
              </a:extLst>
            </p:cNvPr>
            <p:cNvSpPr/>
            <p:nvPr/>
          </p:nvSpPr>
          <p:spPr>
            <a:xfrm>
              <a:off x="6571682" y="2937485"/>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solidFill>
              <a:srgbClr val="FFC515"/>
            </a:solidFill>
            <a:ln w="26059" cap="flat">
              <a:noFill/>
              <a:prstDash val="solid"/>
              <a:miter/>
            </a:ln>
          </p:spPr>
          <p:txBody>
            <a:bodyPr rtlCol="0" anchor="ctr"/>
            <a:lstStyle/>
            <a:p>
              <a:endParaRPr lang="en-US" sz="1050"/>
            </a:p>
          </p:txBody>
        </p:sp>
        <p:sp>
          <p:nvSpPr>
            <p:cNvPr id="46" name="Freeform: Shape 45">
              <a:extLst>
                <a:ext uri="{FF2B5EF4-FFF2-40B4-BE49-F238E27FC236}">
                  <a16:creationId xmlns:a16="http://schemas.microsoft.com/office/drawing/2014/main" id="{907C6133-3EB5-C72B-5916-BA6BDC2F4DA8}"/>
                </a:ext>
              </a:extLst>
            </p:cNvPr>
            <p:cNvSpPr/>
            <p:nvPr/>
          </p:nvSpPr>
          <p:spPr>
            <a:xfrm>
              <a:off x="6287081" y="3536343"/>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solidFill>
              <a:srgbClr val="FFC515"/>
            </a:solidFill>
            <a:ln w="26059" cap="flat">
              <a:noFill/>
              <a:prstDash val="solid"/>
              <a:miter/>
            </a:ln>
          </p:spPr>
          <p:txBody>
            <a:bodyPr rtlCol="0" anchor="ctr"/>
            <a:lstStyle/>
            <a:p>
              <a:endParaRPr lang="en-US" sz="1050"/>
            </a:p>
          </p:txBody>
        </p:sp>
        <p:sp>
          <p:nvSpPr>
            <p:cNvPr id="47" name="Freeform: Shape 46">
              <a:extLst>
                <a:ext uri="{FF2B5EF4-FFF2-40B4-BE49-F238E27FC236}">
                  <a16:creationId xmlns:a16="http://schemas.microsoft.com/office/drawing/2014/main" id="{265FC725-8B32-E9BD-724E-D8ED69E05A6F}"/>
                </a:ext>
              </a:extLst>
            </p:cNvPr>
            <p:cNvSpPr/>
            <p:nvPr/>
          </p:nvSpPr>
          <p:spPr>
            <a:xfrm>
              <a:off x="5626241" y="3588865"/>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solidFill>
              <a:srgbClr val="FFC515"/>
            </a:solidFill>
            <a:ln w="26059" cap="flat">
              <a:noFill/>
              <a:prstDash val="solid"/>
              <a:miter/>
            </a:ln>
          </p:spPr>
          <p:txBody>
            <a:bodyPr rtlCol="0" anchor="ctr"/>
            <a:lstStyle/>
            <a:p>
              <a:endParaRPr lang="en-US" sz="1050"/>
            </a:p>
          </p:txBody>
        </p:sp>
        <p:sp>
          <p:nvSpPr>
            <p:cNvPr id="48" name="Freeform: Shape 47">
              <a:extLst>
                <a:ext uri="{FF2B5EF4-FFF2-40B4-BE49-F238E27FC236}">
                  <a16:creationId xmlns:a16="http://schemas.microsoft.com/office/drawing/2014/main" id="{8879C85F-71F9-864D-3785-EE15A50D67F6}"/>
                </a:ext>
              </a:extLst>
            </p:cNvPr>
            <p:cNvSpPr/>
            <p:nvPr/>
          </p:nvSpPr>
          <p:spPr>
            <a:xfrm>
              <a:off x="5272088" y="3186282"/>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solidFill>
              <a:srgbClr val="5E649C"/>
            </a:solidFill>
            <a:ln w="26059" cap="flat">
              <a:noFill/>
              <a:prstDash val="solid"/>
              <a:miter/>
            </a:ln>
          </p:spPr>
          <p:txBody>
            <a:bodyPr rtlCol="0" anchor="ctr"/>
            <a:lstStyle/>
            <a:p>
              <a:endParaRPr lang="en-US" sz="1050"/>
            </a:p>
          </p:txBody>
        </p:sp>
        <p:sp>
          <p:nvSpPr>
            <p:cNvPr id="49" name="Freeform: Shape 48">
              <a:extLst>
                <a:ext uri="{FF2B5EF4-FFF2-40B4-BE49-F238E27FC236}">
                  <a16:creationId xmlns:a16="http://schemas.microsoft.com/office/drawing/2014/main" id="{384FA75B-28A6-2E62-979F-904ECE0333DB}"/>
                </a:ext>
              </a:extLst>
            </p:cNvPr>
            <p:cNvSpPr/>
            <p:nvPr/>
          </p:nvSpPr>
          <p:spPr>
            <a:xfrm>
              <a:off x="5402236" y="3303691"/>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solidFill>
              <a:srgbClr val="164E62"/>
            </a:solidFill>
            <a:ln w="26059" cap="flat">
              <a:noFill/>
              <a:prstDash val="solid"/>
              <a:miter/>
            </a:ln>
          </p:spPr>
          <p:txBody>
            <a:bodyPr rtlCol="0" anchor="ctr"/>
            <a:lstStyle/>
            <a:p>
              <a:endParaRPr lang="en-US" sz="1050"/>
            </a:p>
          </p:txBody>
        </p:sp>
        <p:sp>
          <p:nvSpPr>
            <p:cNvPr id="50" name="Freeform: Shape 49">
              <a:extLst>
                <a:ext uri="{FF2B5EF4-FFF2-40B4-BE49-F238E27FC236}">
                  <a16:creationId xmlns:a16="http://schemas.microsoft.com/office/drawing/2014/main" id="{5B239401-0102-E1A8-B94F-9860B2A083D5}"/>
                </a:ext>
              </a:extLst>
            </p:cNvPr>
            <p:cNvSpPr/>
            <p:nvPr/>
          </p:nvSpPr>
          <p:spPr>
            <a:xfrm>
              <a:off x="5899182" y="3388150"/>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solidFill>
              <a:srgbClr val="08747A"/>
            </a:solidFill>
            <a:ln w="26059" cap="flat">
              <a:noFill/>
              <a:prstDash val="solid"/>
              <a:miter/>
            </a:ln>
          </p:spPr>
          <p:txBody>
            <a:bodyPr rtlCol="0" anchor="ctr"/>
            <a:lstStyle/>
            <a:p>
              <a:endParaRPr lang="en-US" sz="1050"/>
            </a:p>
          </p:txBody>
        </p:sp>
        <p:sp>
          <p:nvSpPr>
            <p:cNvPr id="51" name="Freeform: Shape 50">
              <a:extLst>
                <a:ext uri="{FF2B5EF4-FFF2-40B4-BE49-F238E27FC236}">
                  <a16:creationId xmlns:a16="http://schemas.microsoft.com/office/drawing/2014/main" id="{78955AA0-C27E-EE39-BE3C-5EBAA08E5A01}"/>
                </a:ext>
              </a:extLst>
            </p:cNvPr>
            <p:cNvSpPr/>
            <p:nvPr/>
          </p:nvSpPr>
          <p:spPr>
            <a:xfrm>
              <a:off x="6062999" y="3124649"/>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solidFill>
              <a:srgbClr val="26B9A0"/>
            </a:solidFill>
            <a:ln w="26059" cap="flat">
              <a:noFill/>
              <a:prstDash val="solid"/>
              <a:miter/>
            </a:ln>
          </p:spPr>
          <p:txBody>
            <a:bodyPr rtlCol="0" anchor="ctr"/>
            <a:lstStyle/>
            <a:p>
              <a:endParaRPr lang="en-US" sz="1050"/>
            </a:p>
          </p:txBody>
        </p:sp>
        <p:sp>
          <p:nvSpPr>
            <p:cNvPr id="52" name="Freeform: Shape 51">
              <a:extLst>
                <a:ext uri="{FF2B5EF4-FFF2-40B4-BE49-F238E27FC236}">
                  <a16:creationId xmlns:a16="http://schemas.microsoft.com/office/drawing/2014/main" id="{226A9344-DEFA-CBBB-3531-E34D53986A6D}"/>
                </a:ext>
              </a:extLst>
            </p:cNvPr>
            <p:cNvSpPr/>
            <p:nvPr/>
          </p:nvSpPr>
          <p:spPr>
            <a:xfrm>
              <a:off x="6279685" y="2688308"/>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solidFill>
              <a:srgbClr val="20C0D7"/>
            </a:solidFill>
            <a:ln w="26059" cap="flat">
              <a:noFill/>
              <a:prstDash val="solid"/>
              <a:miter/>
            </a:ln>
          </p:spPr>
          <p:txBody>
            <a:bodyPr rtlCol="0" anchor="ctr"/>
            <a:lstStyle/>
            <a:p>
              <a:endParaRPr lang="en-US" sz="1050"/>
            </a:p>
          </p:txBody>
        </p:sp>
        <p:sp>
          <p:nvSpPr>
            <p:cNvPr id="53" name="Freeform: Shape 52">
              <a:extLst>
                <a:ext uri="{FF2B5EF4-FFF2-40B4-BE49-F238E27FC236}">
                  <a16:creationId xmlns:a16="http://schemas.microsoft.com/office/drawing/2014/main" id="{86BD8CE0-D1AC-619A-71DF-A05F0023E4D0}"/>
                </a:ext>
              </a:extLst>
            </p:cNvPr>
            <p:cNvSpPr/>
            <p:nvPr/>
          </p:nvSpPr>
          <p:spPr>
            <a:xfrm>
              <a:off x="6042129" y="2500766"/>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solidFill>
              <a:srgbClr val="038AB8"/>
            </a:solidFill>
            <a:ln w="26059" cap="flat">
              <a:noFill/>
              <a:prstDash val="solid"/>
              <a:miter/>
            </a:ln>
          </p:spPr>
          <p:txBody>
            <a:bodyPr rtlCol="0" anchor="ctr"/>
            <a:lstStyle/>
            <a:p>
              <a:endParaRPr lang="en-US" sz="1050"/>
            </a:p>
          </p:txBody>
        </p:sp>
        <p:sp>
          <p:nvSpPr>
            <p:cNvPr id="54" name="Freeform: Shape 53">
              <a:extLst>
                <a:ext uri="{FF2B5EF4-FFF2-40B4-BE49-F238E27FC236}">
                  <a16:creationId xmlns:a16="http://schemas.microsoft.com/office/drawing/2014/main" id="{FC16B11F-E609-C9FB-84B9-D6F0AFE983B0}"/>
                </a:ext>
              </a:extLst>
            </p:cNvPr>
            <p:cNvSpPr/>
            <p:nvPr/>
          </p:nvSpPr>
          <p:spPr>
            <a:xfrm>
              <a:off x="5248634" y="2559819"/>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solidFill>
              <a:srgbClr val="6397D0"/>
            </a:solidFill>
            <a:ln w="26059" cap="flat">
              <a:noFill/>
              <a:prstDash val="solid"/>
              <a:miter/>
            </a:ln>
          </p:spPr>
          <p:txBody>
            <a:bodyPr rtlCol="0" anchor="ctr"/>
            <a:lstStyle/>
            <a:p>
              <a:endParaRPr lang="en-US" sz="1050"/>
            </a:p>
          </p:txBody>
        </p:sp>
        <p:sp>
          <p:nvSpPr>
            <p:cNvPr id="55" name="Freeform: Shape 54">
              <a:extLst>
                <a:ext uri="{FF2B5EF4-FFF2-40B4-BE49-F238E27FC236}">
                  <a16:creationId xmlns:a16="http://schemas.microsoft.com/office/drawing/2014/main" id="{BB9AA8B2-A526-878E-5F88-51559376FD44}"/>
                </a:ext>
              </a:extLst>
            </p:cNvPr>
            <p:cNvSpPr/>
            <p:nvPr/>
          </p:nvSpPr>
          <p:spPr>
            <a:xfrm>
              <a:off x="5588297" y="2301884"/>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solidFill>
              <a:srgbClr val="1964A7"/>
            </a:solidFill>
            <a:ln w="26059" cap="flat">
              <a:noFill/>
              <a:prstDash val="solid"/>
              <a:miter/>
            </a:ln>
          </p:spPr>
          <p:txBody>
            <a:bodyPr rtlCol="0" anchor="ctr"/>
            <a:lstStyle/>
            <a:p>
              <a:endParaRPr lang="en-US" sz="1050"/>
            </a:p>
          </p:txBody>
        </p:sp>
      </p:grpSp>
      <p:pic>
        <p:nvPicPr>
          <p:cNvPr id="56" name="Graphic 55">
            <a:extLst>
              <a:ext uri="{FF2B5EF4-FFF2-40B4-BE49-F238E27FC236}">
                <a16:creationId xmlns:a16="http://schemas.microsoft.com/office/drawing/2014/main" id="{602E70C9-160A-B6E4-1D10-B319FC4BF5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495" y="4719486"/>
            <a:ext cx="473961" cy="273844"/>
          </a:xfrm>
          <a:prstGeom prst="rect">
            <a:avLst/>
          </a:prstGeom>
        </p:spPr>
      </p:pic>
      <p:sp>
        <p:nvSpPr>
          <p:cNvPr id="58" name="Title 1">
            <a:extLst>
              <a:ext uri="{FF2B5EF4-FFF2-40B4-BE49-F238E27FC236}">
                <a16:creationId xmlns:a16="http://schemas.microsoft.com/office/drawing/2014/main" id="{9E9328B2-2FBE-EDA8-657B-B7C9D9983C04}"/>
              </a:ext>
            </a:extLst>
          </p:cNvPr>
          <p:cNvSpPr>
            <a:spLocks noGrp="1"/>
          </p:cNvSpPr>
          <p:nvPr>
            <p:ph type="title"/>
          </p:nvPr>
        </p:nvSpPr>
        <p:spPr>
          <a:xfrm>
            <a:off x="826322" y="364087"/>
            <a:ext cx="7835335" cy="453872"/>
          </a:xfrm>
          <a:prstGeom prst="rect">
            <a:avLst/>
          </a:prstGeom>
        </p:spPr>
        <p:txBody>
          <a:bodyPr anchor="ctr" anchorCtr="0">
            <a:normAutofit/>
          </a:bodyPr>
          <a:lstStyle>
            <a:lvl1pPr>
              <a:defRPr b="1" i="0">
                <a:solidFill>
                  <a:srgbClr val="1964A7"/>
                </a:solidFill>
              </a:defRPr>
            </a:lvl1pPr>
          </a:lstStyle>
          <a:p>
            <a:r>
              <a:rPr lang="en-US"/>
              <a:t>Click to edit Master title style</a:t>
            </a:r>
          </a:p>
        </p:txBody>
      </p:sp>
      <p:sp>
        <p:nvSpPr>
          <p:cNvPr id="3" name="Footer Placeholder 59">
            <a:extLst>
              <a:ext uri="{FF2B5EF4-FFF2-40B4-BE49-F238E27FC236}">
                <a16:creationId xmlns:a16="http://schemas.microsoft.com/office/drawing/2014/main" id="{07CDA8AF-2DF4-88BB-52D5-B68189A2D341}"/>
              </a:ext>
            </a:extLst>
          </p:cNvPr>
          <p:cNvSpPr>
            <a:spLocks noGrp="1"/>
          </p:cNvSpPr>
          <p:nvPr>
            <p:ph type="ftr" sz="quarter" idx="11"/>
          </p:nvPr>
        </p:nvSpPr>
        <p:spPr>
          <a:xfrm>
            <a:off x="984005" y="4728078"/>
            <a:ext cx="4219830" cy="273844"/>
          </a:xfrm>
          <a:prstGeom prst="rect">
            <a:avLst/>
          </a:prstGeom>
        </p:spPr>
        <p:txBody>
          <a:bodyPr anchor="ctr"/>
          <a:lstStyle>
            <a:lvl1pPr algn="l">
              <a:defRPr b="0" i="0">
                <a:solidFill>
                  <a:srgbClr val="1964A7"/>
                </a:solidFill>
              </a:defRPr>
            </a:lvl1pPr>
          </a:lstStyle>
          <a:p>
            <a:r>
              <a:rPr lang="en-US"/>
              <a:t>OFFICE OF PUBLIC HEALTH DATA, SURVEILLANCE, AND TECHNOLOGY</a:t>
            </a:r>
          </a:p>
        </p:txBody>
      </p:sp>
    </p:spTree>
    <p:extLst>
      <p:ext uri="{BB962C8B-B14F-4D97-AF65-F5344CB8AC3E}">
        <p14:creationId xmlns:p14="http://schemas.microsoft.com/office/powerpoint/2010/main" val="6669095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646486F-A830-4F81-A970-D394CC947D43}"/>
              </a:ext>
            </a:extLst>
          </p:cNvPr>
          <p:cNvSpPr/>
          <p:nvPr userDrawn="1"/>
        </p:nvSpPr>
        <p:spPr>
          <a:xfrm>
            <a:off x="0" y="2"/>
            <a:ext cx="9143998" cy="51434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800"/>
          </a:p>
        </p:txBody>
      </p:sp>
      <p:sp>
        <p:nvSpPr>
          <p:cNvPr id="3" name="Footer Placeholder 2">
            <a:extLst>
              <a:ext uri="{FF2B5EF4-FFF2-40B4-BE49-F238E27FC236}">
                <a16:creationId xmlns:a16="http://schemas.microsoft.com/office/drawing/2014/main" id="{A2D9035E-3D10-444C-9621-89B3EF182EE6}"/>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01266A-C008-4A42-994D-3CAE07946C73}"/>
              </a:ext>
            </a:extLst>
          </p:cNvPr>
          <p:cNvSpPr>
            <a:spLocks noGrp="1"/>
          </p:cNvSpPr>
          <p:nvPr>
            <p:ph type="dt" sz="half" idx="11"/>
          </p:nvPr>
        </p:nvSpPr>
        <p:spPr/>
        <p:txBody>
          <a:bodyPr/>
          <a:lstStyle/>
          <a:p>
            <a:fld id="{1D8BD707-D9CF-40AE-B4C6-C98DA3205C09}" type="datetimeFigureOut">
              <a:rPr lang="en-US" smtClean="0"/>
              <a:t>4/29/2024</a:t>
            </a:fld>
            <a:endParaRPr lang="en-US"/>
          </a:p>
        </p:txBody>
      </p:sp>
      <p:sp>
        <p:nvSpPr>
          <p:cNvPr id="5" name="Slide Number Placeholder 4">
            <a:extLst>
              <a:ext uri="{FF2B5EF4-FFF2-40B4-BE49-F238E27FC236}">
                <a16:creationId xmlns:a16="http://schemas.microsoft.com/office/drawing/2014/main" id="{F39617AF-2F21-4602-AA58-470A67DEE460}"/>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10" name="Title 1">
            <a:extLst>
              <a:ext uri="{FF2B5EF4-FFF2-40B4-BE49-F238E27FC236}">
                <a16:creationId xmlns:a16="http://schemas.microsoft.com/office/drawing/2014/main" id="{54D75824-C39F-465E-AAB5-C51112FC377C}"/>
              </a:ext>
            </a:extLst>
          </p:cNvPr>
          <p:cNvSpPr>
            <a:spLocks noGrp="1"/>
          </p:cNvSpPr>
          <p:nvPr>
            <p:ph type="title"/>
          </p:nvPr>
        </p:nvSpPr>
        <p:spPr>
          <a:xfrm>
            <a:off x="204788" y="15546"/>
            <a:ext cx="8310563" cy="380930"/>
          </a:xfrm>
        </p:spPr>
        <p:txBody>
          <a:bodyPr>
            <a:normAutofit/>
          </a:bodyPr>
          <a:lstStyle>
            <a:lvl1pPr>
              <a:defRPr sz="195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5EE92BBA-7380-4926-BF6B-E78149EB1D9F}"/>
              </a:ext>
            </a:extLst>
          </p:cNvPr>
          <p:cNvSpPr>
            <a:spLocks noGrp="1"/>
          </p:cNvSpPr>
          <p:nvPr>
            <p:ph idx="1"/>
          </p:nvPr>
        </p:nvSpPr>
        <p:spPr>
          <a:xfrm>
            <a:off x="628650" y="762001"/>
            <a:ext cx="7886700" cy="3870722"/>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85642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8_Custom Layout" preserve="1">
  <p:cSld name="8_Custom Layout">
    <p:bg>
      <p:bgPr>
        <a:solidFill>
          <a:srgbClr val="2C2F42"/>
        </a:solidFill>
        <a:effectLst/>
      </p:bgPr>
    </p:bg>
    <p:spTree>
      <p:nvGrpSpPr>
        <p:cNvPr id="1" name="Shape 215"/>
        <p:cNvGrpSpPr/>
        <p:nvPr/>
      </p:nvGrpSpPr>
      <p:grpSpPr>
        <a:xfrm>
          <a:off x="0" y="0"/>
          <a:ext cx="0" cy="0"/>
          <a:chOff x="0" y="0"/>
          <a:chExt cx="0" cy="0"/>
        </a:xfrm>
      </p:grpSpPr>
      <p:pic>
        <p:nvPicPr>
          <p:cNvPr id="216" name="Google Shape;216;p3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7" name="Google Shape;217;p30"/>
          <p:cNvSpPr/>
          <p:nvPr/>
        </p:nvSpPr>
        <p:spPr>
          <a:xfrm>
            <a:off x="8679280" y="0"/>
            <a:ext cx="218025" cy="350100"/>
          </a:xfrm>
          <a:prstGeom prst="rect">
            <a:avLst/>
          </a:prstGeom>
          <a:solidFill>
            <a:srgbClr val="E6172B"/>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8" name="Google Shape;218;p30"/>
          <p:cNvSpPr txBox="1">
            <a:spLocks noGrp="1"/>
          </p:cNvSpPr>
          <p:nvPr>
            <p:ph type="body" idx="1"/>
          </p:nvPr>
        </p:nvSpPr>
        <p:spPr>
          <a:xfrm>
            <a:off x="709613" y="950273"/>
            <a:ext cx="5148225" cy="873675"/>
          </a:xfrm>
          <a:prstGeom prst="rect">
            <a:avLst/>
          </a:prstGeom>
          <a:noFill/>
          <a:ln>
            <a:noFill/>
          </a:ln>
        </p:spPr>
        <p:txBody>
          <a:bodyPr spcFirstLastPara="1" wrap="square" lIns="91425" tIns="45700" rIns="91425" bIns="45700" anchor="t" anchorCtr="0">
            <a:normAutofit/>
          </a:bodyPr>
          <a:lstStyle>
            <a:lvl1pPr marL="342892" lvl="0" indent="-171446" algn="l" rtl="0">
              <a:lnSpc>
                <a:spcPct val="90000"/>
              </a:lnSpc>
              <a:spcBef>
                <a:spcPts val="750"/>
              </a:spcBef>
              <a:spcAft>
                <a:spcPts val="0"/>
              </a:spcAft>
              <a:buClr>
                <a:schemeClr val="dk1"/>
              </a:buClr>
              <a:buSzPts val="3500"/>
              <a:buNone/>
              <a:defRPr sz="2625" b="1">
                <a:solidFill>
                  <a:schemeClr val="dk1"/>
                </a:solidFill>
                <a:latin typeface="Arial"/>
                <a:ea typeface="Arial"/>
                <a:cs typeface="Arial"/>
                <a:sym typeface="Arial"/>
              </a:defRPr>
            </a:lvl1pPr>
            <a:lvl2pPr marL="685783" lvl="1" indent="-171446" algn="l" rtl="0">
              <a:lnSpc>
                <a:spcPct val="90000"/>
              </a:lnSpc>
              <a:spcBef>
                <a:spcPts val="375"/>
              </a:spcBef>
              <a:spcAft>
                <a:spcPts val="0"/>
              </a:spcAft>
              <a:buClr>
                <a:schemeClr val="dk1"/>
              </a:buClr>
              <a:buSzPts val="3100"/>
              <a:buFont typeface="Noto Sans Symbols"/>
              <a:buNone/>
              <a:defRPr sz="2325">
                <a:solidFill>
                  <a:schemeClr val="dk1"/>
                </a:solidFill>
                <a:latin typeface="Arial"/>
                <a:ea typeface="Arial"/>
                <a:cs typeface="Arial"/>
                <a:sym typeface="Arial"/>
              </a:defRPr>
            </a:lvl2pPr>
            <a:lvl3pPr marL="1028675" lvl="2" indent="-228594" algn="l" rtl="0">
              <a:lnSpc>
                <a:spcPct val="90000"/>
              </a:lnSpc>
              <a:spcBef>
                <a:spcPts val="375"/>
              </a:spcBef>
              <a:spcAft>
                <a:spcPts val="0"/>
              </a:spcAft>
              <a:buClr>
                <a:schemeClr val="lt1"/>
              </a:buClr>
              <a:buSzPts val="1200"/>
              <a:buFont typeface="Courier New"/>
              <a:buChar char="o"/>
              <a:defRPr sz="1200">
                <a:solidFill>
                  <a:schemeClr val="lt1"/>
                </a:solidFill>
                <a:latin typeface="Arial"/>
                <a:ea typeface="Arial"/>
                <a:cs typeface="Arial"/>
                <a:sym typeface="Arial"/>
              </a:defRPr>
            </a:lvl3pPr>
            <a:lvl4pPr marL="1371566" lvl="3" indent="-221450" algn="l" rtl="0">
              <a:lnSpc>
                <a:spcPct val="90000"/>
              </a:lnSpc>
              <a:spcBef>
                <a:spcPts val="375"/>
              </a:spcBef>
              <a:spcAft>
                <a:spcPts val="0"/>
              </a:spcAft>
              <a:buClr>
                <a:schemeClr val="lt1"/>
              </a:buClr>
              <a:buSzPts val="1050"/>
              <a:buFont typeface="Noto Sans Symbols"/>
              <a:buChar char="◆"/>
              <a:defRPr sz="1050">
                <a:solidFill>
                  <a:schemeClr val="lt1"/>
                </a:solidFill>
                <a:latin typeface="Arial"/>
                <a:ea typeface="Arial"/>
                <a:cs typeface="Arial"/>
                <a:sym typeface="Arial"/>
              </a:defRPr>
            </a:lvl4pPr>
            <a:lvl5pPr marL="1714457" lvl="4" indent="-221450" algn="l" rtl="0">
              <a:lnSpc>
                <a:spcPct val="90000"/>
              </a:lnSpc>
              <a:spcBef>
                <a:spcPts val="375"/>
              </a:spcBef>
              <a:spcAft>
                <a:spcPts val="0"/>
              </a:spcAft>
              <a:buClr>
                <a:schemeClr val="lt1"/>
              </a:buClr>
              <a:buSzPts val="1050"/>
              <a:buFont typeface="Noto Sans Symbols"/>
              <a:buChar char="❖"/>
              <a:defRPr sz="1050">
                <a:solidFill>
                  <a:schemeClr val="lt1"/>
                </a:solidFill>
                <a:latin typeface="Arial"/>
                <a:ea typeface="Arial"/>
                <a:cs typeface="Arial"/>
                <a:sym typeface="Arial"/>
              </a:defRPr>
            </a:lvl5pPr>
            <a:lvl6pPr marL="2057348" lvl="5" indent="-257168" algn="l" rtl="0">
              <a:lnSpc>
                <a:spcPct val="90000"/>
              </a:lnSpc>
              <a:spcBef>
                <a:spcPts val="375"/>
              </a:spcBef>
              <a:spcAft>
                <a:spcPts val="0"/>
              </a:spcAft>
              <a:buClr>
                <a:schemeClr val="dk1"/>
              </a:buClr>
              <a:buSzPts val="1800"/>
              <a:buChar char="■"/>
              <a:defRPr/>
            </a:lvl6pPr>
            <a:lvl7pPr marL="2400240" lvl="6" indent="-257168" algn="l" rtl="0">
              <a:lnSpc>
                <a:spcPct val="90000"/>
              </a:lnSpc>
              <a:spcBef>
                <a:spcPts val="375"/>
              </a:spcBef>
              <a:spcAft>
                <a:spcPts val="0"/>
              </a:spcAft>
              <a:buClr>
                <a:schemeClr val="dk1"/>
              </a:buClr>
              <a:buSzPts val="1800"/>
              <a:buChar char="●"/>
              <a:defRPr/>
            </a:lvl7pPr>
            <a:lvl8pPr marL="2743132" lvl="7" indent="-257168" algn="l" rtl="0">
              <a:lnSpc>
                <a:spcPct val="90000"/>
              </a:lnSpc>
              <a:spcBef>
                <a:spcPts val="375"/>
              </a:spcBef>
              <a:spcAft>
                <a:spcPts val="0"/>
              </a:spcAft>
              <a:buClr>
                <a:schemeClr val="dk1"/>
              </a:buClr>
              <a:buSzPts val="1800"/>
              <a:buChar char="○"/>
              <a:defRPr/>
            </a:lvl8pPr>
            <a:lvl9pPr marL="3086023" lvl="8" indent="-257168" algn="l" rtl="0">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714847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_Blocks" preserve="1">
  <p:cSld name="1_Blank_Blocks">
    <p:bg>
      <p:bgPr>
        <a:solidFill>
          <a:srgbClr val="F9F9F9"/>
        </a:solidFill>
        <a:effectLst/>
      </p:bgPr>
    </p:bg>
    <p:spTree>
      <p:nvGrpSpPr>
        <p:cNvPr id="1" name="Shape 132"/>
        <p:cNvGrpSpPr/>
        <p:nvPr/>
      </p:nvGrpSpPr>
      <p:grpSpPr>
        <a:xfrm>
          <a:off x="0" y="0"/>
          <a:ext cx="0" cy="0"/>
          <a:chOff x="0" y="0"/>
          <a:chExt cx="0" cy="0"/>
        </a:xfrm>
      </p:grpSpPr>
      <p:sp>
        <p:nvSpPr>
          <p:cNvPr id="133" name="Google Shape;133;p19"/>
          <p:cNvSpPr/>
          <p:nvPr/>
        </p:nvSpPr>
        <p:spPr>
          <a:xfrm>
            <a:off x="0" y="0"/>
            <a:ext cx="9144000" cy="5143500"/>
          </a:xfrm>
          <a:prstGeom prst="rect">
            <a:avLst/>
          </a:prstGeom>
          <a:solidFill>
            <a:srgbClr val="F9F9F9"/>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34" name="Google Shape;134;p19"/>
          <p:cNvSpPr txBox="1">
            <a:spLocks noGrp="1"/>
          </p:cNvSpPr>
          <p:nvPr>
            <p:ph type="ftr" idx="11"/>
          </p:nvPr>
        </p:nvSpPr>
        <p:spPr>
          <a:xfrm>
            <a:off x="3028950" y="4767263"/>
            <a:ext cx="3086100" cy="273825"/>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19"/>
          <p:cNvSpPr txBox="1">
            <a:spLocks noGrp="1"/>
          </p:cNvSpPr>
          <p:nvPr>
            <p:ph type="dt" idx="10"/>
          </p:nvPr>
        </p:nvSpPr>
        <p:spPr>
          <a:xfrm>
            <a:off x="628650" y="4767263"/>
            <a:ext cx="2057400" cy="273825"/>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6" name="Google Shape;136;p19"/>
          <p:cNvSpPr txBox="1">
            <a:spLocks noGrp="1"/>
          </p:cNvSpPr>
          <p:nvPr>
            <p:ph type="sldNum" idx="12"/>
          </p:nvPr>
        </p:nvSpPr>
        <p:spPr>
          <a:xfrm>
            <a:off x="6457950" y="4767263"/>
            <a:ext cx="2057400" cy="273825"/>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fld id="{00000000-1234-1234-1234-123412341234}" type="slidenum">
              <a:rPr lang="en-US" smtClean="0"/>
              <a:pPr/>
              <a:t>‹#›</a:t>
            </a:fld>
            <a:endParaRPr lang="en-US" sz="900">
              <a:latin typeface="Calibri"/>
              <a:ea typeface="Calibri"/>
              <a:cs typeface="Calibri"/>
              <a:sym typeface="Calibri"/>
            </a:endParaRPr>
          </a:p>
        </p:txBody>
      </p:sp>
      <p:sp>
        <p:nvSpPr>
          <p:cNvPr id="137" name="Google Shape;137;p19"/>
          <p:cNvSpPr/>
          <p:nvPr/>
        </p:nvSpPr>
        <p:spPr>
          <a:xfrm>
            <a:off x="8679280" y="0"/>
            <a:ext cx="218025" cy="350100"/>
          </a:xfrm>
          <a:prstGeom prst="rect">
            <a:avLst/>
          </a:prstGeom>
          <a:solidFill>
            <a:srgbClr val="E6172B"/>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38" name="Google Shape;138;p19"/>
          <p:cNvSpPr/>
          <p:nvPr/>
        </p:nvSpPr>
        <p:spPr>
          <a:xfrm>
            <a:off x="-8660" y="0"/>
            <a:ext cx="5544693" cy="552450"/>
          </a:xfrm>
          <a:custGeom>
            <a:avLst/>
            <a:gdLst/>
            <a:ahLst/>
            <a:cxnLst/>
            <a:rect l="l" t="t" r="r" b="b"/>
            <a:pathLst>
              <a:path w="7543800" h="736600" extrusionOk="0">
                <a:moveTo>
                  <a:pt x="0" y="736091"/>
                </a:moveTo>
                <a:lnTo>
                  <a:pt x="7543609" y="736091"/>
                </a:lnTo>
                <a:lnTo>
                  <a:pt x="7543609" y="0"/>
                </a:lnTo>
                <a:lnTo>
                  <a:pt x="0" y="0"/>
                </a:lnTo>
                <a:lnTo>
                  <a:pt x="0" y="736091"/>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39" name="Google Shape;139;p19"/>
          <p:cNvSpPr txBox="1">
            <a:spLocks noGrp="1"/>
          </p:cNvSpPr>
          <p:nvPr>
            <p:ph type="title"/>
          </p:nvPr>
        </p:nvSpPr>
        <p:spPr>
          <a:xfrm>
            <a:off x="357188" y="104849"/>
            <a:ext cx="5040000" cy="380925"/>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600"/>
              <a:buFont typeface="Arial"/>
              <a:buChar char="●"/>
              <a:defRPr sz="1950" b="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0" name="Google Shape;140;p1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342892" lvl="0" indent="-304793" algn="l" rtl="0">
              <a:lnSpc>
                <a:spcPct val="90000"/>
              </a:lnSpc>
              <a:spcBef>
                <a:spcPts val="750"/>
              </a:spcBef>
              <a:spcAft>
                <a:spcPts val="0"/>
              </a:spcAft>
              <a:buClr>
                <a:schemeClr val="dk1"/>
              </a:buClr>
              <a:buSzPts val="2800"/>
              <a:buChar char="●"/>
              <a:defRPr>
                <a:latin typeface="Arial"/>
                <a:ea typeface="Arial"/>
                <a:cs typeface="Arial"/>
                <a:sym typeface="Arial"/>
              </a:defRPr>
            </a:lvl1pPr>
            <a:lvl2pPr marL="685783" lvl="1" indent="-285743" algn="l" rtl="0">
              <a:lnSpc>
                <a:spcPct val="90000"/>
              </a:lnSpc>
              <a:spcBef>
                <a:spcPts val="375"/>
              </a:spcBef>
              <a:spcAft>
                <a:spcPts val="0"/>
              </a:spcAft>
              <a:buClr>
                <a:schemeClr val="dk1"/>
              </a:buClr>
              <a:buSzPts val="2400"/>
              <a:buFont typeface="Noto Sans Symbols"/>
              <a:buChar char="▪"/>
              <a:defRPr>
                <a:latin typeface="Arial"/>
                <a:ea typeface="Arial"/>
                <a:cs typeface="Arial"/>
                <a:sym typeface="Arial"/>
              </a:defRPr>
            </a:lvl2pPr>
            <a:lvl3pPr marL="1028675" lvl="2" indent="-242882" algn="l" rtl="0">
              <a:lnSpc>
                <a:spcPct val="90000"/>
              </a:lnSpc>
              <a:spcBef>
                <a:spcPts val="375"/>
              </a:spcBef>
              <a:spcAft>
                <a:spcPts val="0"/>
              </a:spcAft>
              <a:buClr>
                <a:schemeClr val="dk1"/>
              </a:buClr>
              <a:buSzPts val="1500"/>
              <a:buFont typeface="Courier New"/>
              <a:buChar char="o"/>
              <a:defRPr>
                <a:latin typeface="Arial"/>
                <a:ea typeface="Arial"/>
                <a:cs typeface="Arial"/>
                <a:sym typeface="Arial"/>
              </a:defRPr>
            </a:lvl3pPr>
            <a:lvl4pPr marL="1371566" lvl="3" indent="-235738" algn="l" rtl="0">
              <a:lnSpc>
                <a:spcPct val="90000"/>
              </a:lnSpc>
              <a:spcBef>
                <a:spcPts val="375"/>
              </a:spcBef>
              <a:spcAft>
                <a:spcPts val="0"/>
              </a:spcAft>
              <a:buClr>
                <a:schemeClr val="dk1"/>
              </a:buClr>
              <a:buSzPts val="1350"/>
              <a:buFont typeface="Noto Sans Symbols"/>
              <a:buChar char="◆"/>
              <a:defRPr>
                <a:latin typeface="Arial"/>
                <a:ea typeface="Arial"/>
                <a:cs typeface="Arial"/>
                <a:sym typeface="Arial"/>
              </a:defRPr>
            </a:lvl4pPr>
            <a:lvl5pPr marL="1714457" lvl="4" indent="-235738" algn="l" rtl="0">
              <a:lnSpc>
                <a:spcPct val="90000"/>
              </a:lnSpc>
              <a:spcBef>
                <a:spcPts val="375"/>
              </a:spcBef>
              <a:spcAft>
                <a:spcPts val="0"/>
              </a:spcAft>
              <a:buClr>
                <a:schemeClr val="dk1"/>
              </a:buClr>
              <a:buSzPts val="1350"/>
              <a:buFont typeface="Noto Sans Symbols"/>
              <a:buChar char="❖"/>
              <a:defRPr>
                <a:latin typeface="Arial"/>
                <a:ea typeface="Arial"/>
                <a:cs typeface="Arial"/>
                <a:sym typeface="Arial"/>
              </a:defRPr>
            </a:lvl5pPr>
            <a:lvl6pPr marL="2057348" lvl="5" indent="-257168" algn="l" rtl="0">
              <a:lnSpc>
                <a:spcPct val="90000"/>
              </a:lnSpc>
              <a:spcBef>
                <a:spcPts val="375"/>
              </a:spcBef>
              <a:spcAft>
                <a:spcPts val="0"/>
              </a:spcAft>
              <a:buClr>
                <a:schemeClr val="dk1"/>
              </a:buClr>
              <a:buSzPts val="1800"/>
              <a:buChar char="■"/>
              <a:defRPr/>
            </a:lvl6pPr>
            <a:lvl7pPr marL="2400240" lvl="6" indent="-257168" algn="l" rtl="0">
              <a:lnSpc>
                <a:spcPct val="90000"/>
              </a:lnSpc>
              <a:spcBef>
                <a:spcPts val="375"/>
              </a:spcBef>
              <a:spcAft>
                <a:spcPts val="0"/>
              </a:spcAft>
              <a:buClr>
                <a:schemeClr val="dk1"/>
              </a:buClr>
              <a:buSzPts val="1800"/>
              <a:buChar char="●"/>
              <a:defRPr/>
            </a:lvl7pPr>
            <a:lvl8pPr marL="2743132" lvl="7" indent="-257168" algn="l" rtl="0">
              <a:lnSpc>
                <a:spcPct val="90000"/>
              </a:lnSpc>
              <a:spcBef>
                <a:spcPts val="375"/>
              </a:spcBef>
              <a:spcAft>
                <a:spcPts val="0"/>
              </a:spcAft>
              <a:buClr>
                <a:schemeClr val="dk1"/>
              </a:buClr>
              <a:buSzPts val="1800"/>
              <a:buChar char="○"/>
              <a:defRPr/>
            </a:lvl8pPr>
            <a:lvl9pPr marL="3086023" lvl="8" indent="-257168" algn="l" rtl="0">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705592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cSld name="3_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133721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with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6249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1E5AAA"/>
                </a:solidFill>
                <a:effectLst/>
                <a:latin typeface="Calibr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457202" y="1358901"/>
            <a:ext cx="3889375" cy="3316288"/>
          </a:xfrm>
        </p:spPr>
        <p:txBody>
          <a:bodyPr/>
          <a:lstStyle>
            <a:lvl1pPr marL="228588" indent="-228588">
              <a:buClr>
                <a:srgbClr val="003BC0"/>
              </a:buClr>
              <a:buFont typeface="Arial" panose="020B0604020202020204" pitchFamily="34" charset="0"/>
              <a:buChar char="•"/>
              <a:defRPr sz="2000" b="1">
                <a:solidFill>
                  <a:srgbClr val="1D1D1D"/>
                </a:solidFill>
              </a:defRPr>
            </a:lvl1pPr>
            <a:lvl2pPr marL="457178" indent="-171442">
              <a:buClr>
                <a:srgbClr val="005761"/>
              </a:buClr>
              <a:buFont typeface="Arial" panose="020B0604020202020204" pitchFamily="34" charset="0"/>
              <a:buChar char="-"/>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4797427" y="1358901"/>
            <a:ext cx="3889375" cy="3316288"/>
          </a:xfrm>
        </p:spPr>
        <p:txBody>
          <a:bodyPr/>
          <a:lstStyle>
            <a:lvl1pPr marL="228588" indent="-228588">
              <a:buClr>
                <a:srgbClr val="0033A1"/>
              </a:buClr>
              <a:buFont typeface="Arial" panose="020B0604020202020204" pitchFamily="34" charset="0"/>
              <a:buChar char="•"/>
              <a:defRPr sz="2000" b="1">
                <a:solidFill>
                  <a:srgbClr val="1D1D1D"/>
                </a:solidFill>
              </a:defRPr>
            </a:lvl1pPr>
            <a:lvl2pPr marL="457178" indent="-171442">
              <a:buClr>
                <a:srgbClr val="005761"/>
              </a:buClr>
              <a:buFont typeface="Arial" panose="020B0604020202020204" pitchFamily="34" charset="0"/>
              <a:buChar char="-"/>
              <a:tabLst>
                <a:tab pos="285736" algn="l"/>
              </a:tabLst>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p:nvGrpSpPr>
        <p:grpSpPr>
          <a:xfrm>
            <a:off x="2" y="5043950"/>
            <a:ext cx="9144001" cy="106925"/>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Tree>
    <p:extLst>
      <p:ext uri="{BB962C8B-B14F-4D97-AF65-F5344CB8AC3E}">
        <p14:creationId xmlns:p14="http://schemas.microsoft.com/office/powerpoint/2010/main" val="3908433597"/>
      </p:ext>
    </p:extLst>
  </p:cSld>
  <p:clrMapOvr>
    <a:masterClrMapping/>
  </p:clrMapOvr>
  <p:transition>
    <p:fade/>
  </p:transition>
  <p:hf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20376084"/>
      </p:ext>
    </p:extLst>
  </p:cSld>
  <p:clrMapOvr>
    <a:masterClrMapping/>
  </p:clrMapOvr>
  <p:transition>
    <p:fade/>
  </p:transition>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3391455589"/>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BULLETS/DATA">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1E5AAA"/>
                </a:solidFill>
                <a:effectLst/>
                <a:latin typeface="Calibr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457202" y="1358901"/>
            <a:ext cx="3889375" cy="3316288"/>
          </a:xfrm>
        </p:spPr>
        <p:txBody>
          <a:bodyPr/>
          <a:lstStyle>
            <a:lvl1pPr marL="228588" indent="-228588">
              <a:buClr>
                <a:srgbClr val="213F98"/>
              </a:buClr>
              <a:buFont typeface="Arial" panose="020B0604020202020204" pitchFamily="34" charset="0"/>
              <a:buChar char="•"/>
              <a:defRPr sz="2000" b="1">
                <a:solidFill>
                  <a:srgbClr val="1D1D1D"/>
                </a:solidFill>
              </a:defRPr>
            </a:lvl1pPr>
            <a:lvl2pPr marL="457178" indent="-169855">
              <a:buClr>
                <a:srgbClr val="004D71"/>
              </a:buClr>
              <a:buFont typeface="Calibri" panose="020F0502020204030204" pitchFamily="34" charset="0"/>
              <a:buChar char="-"/>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a:t>Click to edit Master text styles</a:t>
            </a:r>
          </a:p>
          <a:p>
            <a:pPr lvl="1"/>
            <a:r>
              <a:rPr lang="en-US"/>
              <a:t>Second level</a:t>
            </a:r>
          </a:p>
        </p:txBody>
      </p:sp>
      <p:sp>
        <p:nvSpPr>
          <p:cNvPr id="7" name="Content Placeholder 18">
            <a:extLst>
              <a:ext uri="{FF2B5EF4-FFF2-40B4-BE49-F238E27FC236}">
                <a16:creationId xmlns:a16="http://schemas.microsoft.com/office/drawing/2014/main" id="{C7C7B02A-16A0-4F02-8665-3ADC835153D8}"/>
              </a:ext>
            </a:extLst>
          </p:cNvPr>
          <p:cNvSpPr>
            <a:spLocks noGrp="1"/>
          </p:cNvSpPr>
          <p:nvPr>
            <p:ph sz="quarter" idx="10" hasCustomPrompt="1"/>
          </p:nvPr>
        </p:nvSpPr>
        <p:spPr>
          <a:xfrm>
            <a:off x="4572000" y="1358901"/>
            <a:ext cx="4114800" cy="3316288"/>
          </a:xfrm>
        </p:spPr>
        <p:txBody>
          <a:bodyPr/>
          <a:lstStyle>
            <a:lvl1pPr>
              <a:spcAft>
                <a:spcPts val="1200"/>
              </a:spcAft>
              <a:buNone/>
              <a:defRPr sz="2000" b="0">
                <a:solidFill>
                  <a:srgbClr val="000000"/>
                </a:solidFill>
              </a:defRPr>
            </a:lvl1pPr>
            <a:lvl2pPr marL="290499" indent="-290499">
              <a:spcBef>
                <a:spcPts val="600"/>
              </a:spcBef>
              <a:spcAft>
                <a:spcPts val="600"/>
              </a:spcAft>
              <a:buClr>
                <a:srgbClr val="9B4E9E"/>
              </a:buClr>
              <a:buFont typeface="Wingdings" panose="05000000000000000000" pitchFamily="2" charset="2"/>
              <a:buChar char="§"/>
              <a:defRPr sz="2800"/>
            </a:lvl2pPr>
            <a:lvl3pPr marL="623858" indent="-333359">
              <a:spcBef>
                <a:spcPts val="600"/>
              </a:spcBef>
              <a:spcAft>
                <a:spcPts val="600"/>
              </a:spcAft>
              <a:buClr>
                <a:srgbClr val="692145"/>
              </a:buClr>
              <a:defRPr sz="2400"/>
            </a:lvl3pPr>
            <a:lvl4pPr marL="914355" indent="-231764">
              <a:spcBef>
                <a:spcPts val="600"/>
              </a:spcBef>
              <a:spcAft>
                <a:spcPts val="600"/>
              </a:spcAft>
              <a:defRPr/>
            </a:lvl4pPr>
          </a:lstStyle>
          <a:p>
            <a:pPr lvl="0"/>
            <a:r>
              <a:rPr lang="en-US"/>
              <a:t>Object</a:t>
            </a:r>
          </a:p>
        </p:txBody>
      </p:sp>
      <p:grpSp>
        <p:nvGrpSpPr>
          <p:cNvPr id="6" name="Group 5">
            <a:extLst>
              <a:ext uri="{FF2B5EF4-FFF2-40B4-BE49-F238E27FC236}">
                <a16:creationId xmlns:a16="http://schemas.microsoft.com/office/drawing/2014/main" id="{C8EA5292-B508-5CCC-3B11-5F514326AB72}"/>
              </a:ext>
            </a:extLst>
          </p:cNvPr>
          <p:cNvGrpSpPr/>
          <p:nvPr/>
        </p:nvGrpSpPr>
        <p:grpSpPr>
          <a:xfrm>
            <a:off x="2" y="5043950"/>
            <a:ext cx="9144001" cy="106925"/>
            <a:chOff x="7355954" y="15880786"/>
            <a:chExt cx="21904846" cy="578414"/>
          </a:xfrm>
        </p:grpSpPr>
        <p:sp>
          <p:nvSpPr>
            <p:cNvPr id="8" name="Rectangle 20">
              <a:extLst>
                <a:ext uri="{FF2B5EF4-FFF2-40B4-BE49-F238E27FC236}">
                  <a16:creationId xmlns:a16="http://schemas.microsoft.com/office/drawing/2014/main" id="{539AAD55-CAFC-28FA-1603-012C70964EF9}"/>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9" name="Rectangle 20">
              <a:extLst>
                <a:ext uri="{FF2B5EF4-FFF2-40B4-BE49-F238E27FC236}">
                  <a16:creationId xmlns:a16="http://schemas.microsoft.com/office/drawing/2014/main" id="{ECA99706-428A-5A9B-342D-4D840B1E03AB}"/>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0" name="Rectangle 20">
              <a:extLst>
                <a:ext uri="{FF2B5EF4-FFF2-40B4-BE49-F238E27FC236}">
                  <a16:creationId xmlns:a16="http://schemas.microsoft.com/office/drawing/2014/main" id="{79DDDD67-FECD-CBEB-564B-EDFA0D549E1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EFFB22AD-82B6-AB04-B682-8FFC29BE6868}"/>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Tree>
    <p:extLst>
      <p:ext uri="{BB962C8B-B14F-4D97-AF65-F5344CB8AC3E}">
        <p14:creationId xmlns:p14="http://schemas.microsoft.com/office/powerpoint/2010/main" val="1537268174"/>
      </p:ext>
    </p:extLst>
  </p:cSld>
  <p:clrMapOvr>
    <a:masterClrMapping/>
  </p:clrMapOvr>
  <p:transition>
    <p:fade/>
  </p:transition>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32376208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2"/>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1"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21" name="bk object 26"/>
          <p:cNvSpPr/>
          <p:nvPr userDrawn="1"/>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3" name="bk object 28"/>
          <p:cNvSpPr/>
          <p:nvPr userDrawn="1"/>
        </p:nvSpPr>
        <p:spPr>
          <a:xfrm>
            <a:off x="1654599"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4" name="bk object 29"/>
          <p:cNvSpPr/>
          <p:nvPr userDrawn="1"/>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5" name="bk object 30"/>
          <p:cNvSpPr/>
          <p:nvPr userDrawn="1"/>
        </p:nvSpPr>
        <p:spPr>
          <a:xfrm>
            <a:off x="2554810"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2"/>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3"/>
            <a:ext cx="6903076" cy="369332"/>
          </a:xfrm>
          <a:prstGeom prst="rect">
            <a:avLst/>
          </a:prstGeom>
          <a:noFill/>
        </p:spPr>
        <p:txBody>
          <a:bodyPr wrap="square" rtlCol="0">
            <a:spAutoFit/>
          </a:bodyPr>
          <a:lstStyle/>
          <a:p>
            <a:r>
              <a:rPr lang="en-US" sz="1800"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6186" y="63514"/>
            <a:ext cx="1225267" cy="702137"/>
          </a:xfrm>
          <a:prstGeom prst="rect">
            <a:avLst/>
          </a:prstGeom>
        </p:spPr>
      </p:pic>
    </p:spTree>
    <p:extLst>
      <p:ext uri="{BB962C8B-B14F-4D97-AF65-F5344CB8AC3E}">
        <p14:creationId xmlns:p14="http://schemas.microsoft.com/office/powerpoint/2010/main" val="402239887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892" indent="-342892">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447937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grpSp>
        <p:nvGrpSpPr>
          <p:cNvPr id="7" name="Group 6"/>
          <p:cNvGrpSpPr/>
          <p:nvPr userDrawn="1"/>
        </p:nvGrpSpPr>
        <p:grpSpPr>
          <a:xfrm>
            <a:off x="0" y="5045515"/>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23724169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5679556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130" y="4327565"/>
            <a:ext cx="1895548" cy="726447"/>
          </a:xfrm>
          <a:prstGeom prst="rect">
            <a:avLst/>
          </a:prstGeom>
        </p:spPr>
      </p:pic>
    </p:spTree>
    <p:extLst>
      <p:ext uri="{BB962C8B-B14F-4D97-AF65-F5344CB8AC3E}">
        <p14:creationId xmlns:p14="http://schemas.microsoft.com/office/powerpoint/2010/main" val="140901580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5"/>
            <a:ext cx="9144000" cy="883169"/>
          </a:xfrm>
          <a:prstGeom prst="rect">
            <a:avLst/>
          </a:prstGeom>
        </p:spPr>
      </p:pic>
      <p:sp>
        <p:nvSpPr>
          <p:cNvPr id="3" name="TextBox 2"/>
          <p:cNvSpPr txBox="1"/>
          <p:nvPr userDrawn="1"/>
        </p:nvSpPr>
        <p:spPr>
          <a:xfrm>
            <a:off x="127219" y="2746825"/>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8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8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8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8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8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8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8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800"/>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6186" y="4339721"/>
            <a:ext cx="1225267" cy="702137"/>
          </a:xfrm>
          <a:prstGeom prst="rect">
            <a:avLst/>
          </a:prstGeom>
        </p:spPr>
      </p:pic>
    </p:spTree>
    <p:extLst>
      <p:ext uri="{BB962C8B-B14F-4D97-AF65-F5344CB8AC3E}">
        <p14:creationId xmlns:p14="http://schemas.microsoft.com/office/powerpoint/2010/main" val="18879041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1"/>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0129" y="81524"/>
            <a:ext cx="1895548" cy="726447"/>
          </a:xfrm>
          <a:prstGeom prst="rect">
            <a:avLst/>
          </a:prstGeom>
        </p:spPr>
      </p:pic>
    </p:spTree>
    <p:extLst>
      <p:ext uri="{BB962C8B-B14F-4D97-AF65-F5344CB8AC3E}">
        <p14:creationId xmlns:p14="http://schemas.microsoft.com/office/powerpoint/2010/main" val="2952682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22907956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246117080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391732403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1"/>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6185" y="63513"/>
            <a:ext cx="1225267" cy="702137"/>
          </a:xfrm>
          <a:prstGeom prst="rect">
            <a:avLst/>
          </a:prstGeom>
        </p:spPr>
      </p:pic>
    </p:spTree>
    <p:extLst>
      <p:ext uri="{BB962C8B-B14F-4D97-AF65-F5344CB8AC3E}">
        <p14:creationId xmlns:p14="http://schemas.microsoft.com/office/powerpoint/2010/main" val="100463505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6129849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grpSp>
        <p:nvGrpSpPr>
          <p:cNvPr id="7" name="Group 6"/>
          <p:cNvGrpSpPr/>
          <p:nvPr userDrawn="1"/>
        </p:nvGrpSpPr>
        <p:grpSpPr>
          <a:xfrm>
            <a:off x="0" y="5045515"/>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3094613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139453789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129" y="4327565"/>
            <a:ext cx="1895548" cy="726447"/>
          </a:xfrm>
          <a:prstGeom prst="rect">
            <a:avLst/>
          </a:prstGeom>
        </p:spPr>
      </p:pic>
    </p:spTree>
    <p:extLst>
      <p:ext uri="{BB962C8B-B14F-4D97-AF65-F5344CB8AC3E}">
        <p14:creationId xmlns:p14="http://schemas.microsoft.com/office/powerpoint/2010/main" val="162261900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6185" y="4339720"/>
            <a:ext cx="1225267" cy="702137"/>
          </a:xfrm>
          <a:prstGeom prst="rect">
            <a:avLst/>
          </a:prstGeom>
        </p:spPr>
      </p:pic>
    </p:spTree>
    <p:extLst>
      <p:ext uri="{BB962C8B-B14F-4D97-AF65-F5344CB8AC3E}">
        <p14:creationId xmlns:p14="http://schemas.microsoft.com/office/powerpoint/2010/main" val="423246486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1" name="Text Placeholder 9">
            <a:extLst>
              <a:ext uri="{FF2B5EF4-FFF2-40B4-BE49-F238E27FC236}">
                <a16:creationId xmlns:a16="http://schemas.microsoft.com/office/drawing/2014/main" id="{F45380E4-4280-4D6A-412C-BEC95C8CA786}"/>
              </a:ext>
            </a:extLst>
          </p:cNvPr>
          <p:cNvSpPr>
            <a:spLocks noGrp="1"/>
          </p:cNvSpPr>
          <p:nvPr>
            <p:ph type="body" sz="quarter" idx="13" hasCustomPrompt="1"/>
          </p:nvPr>
        </p:nvSpPr>
        <p:spPr>
          <a:xfrm>
            <a:off x="1361855" y="595478"/>
            <a:ext cx="466344" cy="466344"/>
          </a:xfrm>
          <a:prstGeom prst="ellipse">
            <a:avLst/>
          </a:prstGeom>
          <a:solidFill>
            <a:schemeClr val="tx2"/>
          </a:solidFill>
        </p:spPr>
        <p:txBody>
          <a:bodyPr lIns="0" tIns="0" rIns="0" bIns="0" anchor="t" anchorCtr="0">
            <a:noAutofit/>
          </a:bodyPr>
          <a:lstStyle>
            <a:lvl1pPr marL="0" indent="0" algn="ctr">
              <a:lnSpc>
                <a:spcPct val="100000"/>
              </a:lnSpc>
              <a:spcBef>
                <a:spcPts val="0"/>
              </a:spcBef>
              <a:buNone/>
              <a:defRPr sz="2400" b="0">
                <a:noFill/>
              </a:defRPr>
            </a:lvl1pPr>
          </a:lstStyle>
          <a:p>
            <a:pPr lvl="0"/>
            <a:r>
              <a:rPr lang="en-US"/>
              <a:t>X</a:t>
            </a:r>
          </a:p>
        </p:txBody>
      </p:sp>
      <p:sp>
        <p:nvSpPr>
          <p:cNvPr id="6" name="Title 5">
            <a:extLst>
              <a:ext uri="{FF2B5EF4-FFF2-40B4-BE49-F238E27FC236}">
                <a16:creationId xmlns:a16="http://schemas.microsoft.com/office/drawing/2014/main" id="{1E2DEC6B-E418-F7FA-5D06-66914BE64098}"/>
              </a:ext>
            </a:extLst>
          </p:cNvPr>
          <p:cNvSpPr>
            <a:spLocks noGrp="1"/>
          </p:cNvSpPr>
          <p:nvPr>
            <p:ph type="title"/>
          </p:nvPr>
        </p:nvSpPr>
        <p:spPr/>
        <p:txBody>
          <a:bodyPr/>
          <a:lstStyle/>
          <a:p>
            <a:r>
              <a:rPr lang="en-US"/>
              <a:t>Click to edit Master title style</a:t>
            </a:r>
          </a:p>
        </p:txBody>
      </p:sp>
      <p:sp>
        <p:nvSpPr>
          <p:cNvPr id="22" name="Footer Placeholder 21">
            <a:extLst>
              <a:ext uri="{FF2B5EF4-FFF2-40B4-BE49-F238E27FC236}">
                <a16:creationId xmlns:a16="http://schemas.microsoft.com/office/drawing/2014/main" id="{CDBC6FA3-472C-62C4-429A-28029D228DD1}"/>
              </a:ext>
            </a:extLst>
          </p:cNvPr>
          <p:cNvSpPr>
            <a:spLocks noGrp="1"/>
          </p:cNvSpPr>
          <p:nvPr>
            <p:ph type="ftr" sz="quarter" idx="14"/>
          </p:nvPr>
        </p:nvSpPr>
        <p:spPr/>
        <p:txBody>
          <a:bodyPr/>
          <a:lstStyle/>
          <a:p>
            <a:endParaRPr lang="en-US"/>
          </a:p>
        </p:txBody>
      </p:sp>
      <p:sp>
        <p:nvSpPr>
          <p:cNvPr id="23" name="Slide Number Placeholder 22">
            <a:extLst>
              <a:ext uri="{FF2B5EF4-FFF2-40B4-BE49-F238E27FC236}">
                <a16:creationId xmlns:a16="http://schemas.microsoft.com/office/drawing/2014/main" id="{F0B4C4FF-8EF1-767D-7C77-03D625E4B321}"/>
              </a:ext>
            </a:extLst>
          </p:cNvPr>
          <p:cNvSpPr>
            <a:spLocks noGrp="1"/>
          </p:cNvSpPr>
          <p:nvPr>
            <p:ph type="sldNum" sz="quarter" idx="15"/>
          </p:nvPr>
        </p:nvSpPr>
        <p:spPr/>
        <p:txBody>
          <a:bodyPr/>
          <a:lstStyle/>
          <a:p>
            <a:fld id="{CC43B8D3-9A08-F84C-9DD4-44948BA52D4B}" type="slidenum">
              <a:rPr lang="en-US" smtClean="0"/>
              <a:pPr/>
              <a:t>‹#›</a:t>
            </a:fld>
            <a:endParaRPr lang="en-US"/>
          </a:p>
        </p:txBody>
      </p:sp>
    </p:spTree>
    <p:extLst>
      <p:ext uri="{BB962C8B-B14F-4D97-AF65-F5344CB8AC3E}">
        <p14:creationId xmlns:p14="http://schemas.microsoft.com/office/powerpoint/2010/main" val="2757158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Header">
    <p:bg>
      <p:bgPr>
        <a:solidFill>
          <a:srgbClr val="3F395F"/>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432197" y="3072786"/>
            <a:ext cx="8254603" cy="573929"/>
          </a:xfrm>
        </p:spPr>
        <p:txBody>
          <a:bodyPr>
            <a:normAutofit/>
          </a:bodyPr>
          <a:lstStyle>
            <a:lvl1pPr>
              <a:spcAft>
                <a:spcPts val="900"/>
              </a:spcAft>
              <a:buNone/>
              <a:defRPr sz="3600" b="1">
                <a:solidFill>
                  <a:schemeClr val="bg1"/>
                </a:solidFill>
              </a:defRPr>
            </a:lvl1pPr>
            <a:lvl2pPr marL="217885" indent="-217885">
              <a:spcBef>
                <a:spcPts val="450"/>
              </a:spcBef>
              <a:spcAft>
                <a:spcPts val="450"/>
              </a:spcAft>
              <a:buClr>
                <a:srgbClr val="007D57"/>
              </a:buClr>
              <a:buFont typeface="Wingdings" panose="05000000000000000000" pitchFamily="2" charset="2"/>
              <a:buChar char="§"/>
              <a:defRPr sz="2100"/>
            </a:lvl2pPr>
            <a:lvl3pPr marL="467916" indent="-250031">
              <a:spcBef>
                <a:spcPts val="450"/>
              </a:spcBef>
              <a:spcAft>
                <a:spcPts val="450"/>
              </a:spcAft>
              <a:defRPr sz="1800"/>
            </a:lvl3pPr>
            <a:lvl4pPr marL="685800" indent="-173831">
              <a:spcBef>
                <a:spcPts val="450"/>
              </a:spcBef>
              <a:spcAft>
                <a:spcPts val="450"/>
              </a:spcAft>
              <a:defRPr/>
            </a:lvl4pPr>
          </a:lstStyle>
          <a:p>
            <a:pPr lvl="0"/>
            <a:r>
              <a:rPr lang="en-US"/>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432197" y="3870909"/>
            <a:ext cx="5829300" cy="319683"/>
          </a:xfrm>
          <a:prstGeom prst="rect">
            <a:avLst/>
          </a:prstGeom>
        </p:spPr>
        <p:txBody>
          <a:bodyPr anchor="b"/>
          <a:lstStyle>
            <a:lvl1pPr marL="0" indent="0" algn="l">
              <a:lnSpc>
                <a:spcPts val="1650"/>
              </a:lnSpc>
              <a:buNone/>
              <a:defRPr sz="1500" baseline="0">
                <a:solidFill>
                  <a:schemeClr val="bg2"/>
                </a:solidFill>
                <a:latin typeface="Calibri"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endParaRPr lang="en-US"/>
          </a:p>
        </p:txBody>
      </p:sp>
      <p:grpSp>
        <p:nvGrpSpPr>
          <p:cNvPr id="27" name="Group 26">
            <a:extLst>
              <a:ext uri="{FF2B5EF4-FFF2-40B4-BE49-F238E27FC236}">
                <a16:creationId xmlns:a16="http://schemas.microsoft.com/office/drawing/2014/main" id="{C53344B6-9FDC-4F9B-9D85-E25B0383E348}"/>
              </a:ext>
            </a:extLst>
          </p:cNvPr>
          <p:cNvGrpSpPr/>
          <p:nvPr userDrawn="1"/>
        </p:nvGrpSpPr>
        <p:grpSpPr>
          <a:xfrm>
            <a:off x="0" y="5054522"/>
            <a:ext cx="9144000" cy="110783"/>
            <a:chOff x="0" y="6739363"/>
            <a:chExt cx="12192000" cy="147710"/>
          </a:xfrm>
        </p:grpSpPr>
        <p:sp>
          <p:nvSpPr>
            <p:cNvPr id="28" name="Rectangle 27">
              <a:extLst>
                <a:ext uri="{FF2B5EF4-FFF2-40B4-BE49-F238E27FC236}">
                  <a16:creationId xmlns:a16="http://schemas.microsoft.com/office/drawing/2014/main" id="{9185D118-92E5-446E-9669-F90175742BB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29" name="Rectangle 20">
              <a:extLst>
                <a:ext uri="{FF2B5EF4-FFF2-40B4-BE49-F238E27FC236}">
                  <a16:creationId xmlns:a16="http://schemas.microsoft.com/office/drawing/2014/main" id="{709BC1B2-0C87-4A18-9875-5B2C4A807198}"/>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0" name="Rectangle 29">
              <a:extLst>
                <a:ext uri="{FF2B5EF4-FFF2-40B4-BE49-F238E27FC236}">
                  <a16:creationId xmlns:a16="http://schemas.microsoft.com/office/drawing/2014/main" id="{355A8F4B-0B55-486E-A6F3-52A7F5CF7CCD}"/>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1" name="Rectangle 30">
              <a:extLst>
                <a:ext uri="{FF2B5EF4-FFF2-40B4-BE49-F238E27FC236}">
                  <a16:creationId xmlns:a16="http://schemas.microsoft.com/office/drawing/2014/main" id="{3D1AAB8B-8FF9-44A0-BD97-F796BBAE2F6E}"/>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2" name="Rectangle 31">
              <a:extLst>
                <a:ext uri="{FF2B5EF4-FFF2-40B4-BE49-F238E27FC236}">
                  <a16:creationId xmlns:a16="http://schemas.microsoft.com/office/drawing/2014/main" id="{8DE91F99-774C-467F-BFDE-FC2715B4B72F}"/>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3" name="Rectangle 32">
              <a:extLst>
                <a:ext uri="{FF2B5EF4-FFF2-40B4-BE49-F238E27FC236}">
                  <a16:creationId xmlns:a16="http://schemas.microsoft.com/office/drawing/2014/main" id="{A68C175C-7FDD-4897-946D-0F23D0D5FB61}"/>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392852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24444733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629841" y="273844"/>
            <a:ext cx="7886700" cy="994172"/>
          </a:xfrm>
        </p:spPr>
        <p:txBody>
          <a:bodyPr>
            <a:normAutofit/>
          </a:bodyPr>
          <a:lstStyle>
            <a:lvl1pPr>
              <a:defRPr sz="2700" b="1">
                <a:solidFill>
                  <a:srgbClr val="007889"/>
                </a:solidFill>
                <a:latin typeface="+mn-lt"/>
              </a:defRPr>
            </a:lvl1pPr>
          </a:lstStyle>
          <a:p>
            <a:r>
              <a:rPr lang="en-US"/>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629842" y="1371601"/>
            <a:ext cx="3868340" cy="3270647"/>
          </a:xfrm>
        </p:spPr>
        <p:txBody>
          <a:bodyPr/>
          <a:lstStyle>
            <a:lvl1pPr>
              <a:defRPr sz="18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4629150" y="1371601"/>
            <a:ext cx="3887391" cy="3270647"/>
          </a:xfrm>
        </p:spPr>
        <p:txBody>
          <a:bodyPr/>
          <a:lstStyle>
            <a:lvl1pPr>
              <a:defRPr sz="1800" b="1">
                <a:solidFill>
                  <a:srgbClr val="7BA25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3" name="Group 32">
            <a:extLst>
              <a:ext uri="{FF2B5EF4-FFF2-40B4-BE49-F238E27FC236}">
                <a16:creationId xmlns:a16="http://schemas.microsoft.com/office/drawing/2014/main" id="{6F72A2E2-6AF6-457E-A77B-6D0ADEBF2287}"/>
              </a:ext>
            </a:extLst>
          </p:cNvPr>
          <p:cNvGrpSpPr/>
          <p:nvPr userDrawn="1"/>
        </p:nvGrpSpPr>
        <p:grpSpPr>
          <a:xfrm>
            <a:off x="0" y="5054522"/>
            <a:ext cx="9144000" cy="110783"/>
            <a:chOff x="0" y="6739363"/>
            <a:chExt cx="12192000" cy="147710"/>
          </a:xfrm>
        </p:grpSpPr>
        <p:sp>
          <p:nvSpPr>
            <p:cNvPr id="34" name="Rectangle 33">
              <a:extLst>
                <a:ext uri="{FF2B5EF4-FFF2-40B4-BE49-F238E27FC236}">
                  <a16:creationId xmlns:a16="http://schemas.microsoft.com/office/drawing/2014/main" id="{744C733B-5D5B-4D9B-8F6D-C0CEB4A589C5}"/>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5" name="Rectangle 20">
              <a:extLst>
                <a:ext uri="{FF2B5EF4-FFF2-40B4-BE49-F238E27FC236}">
                  <a16:creationId xmlns:a16="http://schemas.microsoft.com/office/drawing/2014/main" id="{F6B35C3F-F87A-45B0-81AD-F44450A63CBC}"/>
                </a:ext>
              </a:extLst>
            </p:cNvPr>
            <p:cNvSpPr>
              <a:spLocks noChangeArrowheads="1"/>
            </p:cNvSpPr>
            <p:nvPr userDrawn="1"/>
          </p:nvSpPr>
          <p:spPr bwMode="auto">
            <a:xfrm>
              <a:off x="0" y="6739363"/>
              <a:ext cx="8181933" cy="147710"/>
            </a:xfrm>
            <a:prstGeom prst="rect">
              <a:avLst/>
            </a:prstGeom>
            <a:solidFill>
              <a:srgbClr val="0197D6"/>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6" name="Rectangle 35">
              <a:extLst>
                <a:ext uri="{FF2B5EF4-FFF2-40B4-BE49-F238E27FC236}">
                  <a16:creationId xmlns:a16="http://schemas.microsoft.com/office/drawing/2014/main" id="{02C5C2A3-21DF-4BDC-817A-7918C5F8174E}"/>
                </a:ext>
              </a:extLst>
            </p:cNvPr>
            <p:cNvSpPr>
              <a:spLocks noChangeArrowheads="1"/>
            </p:cNvSpPr>
            <p:nvPr userDrawn="1"/>
          </p:nvSpPr>
          <p:spPr bwMode="auto">
            <a:xfrm>
              <a:off x="9773710" y="6739363"/>
              <a:ext cx="804110" cy="147710"/>
            </a:xfrm>
            <a:prstGeom prst="rect">
              <a:avLst/>
            </a:prstGeom>
            <a:solidFill>
              <a:srgbClr val="3F395F"/>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7" name="Rectangle 36">
              <a:extLst>
                <a:ext uri="{FF2B5EF4-FFF2-40B4-BE49-F238E27FC236}">
                  <a16:creationId xmlns:a16="http://schemas.microsoft.com/office/drawing/2014/main" id="{B282F15E-C678-4B4E-8F45-5B4F512D2F1B}"/>
                </a:ext>
              </a:extLst>
            </p:cNvPr>
            <p:cNvSpPr>
              <a:spLocks noChangeArrowheads="1"/>
            </p:cNvSpPr>
            <p:nvPr userDrawn="1"/>
          </p:nvSpPr>
          <p:spPr bwMode="auto">
            <a:xfrm>
              <a:off x="10567333" y="6739363"/>
              <a:ext cx="804110" cy="147710"/>
            </a:xfrm>
            <a:prstGeom prst="rect">
              <a:avLst/>
            </a:prstGeom>
            <a:solidFill>
              <a:srgbClr val="B07C5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8" name="Rectangle 37">
              <a:extLst>
                <a:ext uri="{FF2B5EF4-FFF2-40B4-BE49-F238E27FC236}">
                  <a16:creationId xmlns:a16="http://schemas.microsoft.com/office/drawing/2014/main" id="{92771B69-B994-4A7E-BFB2-49DB9A55E21D}"/>
                </a:ext>
              </a:extLst>
            </p:cNvPr>
            <p:cNvSpPr>
              <a:spLocks noChangeArrowheads="1"/>
            </p:cNvSpPr>
            <p:nvPr userDrawn="1"/>
          </p:nvSpPr>
          <p:spPr bwMode="auto">
            <a:xfrm>
              <a:off x="8969600" y="6739363"/>
              <a:ext cx="804110" cy="147710"/>
            </a:xfrm>
            <a:prstGeom prst="rect">
              <a:avLst/>
            </a:prstGeom>
            <a:solidFill>
              <a:srgbClr val="0099A7"/>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39" name="Rectangle 38">
              <a:extLst>
                <a:ext uri="{FF2B5EF4-FFF2-40B4-BE49-F238E27FC236}">
                  <a16:creationId xmlns:a16="http://schemas.microsoft.com/office/drawing/2014/main" id="{8E770738-F13C-4D7E-8847-00FB4E3E4B6C}"/>
                </a:ext>
              </a:extLst>
            </p:cNvPr>
            <p:cNvSpPr>
              <a:spLocks noChangeArrowheads="1"/>
            </p:cNvSpPr>
            <p:nvPr userDrawn="1"/>
          </p:nvSpPr>
          <p:spPr bwMode="auto">
            <a:xfrm>
              <a:off x="8154363" y="6739363"/>
              <a:ext cx="825725" cy="147710"/>
            </a:xfrm>
            <a:prstGeom prst="rect">
              <a:avLst/>
            </a:prstGeom>
            <a:solidFill>
              <a:srgbClr val="81BC00"/>
            </a:solidFill>
            <a:ln>
              <a:noFill/>
            </a:ln>
          </p:spPr>
          <p:txBody>
            <a:bodyPr vert="horz" wrap="square" lIns="60960" tIns="30480" rIns="60960" bIns="30480" numCol="1" anchor="t" anchorCtr="0" compatLnSpc="1">
              <a:prstTxWarp prst="textNoShape">
                <a:avLst/>
              </a:prstTxWarp>
            </a:bodyPr>
            <a:lstStyle/>
            <a:p>
              <a:endParaRPr lang="en-US" sz="1250"/>
            </a:p>
          </p:txBody>
        </p:sp>
      </p:grpSp>
      <p:sp>
        <p:nvSpPr>
          <p:cNvPr id="12" name="Slide Number Placeholder 2">
            <a:extLst>
              <a:ext uri="{FF2B5EF4-FFF2-40B4-BE49-F238E27FC236}">
                <a16:creationId xmlns:a16="http://schemas.microsoft.com/office/drawing/2014/main" id="{26CB85D2-A6B0-42C1-94BD-368310197C50}"/>
              </a:ext>
            </a:extLst>
          </p:cNvPr>
          <p:cNvSpPr txBox="1">
            <a:spLocks/>
          </p:cNvSpPr>
          <p:nvPr userDrawn="1"/>
        </p:nvSpPr>
        <p:spPr>
          <a:xfrm>
            <a:off x="6457950" y="4767263"/>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800" b="1" kern="1200">
                <a:solidFill>
                  <a:srgbClr val="002060"/>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B1808B90-C856-4DD9-AE7E-B04D6EB9DAE8}" type="slidenum">
              <a:rPr kumimoji="0" lang="en-US" sz="1350" b="1"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135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61793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1"/>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0129" y="81524"/>
            <a:ext cx="1895548" cy="726447"/>
          </a:xfrm>
          <a:prstGeom prst="rect">
            <a:avLst/>
          </a:prstGeom>
        </p:spPr>
      </p:pic>
    </p:spTree>
    <p:extLst>
      <p:ext uri="{BB962C8B-B14F-4D97-AF65-F5344CB8AC3E}">
        <p14:creationId xmlns:p14="http://schemas.microsoft.com/office/powerpoint/2010/main" val="415929873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281593888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59009646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1"/>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6185" y="63513"/>
            <a:ext cx="1225267" cy="702137"/>
          </a:xfrm>
          <a:prstGeom prst="rect">
            <a:avLst/>
          </a:prstGeom>
        </p:spPr>
      </p:pic>
    </p:spTree>
    <p:extLst>
      <p:ext uri="{BB962C8B-B14F-4D97-AF65-F5344CB8AC3E}">
        <p14:creationId xmlns:p14="http://schemas.microsoft.com/office/powerpoint/2010/main" val="117399620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4874209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grpSp>
        <p:nvGrpSpPr>
          <p:cNvPr id="7" name="Group 6"/>
          <p:cNvGrpSpPr/>
          <p:nvPr userDrawn="1"/>
        </p:nvGrpSpPr>
        <p:grpSpPr>
          <a:xfrm>
            <a:off x="0" y="5045515"/>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109733350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02651867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129" y="4327565"/>
            <a:ext cx="1895548" cy="726447"/>
          </a:xfrm>
          <a:prstGeom prst="rect">
            <a:avLst/>
          </a:prstGeom>
        </p:spPr>
      </p:pic>
    </p:spTree>
    <p:extLst>
      <p:ext uri="{BB962C8B-B14F-4D97-AF65-F5344CB8AC3E}">
        <p14:creationId xmlns:p14="http://schemas.microsoft.com/office/powerpoint/2010/main" val="279914179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6185" y="4339720"/>
            <a:ext cx="1225267" cy="702137"/>
          </a:xfrm>
          <a:prstGeom prst="rect">
            <a:avLst/>
          </a:prstGeom>
        </p:spPr>
      </p:pic>
    </p:spTree>
    <p:extLst>
      <p:ext uri="{BB962C8B-B14F-4D97-AF65-F5344CB8AC3E}">
        <p14:creationId xmlns:p14="http://schemas.microsoft.com/office/powerpoint/2010/main" val="166012457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1"/>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6185" y="63513"/>
            <a:ext cx="1225267" cy="702137"/>
          </a:xfrm>
          <a:prstGeom prst="rect">
            <a:avLst/>
          </a:prstGeom>
        </p:spPr>
      </p:pic>
    </p:spTree>
    <p:extLst>
      <p:ext uri="{BB962C8B-B14F-4D97-AF65-F5344CB8AC3E}">
        <p14:creationId xmlns:p14="http://schemas.microsoft.com/office/powerpoint/2010/main" val="4100664395"/>
      </p:ext>
    </p:extLst>
  </p:cSld>
  <p:clrMapOvr>
    <a:masterClrMapping/>
  </p:clrMapOvr>
  <p:transition>
    <p:fade/>
  </p:transition>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4305-D6A5-A216-966B-4F4EAB4F43A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678BB8-4672-DED0-F829-95B0664C6F5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058FD09-089E-A0CD-990B-E3E18C819CCA}"/>
              </a:ext>
            </a:extLst>
          </p:cNvPr>
          <p:cNvSpPr>
            <a:spLocks noGrp="1"/>
          </p:cNvSpPr>
          <p:nvPr>
            <p:ph type="dt" sz="half" idx="10"/>
          </p:nvPr>
        </p:nvSpPr>
        <p:spPr/>
        <p:txBody>
          <a:bodyPr/>
          <a:lstStyle/>
          <a:p>
            <a:fld id="{F0C3BE50-2187-4B42-9B32-B89DC94851A7}" type="datetimeFigureOut">
              <a:rPr lang="en-US" smtClean="0"/>
              <a:t>4/29/2024</a:t>
            </a:fld>
            <a:endParaRPr lang="en-US"/>
          </a:p>
        </p:txBody>
      </p:sp>
      <p:sp>
        <p:nvSpPr>
          <p:cNvPr id="5" name="Footer Placeholder 4">
            <a:extLst>
              <a:ext uri="{FF2B5EF4-FFF2-40B4-BE49-F238E27FC236}">
                <a16:creationId xmlns:a16="http://schemas.microsoft.com/office/drawing/2014/main" id="{09E1BDAD-C196-C31A-D23D-76028211C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51E64-F563-A204-296A-6C4CF76D1135}"/>
              </a:ext>
            </a:extLst>
          </p:cNvPr>
          <p:cNvSpPr>
            <a:spLocks noGrp="1"/>
          </p:cNvSpPr>
          <p:nvPr>
            <p:ph type="sldNum" sz="quarter" idx="12"/>
          </p:nvPr>
        </p:nvSpPr>
        <p:spPr/>
        <p:txBody>
          <a:bodyPr/>
          <a:lstStyle/>
          <a:p>
            <a:fld id="{BD0E100C-CE89-D342-BEFF-93B352E70566}" type="slidenum">
              <a:rPr lang="en-US" smtClean="0"/>
              <a:t>‹#›</a:t>
            </a:fld>
            <a:endParaRPr lang="en-US"/>
          </a:p>
        </p:txBody>
      </p:sp>
    </p:spTree>
    <p:extLst>
      <p:ext uri="{BB962C8B-B14F-4D97-AF65-F5344CB8AC3E}">
        <p14:creationId xmlns:p14="http://schemas.microsoft.com/office/powerpoint/2010/main" val="474256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B6E8-1666-82FC-1901-79F893C6E0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EFBF6D-AA1A-414E-D2E4-76747107E1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90689-84E5-7B00-A261-FAD9B8221125}"/>
              </a:ext>
            </a:extLst>
          </p:cNvPr>
          <p:cNvSpPr>
            <a:spLocks noGrp="1"/>
          </p:cNvSpPr>
          <p:nvPr>
            <p:ph type="dt" sz="half" idx="10"/>
          </p:nvPr>
        </p:nvSpPr>
        <p:spPr/>
        <p:txBody>
          <a:bodyPr/>
          <a:lstStyle/>
          <a:p>
            <a:fld id="{F0C3BE50-2187-4B42-9B32-B89DC94851A7}" type="datetimeFigureOut">
              <a:rPr lang="en-US" smtClean="0"/>
              <a:t>4/29/2024</a:t>
            </a:fld>
            <a:endParaRPr lang="en-US"/>
          </a:p>
        </p:txBody>
      </p:sp>
      <p:sp>
        <p:nvSpPr>
          <p:cNvPr id="5" name="Footer Placeholder 4">
            <a:extLst>
              <a:ext uri="{FF2B5EF4-FFF2-40B4-BE49-F238E27FC236}">
                <a16:creationId xmlns:a16="http://schemas.microsoft.com/office/drawing/2014/main" id="{9B59B2B8-7262-0F25-B0F6-B478495659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92A33C-479A-4663-2356-B11A9F23CC1F}"/>
              </a:ext>
            </a:extLst>
          </p:cNvPr>
          <p:cNvSpPr>
            <a:spLocks noGrp="1"/>
          </p:cNvSpPr>
          <p:nvPr>
            <p:ph type="sldNum" sz="quarter" idx="12"/>
          </p:nvPr>
        </p:nvSpPr>
        <p:spPr/>
        <p:txBody>
          <a:bodyPr/>
          <a:lstStyle/>
          <a:p>
            <a:fld id="{BD0E100C-CE89-D342-BEFF-93B352E70566}" type="slidenum">
              <a:rPr lang="en-US" smtClean="0"/>
              <a:t>‹#›</a:t>
            </a:fld>
            <a:endParaRPr lang="en-US"/>
          </a:p>
        </p:txBody>
      </p:sp>
    </p:spTree>
    <p:extLst>
      <p:ext uri="{BB962C8B-B14F-4D97-AF65-F5344CB8AC3E}">
        <p14:creationId xmlns:p14="http://schemas.microsoft.com/office/powerpoint/2010/main" val="1517026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67C54-68F0-418E-34C1-2A68A58797E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1D76AA1-F9AE-D5BA-B9BB-687EE9678398}"/>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65C88F-DB24-07A3-3BEF-2C1ED03CC56F}"/>
              </a:ext>
            </a:extLst>
          </p:cNvPr>
          <p:cNvSpPr>
            <a:spLocks noGrp="1"/>
          </p:cNvSpPr>
          <p:nvPr>
            <p:ph type="dt" sz="half" idx="10"/>
          </p:nvPr>
        </p:nvSpPr>
        <p:spPr/>
        <p:txBody>
          <a:bodyPr/>
          <a:lstStyle/>
          <a:p>
            <a:fld id="{F0C3BE50-2187-4B42-9B32-B89DC94851A7}" type="datetimeFigureOut">
              <a:rPr lang="en-US" smtClean="0"/>
              <a:t>4/29/2024</a:t>
            </a:fld>
            <a:endParaRPr lang="en-US"/>
          </a:p>
        </p:txBody>
      </p:sp>
      <p:sp>
        <p:nvSpPr>
          <p:cNvPr id="5" name="Footer Placeholder 4">
            <a:extLst>
              <a:ext uri="{FF2B5EF4-FFF2-40B4-BE49-F238E27FC236}">
                <a16:creationId xmlns:a16="http://schemas.microsoft.com/office/drawing/2014/main" id="{B82CD51F-C7ED-DA75-140B-E29E040B8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D5E0F-FB01-83E9-5F18-9DDF8110E7CA}"/>
              </a:ext>
            </a:extLst>
          </p:cNvPr>
          <p:cNvSpPr>
            <a:spLocks noGrp="1"/>
          </p:cNvSpPr>
          <p:nvPr>
            <p:ph type="sldNum" sz="quarter" idx="12"/>
          </p:nvPr>
        </p:nvSpPr>
        <p:spPr/>
        <p:txBody>
          <a:bodyPr/>
          <a:lstStyle/>
          <a:p>
            <a:fld id="{BD0E100C-CE89-D342-BEFF-93B352E70566}" type="slidenum">
              <a:rPr lang="en-US" smtClean="0"/>
              <a:t>‹#›</a:t>
            </a:fld>
            <a:endParaRPr lang="en-US"/>
          </a:p>
        </p:txBody>
      </p:sp>
    </p:spTree>
    <p:extLst>
      <p:ext uri="{BB962C8B-B14F-4D97-AF65-F5344CB8AC3E}">
        <p14:creationId xmlns:p14="http://schemas.microsoft.com/office/powerpoint/2010/main" val="18081714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89E4-50D9-5560-6430-4F394798C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72DFF1-8B70-99AF-6AFB-41764EB42C3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E62CB1-FA32-BB53-F835-AC8DE9CE1E1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CFD11A-62A6-46FC-3AFF-763EE4B5711F}"/>
              </a:ext>
            </a:extLst>
          </p:cNvPr>
          <p:cNvSpPr>
            <a:spLocks noGrp="1"/>
          </p:cNvSpPr>
          <p:nvPr>
            <p:ph type="dt" sz="half" idx="10"/>
          </p:nvPr>
        </p:nvSpPr>
        <p:spPr/>
        <p:txBody>
          <a:bodyPr/>
          <a:lstStyle/>
          <a:p>
            <a:fld id="{F0C3BE50-2187-4B42-9B32-B89DC94851A7}" type="datetimeFigureOut">
              <a:rPr lang="en-US" smtClean="0"/>
              <a:t>4/29/2024</a:t>
            </a:fld>
            <a:endParaRPr lang="en-US"/>
          </a:p>
        </p:txBody>
      </p:sp>
      <p:sp>
        <p:nvSpPr>
          <p:cNvPr id="6" name="Footer Placeholder 5">
            <a:extLst>
              <a:ext uri="{FF2B5EF4-FFF2-40B4-BE49-F238E27FC236}">
                <a16:creationId xmlns:a16="http://schemas.microsoft.com/office/drawing/2014/main" id="{4217035A-6E06-DFED-A05A-92D60277A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115A0-F4F7-E7A8-56D2-46E5F7312754}"/>
              </a:ext>
            </a:extLst>
          </p:cNvPr>
          <p:cNvSpPr>
            <a:spLocks noGrp="1"/>
          </p:cNvSpPr>
          <p:nvPr>
            <p:ph type="sldNum" sz="quarter" idx="12"/>
          </p:nvPr>
        </p:nvSpPr>
        <p:spPr/>
        <p:txBody>
          <a:bodyPr/>
          <a:lstStyle/>
          <a:p>
            <a:fld id="{BD0E100C-CE89-D342-BEFF-93B352E70566}" type="slidenum">
              <a:rPr lang="en-US" smtClean="0"/>
              <a:t>‹#›</a:t>
            </a:fld>
            <a:endParaRPr lang="en-US"/>
          </a:p>
        </p:txBody>
      </p:sp>
    </p:spTree>
    <p:extLst>
      <p:ext uri="{BB962C8B-B14F-4D97-AF65-F5344CB8AC3E}">
        <p14:creationId xmlns:p14="http://schemas.microsoft.com/office/powerpoint/2010/main" val="2897793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D2E95-37BD-C8B8-EC6A-B27EBFD6589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C18789-CAC0-BBC4-2AEE-6B7A3BC21E3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00506E6-B53B-936D-B1F4-FF3B597BDA3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F2A6A0-102C-8735-044A-0D2A755ABC6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9D1BED1-DF73-B519-E907-155E0A82673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2EBF43-94E5-E61E-E196-CC64C09C59F3}"/>
              </a:ext>
            </a:extLst>
          </p:cNvPr>
          <p:cNvSpPr>
            <a:spLocks noGrp="1"/>
          </p:cNvSpPr>
          <p:nvPr>
            <p:ph type="dt" sz="half" idx="10"/>
          </p:nvPr>
        </p:nvSpPr>
        <p:spPr/>
        <p:txBody>
          <a:bodyPr/>
          <a:lstStyle/>
          <a:p>
            <a:fld id="{F0C3BE50-2187-4B42-9B32-B89DC94851A7}" type="datetimeFigureOut">
              <a:rPr lang="en-US" smtClean="0"/>
              <a:t>4/29/2024</a:t>
            </a:fld>
            <a:endParaRPr lang="en-US"/>
          </a:p>
        </p:txBody>
      </p:sp>
      <p:sp>
        <p:nvSpPr>
          <p:cNvPr id="8" name="Footer Placeholder 7">
            <a:extLst>
              <a:ext uri="{FF2B5EF4-FFF2-40B4-BE49-F238E27FC236}">
                <a16:creationId xmlns:a16="http://schemas.microsoft.com/office/drawing/2014/main" id="{03410EC0-2FF7-2EC8-BD74-69FF88617B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F5D9E3-F961-B800-94A1-E740CC460157}"/>
              </a:ext>
            </a:extLst>
          </p:cNvPr>
          <p:cNvSpPr>
            <a:spLocks noGrp="1"/>
          </p:cNvSpPr>
          <p:nvPr>
            <p:ph type="sldNum" sz="quarter" idx="12"/>
          </p:nvPr>
        </p:nvSpPr>
        <p:spPr/>
        <p:txBody>
          <a:bodyPr/>
          <a:lstStyle/>
          <a:p>
            <a:fld id="{BD0E100C-CE89-D342-BEFF-93B352E70566}" type="slidenum">
              <a:rPr lang="en-US" smtClean="0"/>
              <a:t>‹#›</a:t>
            </a:fld>
            <a:endParaRPr lang="en-US"/>
          </a:p>
        </p:txBody>
      </p:sp>
    </p:spTree>
    <p:extLst>
      <p:ext uri="{BB962C8B-B14F-4D97-AF65-F5344CB8AC3E}">
        <p14:creationId xmlns:p14="http://schemas.microsoft.com/office/powerpoint/2010/main" val="38513726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10CB-8683-734B-CB11-6054162B3D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04DA2A-FCA2-D323-16B1-8E3DFB7B5C16}"/>
              </a:ext>
            </a:extLst>
          </p:cNvPr>
          <p:cNvSpPr>
            <a:spLocks noGrp="1"/>
          </p:cNvSpPr>
          <p:nvPr>
            <p:ph type="dt" sz="half" idx="10"/>
          </p:nvPr>
        </p:nvSpPr>
        <p:spPr/>
        <p:txBody>
          <a:bodyPr/>
          <a:lstStyle/>
          <a:p>
            <a:fld id="{F0C3BE50-2187-4B42-9B32-B89DC94851A7}" type="datetimeFigureOut">
              <a:rPr lang="en-US" smtClean="0"/>
              <a:t>4/29/2024</a:t>
            </a:fld>
            <a:endParaRPr lang="en-US"/>
          </a:p>
        </p:txBody>
      </p:sp>
      <p:sp>
        <p:nvSpPr>
          <p:cNvPr id="4" name="Footer Placeholder 3">
            <a:extLst>
              <a:ext uri="{FF2B5EF4-FFF2-40B4-BE49-F238E27FC236}">
                <a16:creationId xmlns:a16="http://schemas.microsoft.com/office/drawing/2014/main" id="{C1BFB7E1-AAB8-D618-3523-52EDB990CC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BB7290-F738-2FC4-366F-C87C0C7777E8}"/>
              </a:ext>
            </a:extLst>
          </p:cNvPr>
          <p:cNvSpPr>
            <a:spLocks noGrp="1"/>
          </p:cNvSpPr>
          <p:nvPr>
            <p:ph type="sldNum" sz="quarter" idx="12"/>
          </p:nvPr>
        </p:nvSpPr>
        <p:spPr/>
        <p:txBody>
          <a:bodyPr/>
          <a:lstStyle/>
          <a:p>
            <a:fld id="{BD0E100C-CE89-D342-BEFF-93B352E70566}" type="slidenum">
              <a:rPr lang="en-US" smtClean="0"/>
              <a:t>‹#›</a:t>
            </a:fld>
            <a:endParaRPr lang="en-US"/>
          </a:p>
        </p:txBody>
      </p:sp>
    </p:spTree>
    <p:extLst>
      <p:ext uri="{BB962C8B-B14F-4D97-AF65-F5344CB8AC3E}">
        <p14:creationId xmlns:p14="http://schemas.microsoft.com/office/powerpoint/2010/main" val="1571959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762CC-B7D6-467C-7679-A1DA2037A446}"/>
              </a:ext>
            </a:extLst>
          </p:cNvPr>
          <p:cNvSpPr>
            <a:spLocks noGrp="1"/>
          </p:cNvSpPr>
          <p:nvPr>
            <p:ph type="dt" sz="half" idx="10"/>
          </p:nvPr>
        </p:nvSpPr>
        <p:spPr/>
        <p:txBody>
          <a:bodyPr/>
          <a:lstStyle/>
          <a:p>
            <a:fld id="{F0C3BE50-2187-4B42-9B32-B89DC94851A7}" type="datetimeFigureOut">
              <a:rPr lang="en-US" smtClean="0"/>
              <a:t>4/29/2024</a:t>
            </a:fld>
            <a:endParaRPr lang="en-US"/>
          </a:p>
        </p:txBody>
      </p:sp>
      <p:sp>
        <p:nvSpPr>
          <p:cNvPr id="3" name="Footer Placeholder 2">
            <a:extLst>
              <a:ext uri="{FF2B5EF4-FFF2-40B4-BE49-F238E27FC236}">
                <a16:creationId xmlns:a16="http://schemas.microsoft.com/office/drawing/2014/main" id="{BDA2810E-C241-3303-7604-451AFB8031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98CB30-A6FD-BACF-F901-6F4A567A234C}"/>
              </a:ext>
            </a:extLst>
          </p:cNvPr>
          <p:cNvSpPr>
            <a:spLocks noGrp="1"/>
          </p:cNvSpPr>
          <p:nvPr>
            <p:ph type="sldNum" sz="quarter" idx="12"/>
          </p:nvPr>
        </p:nvSpPr>
        <p:spPr/>
        <p:txBody>
          <a:bodyPr/>
          <a:lstStyle/>
          <a:p>
            <a:fld id="{BD0E100C-CE89-D342-BEFF-93B352E70566}" type="slidenum">
              <a:rPr lang="en-US" smtClean="0"/>
              <a:t>‹#›</a:t>
            </a:fld>
            <a:endParaRPr lang="en-US"/>
          </a:p>
        </p:txBody>
      </p:sp>
    </p:spTree>
    <p:extLst>
      <p:ext uri="{BB962C8B-B14F-4D97-AF65-F5344CB8AC3E}">
        <p14:creationId xmlns:p14="http://schemas.microsoft.com/office/powerpoint/2010/main" val="3024010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EA2BE-1149-2CB8-8377-F0A499A00F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DE45474-9E1F-EBD8-7B18-BFCCFE85D79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07DE7B-E104-E09F-713C-C9C99F0A467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18D70AC-0488-ABD0-3AB7-B089019F16E9}"/>
              </a:ext>
            </a:extLst>
          </p:cNvPr>
          <p:cNvSpPr>
            <a:spLocks noGrp="1"/>
          </p:cNvSpPr>
          <p:nvPr>
            <p:ph type="dt" sz="half" idx="10"/>
          </p:nvPr>
        </p:nvSpPr>
        <p:spPr/>
        <p:txBody>
          <a:bodyPr/>
          <a:lstStyle/>
          <a:p>
            <a:fld id="{F0C3BE50-2187-4B42-9B32-B89DC94851A7}" type="datetimeFigureOut">
              <a:rPr lang="en-US" smtClean="0"/>
              <a:t>4/29/2024</a:t>
            </a:fld>
            <a:endParaRPr lang="en-US"/>
          </a:p>
        </p:txBody>
      </p:sp>
      <p:sp>
        <p:nvSpPr>
          <p:cNvPr id="6" name="Footer Placeholder 5">
            <a:extLst>
              <a:ext uri="{FF2B5EF4-FFF2-40B4-BE49-F238E27FC236}">
                <a16:creationId xmlns:a16="http://schemas.microsoft.com/office/drawing/2014/main" id="{EEAE4C2E-75CA-AAD7-CD67-459B4B7D6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483BD5-E357-3C72-8397-E026BEF69F63}"/>
              </a:ext>
            </a:extLst>
          </p:cNvPr>
          <p:cNvSpPr>
            <a:spLocks noGrp="1"/>
          </p:cNvSpPr>
          <p:nvPr>
            <p:ph type="sldNum" sz="quarter" idx="12"/>
          </p:nvPr>
        </p:nvSpPr>
        <p:spPr/>
        <p:txBody>
          <a:bodyPr/>
          <a:lstStyle/>
          <a:p>
            <a:fld id="{BD0E100C-CE89-D342-BEFF-93B352E70566}" type="slidenum">
              <a:rPr lang="en-US" smtClean="0"/>
              <a:t>‹#›</a:t>
            </a:fld>
            <a:endParaRPr lang="en-US"/>
          </a:p>
        </p:txBody>
      </p:sp>
    </p:spTree>
    <p:extLst>
      <p:ext uri="{BB962C8B-B14F-4D97-AF65-F5344CB8AC3E}">
        <p14:creationId xmlns:p14="http://schemas.microsoft.com/office/powerpoint/2010/main" val="181430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2FE0E-4173-4A41-82B7-D3F6C052058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1A605EA-BBAB-6509-9EC1-BF354216F6B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974E3B9-AA19-6098-10AA-DBE4E750573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984EDBA-EDD9-6C2C-46AB-E4364C0DD06C}"/>
              </a:ext>
            </a:extLst>
          </p:cNvPr>
          <p:cNvSpPr>
            <a:spLocks noGrp="1"/>
          </p:cNvSpPr>
          <p:nvPr>
            <p:ph type="dt" sz="half" idx="10"/>
          </p:nvPr>
        </p:nvSpPr>
        <p:spPr/>
        <p:txBody>
          <a:bodyPr/>
          <a:lstStyle/>
          <a:p>
            <a:fld id="{F0C3BE50-2187-4B42-9B32-B89DC94851A7}" type="datetimeFigureOut">
              <a:rPr lang="en-US" smtClean="0"/>
              <a:t>4/29/2024</a:t>
            </a:fld>
            <a:endParaRPr lang="en-US"/>
          </a:p>
        </p:txBody>
      </p:sp>
      <p:sp>
        <p:nvSpPr>
          <p:cNvPr id="6" name="Footer Placeholder 5">
            <a:extLst>
              <a:ext uri="{FF2B5EF4-FFF2-40B4-BE49-F238E27FC236}">
                <a16:creationId xmlns:a16="http://schemas.microsoft.com/office/drawing/2014/main" id="{6A88A893-5A8B-AC82-04E5-D3144CDEFD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FDE179-3ADA-0097-1179-388AA7EF5CD8}"/>
              </a:ext>
            </a:extLst>
          </p:cNvPr>
          <p:cNvSpPr>
            <a:spLocks noGrp="1"/>
          </p:cNvSpPr>
          <p:nvPr>
            <p:ph type="sldNum" sz="quarter" idx="12"/>
          </p:nvPr>
        </p:nvSpPr>
        <p:spPr/>
        <p:txBody>
          <a:bodyPr/>
          <a:lstStyle/>
          <a:p>
            <a:fld id="{BD0E100C-CE89-D342-BEFF-93B352E70566}" type="slidenum">
              <a:rPr lang="en-US" smtClean="0"/>
              <a:t>‹#›</a:t>
            </a:fld>
            <a:endParaRPr lang="en-US"/>
          </a:p>
        </p:txBody>
      </p:sp>
    </p:spTree>
    <p:extLst>
      <p:ext uri="{BB962C8B-B14F-4D97-AF65-F5344CB8AC3E}">
        <p14:creationId xmlns:p14="http://schemas.microsoft.com/office/powerpoint/2010/main" val="1486641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68A88-9383-DB3A-1CA6-2B6839DBB9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0C4E2C-48DD-B3D4-B5B1-84B4FA4D49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4D559-CC34-A0D2-7DD2-5BF1B60D127F}"/>
              </a:ext>
            </a:extLst>
          </p:cNvPr>
          <p:cNvSpPr>
            <a:spLocks noGrp="1"/>
          </p:cNvSpPr>
          <p:nvPr>
            <p:ph type="dt" sz="half" idx="10"/>
          </p:nvPr>
        </p:nvSpPr>
        <p:spPr/>
        <p:txBody>
          <a:bodyPr/>
          <a:lstStyle/>
          <a:p>
            <a:fld id="{F0C3BE50-2187-4B42-9B32-B89DC94851A7}" type="datetimeFigureOut">
              <a:rPr lang="en-US" smtClean="0"/>
              <a:t>4/29/2024</a:t>
            </a:fld>
            <a:endParaRPr lang="en-US"/>
          </a:p>
        </p:txBody>
      </p:sp>
      <p:sp>
        <p:nvSpPr>
          <p:cNvPr id="5" name="Footer Placeholder 4">
            <a:extLst>
              <a:ext uri="{FF2B5EF4-FFF2-40B4-BE49-F238E27FC236}">
                <a16:creationId xmlns:a16="http://schemas.microsoft.com/office/drawing/2014/main" id="{77FAE43B-12F8-9214-5B28-18ED7B24D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EB801-D890-3DDE-F69D-F1EED3A32313}"/>
              </a:ext>
            </a:extLst>
          </p:cNvPr>
          <p:cNvSpPr>
            <a:spLocks noGrp="1"/>
          </p:cNvSpPr>
          <p:nvPr>
            <p:ph type="sldNum" sz="quarter" idx="12"/>
          </p:nvPr>
        </p:nvSpPr>
        <p:spPr/>
        <p:txBody>
          <a:bodyPr/>
          <a:lstStyle/>
          <a:p>
            <a:fld id="{BD0E100C-CE89-D342-BEFF-93B352E70566}" type="slidenum">
              <a:rPr lang="en-US" smtClean="0"/>
              <a:t>‹#›</a:t>
            </a:fld>
            <a:endParaRPr lang="en-US"/>
          </a:p>
        </p:txBody>
      </p:sp>
    </p:spTree>
    <p:extLst>
      <p:ext uri="{BB962C8B-B14F-4D97-AF65-F5344CB8AC3E}">
        <p14:creationId xmlns:p14="http://schemas.microsoft.com/office/powerpoint/2010/main" val="1210887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852743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E5206F-BBA4-F1DC-07E5-3243D64E0F4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A77EFA-0C91-6838-D307-69459050046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5E82-B093-3BEA-E6E5-ED7E7C7F023F}"/>
              </a:ext>
            </a:extLst>
          </p:cNvPr>
          <p:cNvSpPr>
            <a:spLocks noGrp="1"/>
          </p:cNvSpPr>
          <p:nvPr>
            <p:ph type="dt" sz="half" idx="10"/>
          </p:nvPr>
        </p:nvSpPr>
        <p:spPr/>
        <p:txBody>
          <a:bodyPr/>
          <a:lstStyle/>
          <a:p>
            <a:fld id="{F0C3BE50-2187-4B42-9B32-B89DC94851A7}" type="datetimeFigureOut">
              <a:rPr lang="en-US" smtClean="0"/>
              <a:t>4/29/2024</a:t>
            </a:fld>
            <a:endParaRPr lang="en-US"/>
          </a:p>
        </p:txBody>
      </p:sp>
      <p:sp>
        <p:nvSpPr>
          <p:cNvPr id="5" name="Footer Placeholder 4">
            <a:extLst>
              <a:ext uri="{FF2B5EF4-FFF2-40B4-BE49-F238E27FC236}">
                <a16:creationId xmlns:a16="http://schemas.microsoft.com/office/drawing/2014/main" id="{84155F25-5A3A-58B3-E87D-A2F54823B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518BF-D297-3093-2D29-0E2B227C416D}"/>
              </a:ext>
            </a:extLst>
          </p:cNvPr>
          <p:cNvSpPr>
            <a:spLocks noGrp="1"/>
          </p:cNvSpPr>
          <p:nvPr>
            <p:ph type="sldNum" sz="quarter" idx="12"/>
          </p:nvPr>
        </p:nvSpPr>
        <p:spPr/>
        <p:txBody>
          <a:bodyPr/>
          <a:lstStyle/>
          <a:p>
            <a:fld id="{BD0E100C-CE89-D342-BEFF-93B352E70566}" type="slidenum">
              <a:rPr lang="en-US" smtClean="0"/>
              <a:t>‹#›</a:t>
            </a:fld>
            <a:endParaRPr lang="en-US"/>
          </a:p>
        </p:txBody>
      </p:sp>
    </p:spTree>
    <p:extLst>
      <p:ext uri="{BB962C8B-B14F-4D97-AF65-F5344CB8AC3E}">
        <p14:creationId xmlns:p14="http://schemas.microsoft.com/office/powerpoint/2010/main" val="347467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4274355"/>
            <a:ext cx="9144000" cy="869146"/>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12"/>
              </a:p>
            </p:txBody>
          </p:sp>
        </p:grpSp>
      </p:grpSp>
      <p:sp>
        <p:nvSpPr>
          <p:cNvPr id="3" name="TextBox 2"/>
          <p:cNvSpPr txBox="1"/>
          <p:nvPr userDrawn="1"/>
        </p:nvSpPr>
        <p:spPr>
          <a:xfrm>
            <a:off x="127219" y="2746825"/>
            <a:ext cx="7594382" cy="1384995"/>
          </a:xfrm>
          <a:prstGeom prst="rect">
            <a:avLst/>
          </a:prstGeom>
          <a:noFill/>
        </p:spPr>
        <p:txBody>
          <a:bodyPr wrap="square" rtlCol="0">
            <a:spAutoFit/>
          </a:bodyPr>
          <a:lstStyle/>
          <a:p>
            <a:r>
              <a:rPr lang="en-US" sz="1200">
                <a:solidFill>
                  <a:srgbClr val="0057B7"/>
                </a:solidFill>
                <a:latin typeface="Calibri" panose="020F0502020204030204" pitchFamily="34" charset="0"/>
              </a:rPr>
              <a:t>For more information, contact CDC</a:t>
            </a:r>
            <a:br>
              <a:rPr lang="en-US" sz="1200">
                <a:solidFill>
                  <a:srgbClr val="0057B7"/>
                </a:solidFill>
                <a:latin typeface="Calibri" panose="020F0502020204030204" pitchFamily="34" charset="0"/>
              </a:rPr>
            </a:br>
            <a:r>
              <a:rPr lang="en-US" sz="1200">
                <a:solidFill>
                  <a:srgbClr val="0057B7"/>
                </a:solidFill>
                <a:latin typeface="Calibri" panose="020F0502020204030204" pitchFamily="34" charset="0"/>
              </a:rPr>
              <a:t>1-800-CDC-INFO (232-4636)</a:t>
            </a:r>
            <a:br>
              <a:rPr lang="en-US" sz="1200">
                <a:solidFill>
                  <a:srgbClr val="0057B7"/>
                </a:solidFill>
                <a:latin typeface="Calibri" panose="020F0502020204030204" pitchFamily="34" charset="0"/>
              </a:rPr>
            </a:br>
            <a:r>
              <a:rPr lang="en-US" sz="1200">
                <a:solidFill>
                  <a:srgbClr val="0057B7"/>
                </a:solidFill>
                <a:latin typeface="Calibri" panose="020F0502020204030204" pitchFamily="34" charset="0"/>
              </a:rPr>
              <a:t>TTY:  1-888-232-6348    www.cdc.gov</a:t>
            </a:r>
            <a:br>
              <a:rPr lang="en-US" sz="1200">
                <a:solidFill>
                  <a:srgbClr val="0057B7"/>
                </a:solidFill>
                <a:latin typeface="Calibri" panose="020F0502020204030204" pitchFamily="34" charset="0"/>
              </a:rPr>
            </a:br>
            <a:br>
              <a:rPr lang="en-US" sz="1200">
                <a:solidFill>
                  <a:srgbClr val="0057B7"/>
                </a:solidFill>
                <a:latin typeface="Calibri" panose="020F0502020204030204" pitchFamily="34" charset="0"/>
              </a:rPr>
            </a:br>
            <a:br>
              <a:rPr lang="en-US" sz="1200">
                <a:solidFill>
                  <a:srgbClr val="0057B7"/>
                </a:solidFill>
                <a:latin typeface="Calibri" panose="020F0502020204030204" pitchFamily="34" charset="0"/>
              </a:rPr>
            </a:br>
            <a:r>
              <a:rPr lang="en-US" sz="1200">
                <a:solidFill>
                  <a:srgbClr val="0057B7"/>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27218" y="274639"/>
            <a:ext cx="8286750" cy="993775"/>
          </a:xfrm>
          <a:prstGeom prst="rect">
            <a:avLst/>
          </a:prstGeom>
        </p:spPr>
        <p:txBody>
          <a:bodyPr/>
          <a:lstStyle>
            <a:lvl1pPr algn="l">
              <a:defRPr sz="24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8154460" y="4427394"/>
            <a:ext cx="838200" cy="544438"/>
          </a:xfrm>
          <a:prstGeom prst="rect">
            <a:avLst/>
          </a:prstGeom>
        </p:spPr>
      </p:pic>
    </p:spTree>
    <p:extLst>
      <p:ext uri="{BB962C8B-B14F-4D97-AF65-F5344CB8AC3E}">
        <p14:creationId xmlns:p14="http://schemas.microsoft.com/office/powerpoint/2010/main" val="251141667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8" name="Rectangle 7"/>
          <p:cNvSpPr>
            <a:spLocks noChangeArrowheads="1"/>
          </p:cNvSpPr>
          <p:nvPr/>
        </p:nvSpPr>
        <p:spPr bwMode="auto">
          <a:xfrm>
            <a:off x="0" y="158193"/>
            <a:ext cx="9144000" cy="717850"/>
          </a:xfrm>
          <a:prstGeom prst="rect">
            <a:avLst/>
          </a:prstGeom>
          <a:solidFill>
            <a:srgbClr val="17468F"/>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20" name="bk object 25"/>
          <p:cNvSpPr/>
          <p:nvPr/>
        </p:nvSpPr>
        <p:spPr>
          <a:xfrm>
            <a:off x="2"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350"/>
          </a:p>
        </p:txBody>
      </p:sp>
      <p:sp>
        <p:nvSpPr>
          <p:cNvPr id="21" name="bk object 26"/>
          <p:cNvSpPr/>
          <p:nvPr/>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350"/>
          </a:p>
        </p:txBody>
      </p:sp>
      <p:sp>
        <p:nvSpPr>
          <p:cNvPr id="22" name="bk object 27"/>
          <p:cNvSpPr/>
          <p:nvPr/>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350"/>
          </a:p>
        </p:txBody>
      </p:sp>
      <p:sp>
        <p:nvSpPr>
          <p:cNvPr id="23" name="bk object 28"/>
          <p:cNvSpPr/>
          <p:nvPr/>
        </p:nvSpPr>
        <p:spPr>
          <a:xfrm>
            <a:off x="1654599"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350"/>
          </a:p>
        </p:txBody>
      </p:sp>
      <p:sp>
        <p:nvSpPr>
          <p:cNvPr id="24" name="bk object 29"/>
          <p:cNvSpPr/>
          <p:nvPr/>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350"/>
          </a:p>
        </p:txBody>
      </p:sp>
      <p:sp>
        <p:nvSpPr>
          <p:cNvPr id="25" name="bk object 30"/>
          <p:cNvSpPr/>
          <p:nvPr/>
        </p:nvSpPr>
        <p:spPr>
          <a:xfrm>
            <a:off x="2554811"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350"/>
          </a:p>
        </p:txBody>
      </p:sp>
      <p:sp>
        <p:nvSpPr>
          <p:cNvPr id="26" name="bk object 31"/>
          <p:cNvSpPr/>
          <p:nvPr/>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350"/>
          </a:p>
        </p:txBody>
      </p:sp>
      <p:sp>
        <p:nvSpPr>
          <p:cNvPr id="27" name="bk object 32"/>
          <p:cNvSpPr/>
          <p:nvPr/>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350"/>
          </a:p>
        </p:txBody>
      </p:sp>
      <p:cxnSp>
        <p:nvCxnSpPr>
          <p:cNvPr id="28" name="Straight Connector 27"/>
          <p:cNvCxnSpPr/>
          <p:nvPr/>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457200" y="956743"/>
            <a:ext cx="8229600" cy="866834"/>
          </a:xfrm>
          <a:prstGeom prst="rect">
            <a:avLst/>
          </a:prstGeom>
        </p:spPr>
        <p:txBody>
          <a:bodyPr/>
          <a:lstStyle>
            <a:lvl1pPr algn="l">
              <a:lnSpc>
                <a:spcPts val="2250"/>
              </a:lnSpc>
              <a:defRPr sz="2100" b="1" baseline="0">
                <a:solidFill>
                  <a:srgbClr val="0039A6"/>
                </a:solidFill>
                <a:effectLst/>
                <a:latin typeface="Calibri" pitchFamily="34" charset="0"/>
              </a:defRPr>
            </a:lvl1pPr>
          </a:lstStyle>
          <a:p>
            <a:r>
              <a:rPr lang="en-US"/>
              <a:t>Click to edit Master title style</a:t>
            </a:r>
          </a:p>
        </p:txBody>
      </p:sp>
      <p:sp>
        <p:nvSpPr>
          <p:cNvPr id="5" name="Subtitle 2"/>
          <p:cNvSpPr>
            <a:spLocks noGrp="1"/>
          </p:cNvSpPr>
          <p:nvPr>
            <p:ph type="subTitle" idx="1"/>
          </p:nvPr>
        </p:nvSpPr>
        <p:spPr>
          <a:xfrm>
            <a:off x="457200" y="2061700"/>
            <a:ext cx="6400800" cy="342900"/>
          </a:xfrm>
          <a:prstGeom prst="rect">
            <a:avLst/>
          </a:prstGeom>
        </p:spPr>
        <p:txBody>
          <a:bodyPr/>
          <a:lstStyle>
            <a:lvl1pPr marL="0" indent="0" algn="l">
              <a:buNone/>
              <a:defRPr sz="1500" b="1" baseline="0">
                <a:solidFill>
                  <a:srgbClr val="0039A6"/>
                </a:solidFill>
                <a:effectLst/>
                <a:latin typeface="Calibri"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p:nvPr>
        </p:nvSpPr>
        <p:spPr>
          <a:xfrm>
            <a:off x="457200" y="2876702"/>
            <a:ext cx="6400800" cy="971550"/>
          </a:xfrm>
          <a:prstGeom prst="rect">
            <a:avLst/>
          </a:prstGeom>
        </p:spPr>
        <p:txBody>
          <a:bodyPr/>
          <a:lstStyle>
            <a:lvl1pPr marL="0" indent="0" algn="l">
              <a:lnSpc>
                <a:spcPts val="1500"/>
              </a:lnSpc>
              <a:buNone/>
              <a:defRPr sz="135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10" name="TextBox 9"/>
          <p:cNvSpPr txBox="1"/>
          <p:nvPr/>
        </p:nvSpPr>
        <p:spPr>
          <a:xfrm>
            <a:off x="457200" y="162542"/>
            <a:ext cx="6903076" cy="300082"/>
          </a:xfrm>
          <a:prstGeom prst="rect">
            <a:avLst/>
          </a:prstGeom>
          <a:noFill/>
        </p:spPr>
        <p:txBody>
          <a:bodyPr wrap="square" rtlCol="0">
            <a:spAutoFit/>
          </a:bodyPr>
          <a:lstStyle/>
          <a:p>
            <a:r>
              <a:rPr lang="en-US" sz="135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0130" y="81524"/>
            <a:ext cx="1895548" cy="726447"/>
          </a:xfrm>
          <a:prstGeom prst="rect">
            <a:avLst/>
          </a:prstGeom>
        </p:spPr>
      </p:pic>
    </p:spTree>
    <p:extLst>
      <p:ext uri="{BB962C8B-B14F-4D97-AF65-F5344CB8AC3E}">
        <p14:creationId xmlns:p14="http://schemas.microsoft.com/office/powerpoint/2010/main" val="317776584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7"/>
            <a:ext cx="7772400" cy="426244"/>
          </a:xfrm>
          <a:prstGeom prst="rect">
            <a:avLst/>
          </a:prstGeom>
        </p:spPr>
        <p:txBody>
          <a:bodyPr anchor="b"/>
          <a:lstStyle>
            <a:lvl1pPr marL="0" indent="0" algn="l">
              <a:lnSpc>
                <a:spcPts val="1650"/>
              </a:lnSpc>
              <a:buNone/>
              <a:defRPr sz="1500" baseline="0">
                <a:solidFill>
                  <a:schemeClr val="bg2"/>
                </a:solidFill>
                <a:latin typeface="Calibri"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386028224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7"/>
            <a:ext cx="7772400" cy="426244"/>
          </a:xfrm>
          <a:prstGeom prst="rect">
            <a:avLst/>
          </a:prstGeom>
        </p:spPr>
        <p:txBody>
          <a:bodyPr anchor="b"/>
          <a:lstStyle>
            <a:lvl1pPr marL="0" indent="0" algn="l">
              <a:lnSpc>
                <a:spcPts val="1650"/>
              </a:lnSpc>
              <a:buNone/>
              <a:defRPr sz="1500" baseline="0">
                <a:solidFill>
                  <a:schemeClr val="bg2"/>
                </a:solidFill>
                <a:latin typeface="Calibri"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3603492108"/>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A4C70-C22A-4975-A535-561B8EEFB0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37"/>
            <a:ext cx="9144000" cy="848061"/>
          </a:xfrm>
          <a:prstGeom prst="rect">
            <a:avLst/>
          </a:prstGeom>
        </p:spPr>
      </p:pic>
      <p:sp>
        <p:nvSpPr>
          <p:cNvPr id="11" name="Title 1"/>
          <p:cNvSpPr>
            <a:spLocks noGrp="1"/>
          </p:cNvSpPr>
          <p:nvPr>
            <p:ph type="title"/>
          </p:nvPr>
        </p:nvSpPr>
        <p:spPr>
          <a:xfrm>
            <a:off x="457200" y="956743"/>
            <a:ext cx="8229600" cy="866834"/>
          </a:xfrm>
          <a:prstGeom prst="rect">
            <a:avLst/>
          </a:prstGeom>
        </p:spPr>
        <p:txBody>
          <a:bodyPr/>
          <a:lstStyle>
            <a:lvl1pPr algn="l">
              <a:lnSpc>
                <a:spcPts val="2250"/>
              </a:lnSpc>
              <a:defRPr sz="2100" b="1" baseline="0">
                <a:solidFill>
                  <a:srgbClr val="0039A6"/>
                </a:solidFill>
                <a:effectLst/>
                <a:latin typeface="Calibri" pitchFamily="34" charset="0"/>
              </a:defRPr>
            </a:lvl1pPr>
          </a:lstStyle>
          <a:p>
            <a:r>
              <a:rPr lang="en-US"/>
              <a:t>Click to edit Master title style</a:t>
            </a:r>
          </a:p>
        </p:txBody>
      </p:sp>
      <p:sp>
        <p:nvSpPr>
          <p:cNvPr id="5" name="Subtitle 2"/>
          <p:cNvSpPr>
            <a:spLocks noGrp="1"/>
          </p:cNvSpPr>
          <p:nvPr>
            <p:ph type="subTitle" idx="1"/>
          </p:nvPr>
        </p:nvSpPr>
        <p:spPr>
          <a:xfrm>
            <a:off x="457200" y="2061700"/>
            <a:ext cx="6400800" cy="342900"/>
          </a:xfrm>
          <a:prstGeom prst="rect">
            <a:avLst/>
          </a:prstGeom>
        </p:spPr>
        <p:txBody>
          <a:bodyPr/>
          <a:lstStyle>
            <a:lvl1pPr marL="0" indent="0" algn="l">
              <a:buNone/>
              <a:defRPr sz="1500" b="1" baseline="0">
                <a:solidFill>
                  <a:srgbClr val="0039A6"/>
                </a:solidFill>
                <a:effectLst/>
                <a:latin typeface="Calibri"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p:nvPr>
        </p:nvSpPr>
        <p:spPr>
          <a:xfrm>
            <a:off x="457200" y="2876702"/>
            <a:ext cx="6400800" cy="971550"/>
          </a:xfrm>
          <a:prstGeom prst="rect">
            <a:avLst/>
          </a:prstGeom>
        </p:spPr>
        <p:txBody>
          <a:bodyPr/>
          <a:lstStyle>
            <a:lvl1pPr marL="0" indent="0" algn="l">
              <a:lnSpc>
                <a:spcPts val="1500"/>
              </a:lnSpc>
              <a:buNone/>
              <a:defRPr sz="135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10" name="TextBox 9"/>
          <p:cNvSpPr txBox="1"/>
          <p:nvPr/>
        </p:nvSpPr>
        <p:spPr>
          <a:xfrm>
            <a:off x="457200" y="162542"/>
            <a:ext cx="6903076" cy="300082"/>
          </a:xfrm>
          <a:prstGeom prst="rect">
            <a:avLst/>
          </a:prstGeom>
          <a:noFill/>
        </p:spPr>
        <p:txBody>
          <a:bodyPr wrap="square" rtlCol="0">
            <a:spAutoFit/>
          </a:bodyPr>
          <a:lstStyle/>
          <a:p>
            <a:r>
              <a:rPr lang="en-US" sz="1350" b="1">
                <a:solidFill>
                  <a:schemeClr val="tx2">
                    <a:lumMod val="95000"/>
                  </a:schemeClr>
                </a:solidFill>
                <a:latin typeface="Calibri" panose="020F0502020204030204" pitchFamily="34" charset="0"/>
              </a:rPr>
              <a:t>Centers for Disease Control and Prevention</a:t>
            </a:r>
          </a:p>
        </p:txBody>
      </p:sp>
    </p:spTree>
    <p:extLst>
      <p:ext uri="{BB962C8B-B14F-4D97-AF65-F5344CB8AC3E}">
        <p14:creationId xmlns:p14="http://schemas.microsoft.com/office/powerpoint/2010/main" val="89638054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AT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2250"/>
              </a:lnSpc>
              <a:defRPr sz="21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257175" indent="-257175">
              <a:buClr>
                <a:srgbClr val="005DAA"/>
              </a:buClr>
              <a:buFont typeface="Wingdings" panose="05000000000000000000" pitchFamily="2" charset="2"/>
              <a:buChar char="§"/>
              <a:defRPr sz="1500">
                <a:solidFill>
                  <a:schemeClr val="accent4">
                    <a:lumMod val="75000"/>
                  </a:schemeClr>
                </a:solidFill>
              </a:defRPr>
            </a:lvl1pPr>
            <a:lvl2pPr>
              <a:buClr>
                <a:srgbClr val="532E63"/>
              </a:buClr>
              <a:defRPr sz="1500">
                <a:solidFill>
                  <a:schemeClr val="accent4">
                    <a:lumMod val="75000"/>
                  </a:schemeClr>
                </a:solidFill>
              </a:defRPr>
            </a:lvl2pPr>
            <a:lvl3pPr>
              <a:buClr>
                <a:srgbClr val="9A3B26"/>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96062A5E-9622-49E0-6738-D3A7C7DA6237}"/>
              </a:ext>
            </a:extLst>
          </p:cNvPr>
          <p:cNvSpPr/>
          <p:nvPr userDrawn="1"/>
        </p:nvSpPr>
        <p:spPr>
          <a:xfrm>
            <a:off x="0" y="5017375"/>
            <a:ext cx="9144000" cy="126125"/>
          </a:xfrm>
          <a:prstGeom prst="rect">
            <a:avLst/>
          </a:prstGeom>
          <a:solidFill>
            <a:srgbClr val="0F5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83905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2250"/>
              </a:lnSpc>
              <a:defRPr sz="2100" b="1" baseline="0">
                <a:solidFill>
                  <a:srgbClr val="0039A6"/>
                </a:solidFill>
                <a:effectLst/>
                <a:latin typeface="Calibri" pitchFamily="34" charset="0"/>
              </a:defRPr>
            </a:lvl1pPr>
          </a:lstStyle>
          <a:p>
            <a:r>
              <a:rPr lang="en-US"/>
              <a:t>Click to edit Master title style</a:t>
            </a:r>
          </a:p>
        </p:txBody>
      </p:sp>
      <p:sp>
        <p:nvSpPr>
          <p:cNvPr id="3" name="Content Placeholder 2"/>
          <p:cNvSpPr>
            <a:spLocks noGrp="1"/>
          </p:cNvSpPr>
          <p:nvPr>
            <p:ph idx="1"/>
          </p:nvPr>
        </p:nvSpPr>
        <p:spPr>
          <a:xfrm>
            <a:off x="457202" y="1200151"/>
            <a:ext cx="3879669" cy="3143250"/>
          </a:xfrm>
          <a:prstGeom prst="rect">
            <a:avLst/>
          </a:prstGeom>
        </p:spPr>
        <p:txBody>
          <a:bodyPr/>
          <a:lstStyle>
            <a:lvl1pPr marL="257175" indent="-257175">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213" indent="-214313">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0"/>
          </p:nvPr>
        </p:nvSpPr>
        <p:spPr>
          <a:xfrm>
            <a:off x="4807133" y="1200151"/>
            <a:ext cx="3879669" cy="3143250"/>
          </a:xfrm>
          <a:prstGeom prst="rect">
            <a:avLst/>
          </a:prstGeom>
        </p:spPr>
        <p:txBody>
          <a:bodyPr/>
          <a:lstStyle>
            <a:lvl1pPr marL="257175" indent="-257175">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213" indent="-214313">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9544"/>
          <a:stretch/>
        </p:blipFill>
        <p:spPr>
          <a:xfrm>
            <a:off x="0" y="5039854"/>
            <a:ext cx="9144000" cy="112810"/>
          </a:xfrm>
          <a:prstGeom prst="rect">
            <a:avLst/>
          </a:prstGeom>
        </p:spPr>
      </p:pic>
      <p:grpSp>
        <p:nvGrpSpPr>
          <p:cNvPr id="7" name="Group 6"/>
          <p:cNvGrpSpPr/>
          <p:nvPr/>
        </p:nvGrpSpPr>
        <p:grpSpPr>
          <a:xfrm>
            <a:off x="0" y="5045515"/>
            <a:ext cx="9144000" cy="91188"/>
            <a:chOff x="-4727795" y="10151256"/>
            <a:chExt cx="21930367" cy="545666"/>
          </a:xfrm>
        </p:grpSpPr>
        <p:sp>
          <p:nvSpPr>
            <p:cNvPr id="8" name="Rectangle 7"/>
            <p:cNvSpPr>
              <a:spLocks noChangeArrowheads="1"/>
            </p:cNvSpPr>
            <p:nvPr/>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9" name="Rectangle 8"/>
            <p:cNvSpPr>
              <a:spLocks noChangeArrowheads="1"/>
            </p:cNvSpPr>
            <p:nvPr/>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0" name="Rectangle 9"/>
            <p:cNvSpPr>
              <a:spLocks noChangeArrowheads="1"/>
            </p:cNvSpPr>
            <p:nvPr/>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1" name="Rectangle 10"/>
            <p:cNvSpPr>
              <a:spLocks noChangeArrowheads="1"/>
            </p:cNvSpPr>
            <p:nvPr/>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2" name="Rectangle 20"/>
            <p:cNvSpPr>
              <a:spLocks noChangeArrowheads="1"/>
            </p:cNvSpPr>
            <p:nvPr/>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4" name="Rectangle 13"/>
            <p:cNvSpPr>
              <a:spLocks noChangeArrowheads="1"/>
            </p:cNvSpPr>
            <p:nvPr/>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210354214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4"/>
            <a:ext cx="8294913" cy="871538"/>
          </a:xfrm>
          <a:prstGeom prst="rect">
            <a:avLst/>
          </a:prstGeom>
        </p:spPr>
        <p:txBody>
          <a:bodyPr anchor="b"/>
          <a:lstStyle>
            <a:lvl1pPr algn="l">
              <a:defRPr sz="27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457201" y="4425697"/>
            <a:ext cx="7772400" cy="426244"/>
          </a:xfrm>
          <a:prstGeom prst="rect">
            <a:avLst/>
          </a:prstGeom>
        </p:spPr>
        <p:txBody>
          <a:bodyPr anchor="b"/>
          <a:lstStyle>
            <a:lvl1pPr marL="0" indent="0" algn="l">
              <a:lnSpc>
                <a:spcPts val="1650"/>
              </a:lnSpc>
              <a:buNone/>
              <a:defRPr sz="1500" baseline="0">
                <a:solidFill>
                  <a:schemeClr val="bg2"/>
                </a:solidFill>
                <a:latin typeface="Calibri"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4402611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grpSp>
        <p:nvGrpSpPr>
          <p:cNvPr id="14" name="Group 13"/>
          <p:cNvGrpSpPr/>
          <p:nvPr/>
        </p:nvGrpSpPr>
        <p:grpSpPr>
          <a:xfrm>
            <a:off x="0" y="4246855"/>
            <a:ext cx="9144000" cy="887868"/>
            <a:chOff x="0" y="317163"/>
            <a:chExt cx="9144000" cy="170018"/>
          </a:xfrm>
        </p:grpSpPr>
        <p:sp>
          <p:nvSpPr>
            <p:cNvPr id="17" name="bk object 25"/>
            <p:cNvSpPr/>
            <p:nvPr/>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350"/>
            </a:p>
          </p:txBody>
        </p:sp>
        <p:sp>
          <p:nvSpPr>
            <p:cNvPr id="18" name="bk object 26"/>
            <p:cNvSpPr/>
            <p:nvPr/>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350"/>
            </a:p>
          </p:txBody>
        </p:sp>
        <p:sp>
          <p:nvSpPr>
            <p:cNvPr id="19" name="bk object 27"/>
            <p:cNvSpPr/>
            <p:nvPr/>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350"/>
            </a:p>
          </p:txBody>
        </p:sp>
        <p:sp>
          <p:nvSpPr>
            <p:cNvPr id="20" name="bk object 28"/>
            <p:cNvSpPr/>
            <p:nvPr/>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350"/>
            </a:p>
          </p:txBody>
        </p:sp>
        <p:sp>
          <p:nvSpPr>
            <p:cNvPr id="21" name="bk object 29"/>
            <p:cNvSpPr/>
            <p:nvPr/>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350"/>
            </a:p>
          </p:txBody>
        </p:sp>
        <p:sp>
          <p:nvSpPr>
            <p:cNvPr id="22" name="bk object 30"/>
            <p:cNvSpPr/>
            <p:nvPr/>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350"/>
            </a:p>
          </p:txBody>
        </p:sp>
        <p:sp>
          <p:nvSpPr>
            <p:cNvPr id="23" name="bk object 31"/>
            <p:cNvSpPr/>
            <p:nvPr/>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350"/>
            </a:p>
          </p:txBody>
        </p:sp>
        <p:sp>
          <p:nvSpPr>
            <p:cNvPr id="24" name="bk object 32"/>
            <p:cNvSpPr/>
            <p:nvPr/>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350"/>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0"/>
          <a:stretch/>
        </p:blipFill>
        <p:spPr>
          <a:xfrm>
            <a:off x="1956" y="4251556"/>
            <a:ext cx="9144000" cy="883169"/>
          </a:xfrm>
          <a:prstGeom prst="rect">
            <a:avLst/>
          </a:prstGeom>
        </p:spPr>
      </p:pic>
      <p:sp>
        <p:nvSpPr>
          <p:cNvPr id="3" name="TextBox 2"/>
          <p:cNvSpPr txBox="1"/>
          <p:nvPr/>
        </p:nvSpPr>
        <p:spPr>
          <a:xfrm>
            <a:off x="127220" y="2746825"/>
            <a:ext cx="6639341" cy="1061829"/>
          </a:xfrm>
          <a:prstGeom prst="rect">
            <a:avLst/>
          </a:prstGeom>
          <a:noFill/>
        </p:spPr>
        <p:txBody>
          <a:bodyPr wrap="square" rtlCol="0">
            <a:spAutoFit/>
          </a:bodyPr>
          <a:lstStyle/>
          <a:p>
            <a:r>
              <a:rPr lang="en-US" sz="900">
                <a:solidFill>
                  <a:srgbClr val="695E4A"/>
                </a:solidFill>
                <a:latin typeface="Calibri" panose="020F0502020204030204" pitchFamily="34" charset="0"/>
              </a:rPr>
              <a:t>For more information, contact CDC</a:t>
            </a:r>
            <a:br>
              <a:rPr lang="en-US" sz="900">
                <a:solidFill>
                  <a:srgbClr val="695E4A"/>
                </a:solidFill>
                <a:latin typeface="Calibri" panose="020F0502020204030204" pitchFamily="34" charset="0"/>
              </a:rPr>
            </a:br>
            <a:r>
              <a:rPr lang="en-US" sz="900">
                <a:solidFill>
                  <a:srgbClr val="695E4A"/>
                </a:solidFill>
                <a:latin typeface="Calibri" panose="020F0502020204030204" pitchFamily="34" charset="0"/>
              </a:rPr>
              <a:t>1-800-CDC-INFO (232-4636)</a:t>
            </a:r>
            <a:br>
              <a:rPr lang="en-US" sz="900">
                <a:solidFill>
                  <a:srgbClr val="695E4A"/>
                </a:solidFill>
                <a:latin typeface="Calibri" panose="020F0502020204030204" pitchFamily="34" charset="0"/>
              </a:rPr>
            </a:br>
            <a:r>
              <a:rPr lang="en-US" sz="900">
                <a:solidFill>
                  <a:srgbClr val="695E4A"/>
                </a:solidFill>
                <a:latin typeface="Calibri" panose="020F0502020204030204" pitchFamily="34" charset="0"/>
              </a:rPr>
              <a:t>TTY:  1-888-232-6348    www.cdc.gov</a:t>
            </a:r>
            <a:br>
              <a:rPr lang="en-US" sz="900">
                <a:solidFill>
                  <a:srgbClr val="695E4A"/>
                </a:solidFill>
                <a:latin typeface="Calibri" panose="020F0502020204030204" pitchFamily="34" charset="0"/>
              </a:rPr>
            </a:br>
            <a:br>
              <a:rPr lang="en-US" sz="900">
                <a:solidFill>
                  <a:srgbClr val="695E4A"/>
                </a:solidFill>
                <a:latin typeface="Calibri" panose="020F0502020204030204" pitchFamily="34" charset="0"/>
              </a:rPr>
            </a:br>
            <a:br>
              <a:rPr lang="en-US" sz="900">
                <a:solidFill>
                  <a:srgbClr val="695E4A"/>
                </a:solidFill>
                <a:latin typeface="Calibri" panose="020F0502020204030204" pitchFamily="34" charset="0"/>
              </a:rPr>
            </a:br>
            <a:r>
              <a:rPr lang="en-US" sz="9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p:nvGrpSpPr>
        <p:grpSpPr>
          <a:xfrm>
            <a:off x="0" y="4246855"/>
            <a:ext cx="9144000" cy="887868"/>
            <a:chOff x="0" y="-11827"/>
            <a:chExt cx="9144000" cy="170018"/>
          </a:xfrm>
        </p:grpSpPr>
        <p:sp>
          <p:nvSpPr>
            <p:cNvPr id="6" name="bk object 25"/>
            <p:cNvSpPr/>
            <p:nvPr/>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350"/>
            </a:p>
          </p:txBody>
        </p:sp>
        <p:sp>
          <p:nvSpPr>
            <p:cNvPr id="7" name="bk object 26"/>
            <p:cNvSpPr/>
            <p:nvPr/>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350"/>
            </a:p>
          </p:txBody>
        </p:sp>
        <p:sp>
          <p:nvSpPr>
            <p:cNvPr id="8" name="bk object 27"/>
            <p:cNvSpPr/>
            <p:nvPr/>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350"/>
            </a:p>
          </p:txBody>
        </p:sp>
        <p:sp>
          <p:nvSpPr>
            <p:cNvPr id="9" name="bk object 28"/>
            <p:cNvSpPr/>
            <p:nvPr/>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350"/>
            </a:p>
          </p:txBody>
        </p:sp>
        <p:sp>
          <p:nvSpPr>
            <p:cNvPr id="10" name="bk object 29"/>
            <p:cNvSpPr/>
            <p:nvPr/>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350"/>
            </a:p>
          </p:txBody>
        </p:sp>
        <p:sp>
          <p:nvSpPr>
            <p:cNvPr id="11" name="bk object 30"/>
            <p:cNvSpPr/>
            <p:nvPr/>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350"/>
            </a:p>
          </p:txBody>
        </p:sp>
        <p:sp>
          <p:nvSpPr>
            <p:cNvPr id="12" name="bk object 31"/>
            <p:cNvSpPr/>
            <p:nvPr/>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350"/>
            </a:p>
          </p:txBody>
        </p:sp>
        <p:sp>
          <p:nvSpPr>
            <p:cNvPr id="13" name="bk object 32"/>
            <p:cNvSpPr/>
            <p:nvPr/>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350"/>
            </a:p>
          </p:txBody>
        </p:sp>
      </p:gr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0130" y="4327565"/>
            <a:ext cx="1895548" cy="726447"/>
          </a:xfrm>
          <a:prstGeom prst="rect">
            <a:avLst/>
          </a:prstGeom>
        </p:spPr>
      </p:pic>
    </p:spTree>
    <p:extLst>
      <p:ext uri="{BB962C8B-B14F-4D97-AF65-F5344CB8AC3E}">
        <p14:creationId xmlns:p14="http://schemas.microsoft.com/office/powerpoint/2010/main" val="276015674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grpSp>
        <p:nvGrpSpPr>
          <p:cNvPr id="7" name="Group 6"/>
          <p:cNvGrpSpPr/>
          <p:nvPr userDrawn="1"/>
        </p:nvGrpSpPr>
        <p:grpSpPr>
          <a:xfrm>
            <a:off x="0" y="5045515"/>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92655104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CLOSING">
    <p:spTree>
      <p:nvGrpSpPr>
        <p:cNvPr id="1" name=""/>
        <p:cNvGrpSpPr/>
        <p:nvPr/>
      </p:nvGrpSpPr>
      <p:grpSpPr>
        <a:xfrm>
          <a:off x="0" y="0"/>
          <a:ext cx="0" cy="0"/>
          <a:chOff x="0" y="0"/>
          <a:chExt cx="0" cy="0"/>
        </a:xfrm>
      </p:grpSpPr>
      <p:pic>
        <p:nvPicPr>
          <p:cNvPr id="26" name="Picture 25" descr="A tall building in a city&#10;&#10;Description automatically generated">
            <a:extLst>
              <a:ext uri="{FF2B5EF4-FFF2-40B4-BE49-F238E27FC236}">
                <a16:creationId xmlns:a16="http://schemas.microsoft.com/office/drawing/2014/main" id="{89785A3B-6C5C-45C7-B895-8A1A9ACE30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sp>
        <p:nvSpPr>
          <p:cNvPr id="3" name="TextBox 2"/>
          <p:cNvSpPr txBox="1"/>
          <p:nvPr/>
        </p:nvSpPr>
        <p:spPr>
          <a:xfrm>
            <a:off x="127220" y="3656863"/>
            <a:ext cx="6639341" cy="1061829"/>
          </a:xfrm>
          <a:prstGeom prst="rect">
            <a:avLst/>
          </a:prstGeom>
          <a:noFill/>
        </p:spPr>
        <p:txBody>
          <a:bodyPr wrap="square" rtlCol="0">
            <a:spAutoFit/>
          </a:bodyPr>
          <a:lstStyle/>
          <a:p>
            <a:r>
              <a:rPr lang="en-US" sz="900">
                <a:solidFill>
                  <a:schemeClr val="bg2"/>
                </a:solidFill>
                <a:latin typeface="Calibri" panose="020F0502020204030204" pitchFamily="34" charset="0"/>
              </a:rPr>
              <a:t>For more information, contact CDC</a:t>
            </a:r>
            <a:br>
              <a:rPr lang="en-US" sz="900">
                <a:solidFill>
                  <a:schemeClr val="bg2"/>
                </a:solidFill>
                <a:latin typeface="Calibri" panose="020F0502020204030204" pitchFamily="34" charset="0"/>
              </a:rPr>
            </a:br>
            <a:r>
              <a:rPr lang="en-US" sz="900">
                <a:solidFill>
                  <a:schemeClr val="bg2"/>
                </a:solidFill>
                <a:latin typeface="Calibri" panose="020F0502020204030204" pitchFamily="34" charset="0"/>
              </a:rPr>
              <a:t>1-800-CDC-INFO (232-4636)</a:t>
            </a:r>
            <a:br>
              <a:rPr lang="en-US" sz="900">
                <a:solidFill>
                  <a:schemeClr val="bg2"/>
                </a:solidFill>
                <a:latin typeface="Calibri" panose="020F0502020204030204" pitchFamily="34" charset="0"/>
              </a:rPr>
            </a:br>
            <a:r>
              <a:rPr lang="en-US" sz="900">
                <a:solidFill>
                  <a:schemeClr val="bg2"/>
                </a:solidFill>
                <a:latin typeface="Calibri" panose="020F0502020204030204" pitchFamily="34" charset="0"/>
              </a:rPr>
              <a:t>TTY:  1-888-232-6348    www.cdc.gov</a:t>
            </a:r>
            <a:br>
              <a:rPr lang="en-US" sz="900">
                <a:solidFill>
                  <a:schemeClr val="bg2"/>
                </a:solidFill>
                <a:latin typeface="Calibri" panose="020F0502020204030204" pitchFamily="34" charset="0"/>
              </a:rPr>
            </a:br>
            <a:br>
              <a:rPr lang="en-US" sz="900">
                <a:solidFill>
                  <a:schemeClr val="bg2"/>
                </a:solidFill>
                <a:latin typeface="Calibri" panose="020F0502020204030204" pitchFamily="34" charset="0"/>
              </a:rPr>
            </a:br>
            <a:br>
              <a:rPr lang="en-US" sz="900">
                <a:solidFill>
                  <a:schemeClr val="bg2"/>
                </a:solidFill>
                <a:latin typeface="Calibri" panose="020F0502020204030204" pitchFamily="34" charset="0"/>
              </a:rPr>
            </a:br>
            <a:r>
              <a:rPr lang="en-US" sz="90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187" y="4339722"/>
            <a:ext cx="1225267" cy="702137"/>
          </a:xfrm>
          <a:prstGeom prst="rect">
            <a:avLst/>
          </a:prstGeom>
        </p:spPr>
      </p:pic>
    </p:spTree>
    <p:extLst>
      <p:ext uri="{BB962C8B-B14F-4D97-AF65-F5344CB8AC3E}">
        <p14:creationId xmlns:p14="http://schemas.microsoft.com/office/powerpoint/2010/main" val="244728963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nSpc>
                <a:spcPts val="2250"/>
              </a:lnSpc>
              <a:defRPr sz="2100" b="1" baseline="0">
                <a:solidFill>
                  <a:schemeClr val="bg1"/>
                </a:solidFill>
                <a:effectLst/>
              </a:defRPr>
            </a:lvl1pPr>
          </a:lstStyle>
          <a:p>
            <a:r>
              <a:rPr lang="en-US"/>
              <a:t>Headline – Myriad Pro, Bold, Shadow, 28pt</a:t>
            </a:r>
          </a:p>
        </p:txBody>
      </p:sp>
      <p:sp>
        <p:nvSpPr>
          <p:cNvPr id="3" name="Content Placeholder 2"/>
          <p:cNvSpPr>
            <a:spLocks noGrp="1"/>
          </p:cNvSpPr>
          <p:nvPr>
            <p:ph idx="1" hasCustomPrompt="1"/>
          </p:nvPr>
        </p:nvSpPr>
        <p:spPr>
          <a:xfrm>
            <a:off x="457200" y="1200151"/>
            <a:ext cx="8229600" cy="3143250"/>
          </a:xfrm>
          <a:prstGeom prst="rect">
            <a:avLst/>
          </a:prstGeom>
        </p:spPr>
        <p:txBody>
          <a:bodyPr/>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a:t>First level – Myriad Pro, Bold, 24pt</a:t>
            </a:r>
          </a:p>
          <a:p>
            <a:pPr lvl="1"/>
            <a:r>
              <a:rPr lang="en-US"/>
              <a:t>Second level – Myriad Pro, 20pt</a:t>
            </a:r>
          </a:p>
          <a:p>
            <a:pPr lvl="2"/>
            <a:r>
              <a:rPr lang="en-US"/>
              <a:t>Third level – Myriad Pro, 18pt	</a:t>
            </a:r>
          </a:p>
          <a:p>
            <a:pPr lvl="3"/>
            <a:r>
              <a:rPr lang="en-US"/>
              <a:t>Fourth level – Myriad Pro, 18pt</a:t>
            </a:r>
          </a:p>
          <a:p>
            <a:pPr lvl="4"/>
            <a:r>
              <a:rPr lang="en-US"/>
              <a:t>Fifth level – Myriad Pro, 18pt</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*Citations and references – Myriad Pro, 11pt</a:t>
            </a:r>
          </a:p>
        </p:txBody>
      </p:sp>
    </p:spTree>
    <p:extLst>
      <p:ext uri="{BB962C8B-B14F-4D97-AF65-F5344CB8AC3E}">
        <p14:creationId xmlns:p14="http://schemas.microsoft.com/office/powerpoint/2010/main" val="411089397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a:prstGeom prst="rect">
            <a:avLst/>
          </a:prstGeom>
        </p:spPr>
        <p:txBody>
          <a:bodyPr anchor="t"/>
          <a:lstStyle>
            <a:lvl1pPr algn="l">
              <a:lnSpc>
                <a:spcPts val="2850"/>
              </a:lnSpc>
              <a:defRPr sz="2700" b="1" cap="all" baseline="0">
                <a:solidFill>
                  <a:schemeClr val="bg1"/>
                </a:solidFill>
                <a:effectLst/>
              </a:defRPr>
            </a:lvl1pPr>
          </a:lstStyle>
          <a:p>
            <a:r>
              <a:rPr lang="en-US"/>
              <a:t>Section Header</a:t>
            </a:r>
            <a:br>
              <a:rPr lang="en-US"/>
            </a:br>
            <a:r>
              <a:rPr lang="en-US"/>
              <a:t>Myriad Pro, bold, shadow, 36pt </a:t>
            </a:r>
          </a:p>
        </p:txBody>
      </p:sp>
      <p:sp>
        <p:nvSpPr>
          <p:cNvPr id="3" name="Text Placeholder 2"/>
          <p:cNvSpPr>
            <a:spLocks noGrp="1"/>
          </p:cNvSpPr>
          <p:nvPr>
            <p:ph type="body" idx="1" hasCustomPrompt="1"/>
          </p:nvPr>
        </p:nvSpPr>
        <p:spPr>
          <a:xfrm>
            <a:off x="722313" y="2180035"/>
            <a:ext cx="7772400" cy="1125140"/>
          </a:xfrm>
          <a:prstGeom prst="rect">
            <a:avLst/>
          </a:prstGeom>
        </p:spPr>
        <p:txBody>
          <a:bodyPr anchor="b"/>
          <a:lstStyle>
            <a:lvl1pPr marL="0" indent="0">
              <a:lnSpc>
                <a:spcPts val="1650"/>
              </a:lnSpc>
              <a:buNone/>
              <a:defRPr sz="1500" baseline="0">
                <a:solidFill>
                  <a:schemeClr val="bg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Subhead – Myriad Pro, 20pt</a:t>
            </a:r>
          </a:p>
        </p:txBody>
      </p:sp>
    </p:spTree>
    <p:extLst>
      <p:ext uri="{BB962C8B-B14F-4D97-AF65-F5344CB8AC3E}">
        <p14:creationId xmlns:p14="http://schemas.microsoft.com/office/powerpoint/2010/main" val="282784168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04787"/>
            <a:ext cx="3008313" cy="871538"/>
          </a:xfrm>
          <a:prstGeom prst="rect">
            <a:avLst/>
          </a:prstGeom>
        </p:spPr>
        <p:txBody>
          <a:bodyPr anchor="b"/>
          <a:lstStyle>
            <a:lvl1pPr algn="l">
              <a:defRPr sz="1500" b="1" baseline="0">
                <a:solidFill>
                  <a:schemeClr val="bg1"/>
                </a:solidFill>
                <a:effectLst/>
              </a:defRPr>
            </a:lvl1pPr>
          </a:lstStyle>
          <a:p>
            <a:r>
              <a:rPr lang="en-US"/>
              <a:t>Header – Myriad Pro, bold, shadow, 20pt</a:t>
            </a:r>
          </a:p>
        </p:txBody>
      </p:sp>
      <p:sp>
        <p:nvSpPr>
          <p:cNvPr id="3" name="Content Placeholder 2"/>
          <p:cNvSpPr>
            <a:spLocks noGrp="1"/>
          </p:cNvSpPr>
          <p:nvPr>
            <p:ph idx="1" hasCustomPrompt="1"/>
          </p:nvPr>
        </p:nvSpPr>
        <p:spPr>
          <a:xfrm>
            <a:off x="3575050" y="204788"/>
            <a:ext cx="5111750" cy="4138613"/>
          </a:xfrm>
          <a:prstGeom prst="rect">
            <a:avLst/>
          </a:prstGeom>
        </p:spPr>
        <p:txBody>
          <a:bodyPr anchor="ctr" anchorCtr="0"/>
          <a:lstStyle>
            <a:lvl1pPr>
              <a:buClr>
                <a:schemeClr val="bg1"/>
              </a:buClr>
              <a:buSzPct val="70000"/>
              <a:buFont typeface="Wingdings" pitchFamily="2" charset="2"/>
              <a:buChar char="q"/>
              <a:defRPr sz="1800" b="1">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a:solidFill>
                  <a:schemeClr val="bg2"/>
                </a:solidFill>
              </a:defRPr>
            </a:lvl4pPr>
            <a:lvl5pPr>
              <a:buClr>
                <a:schemeClr val="bg1"/>
              </a:buClr>
              <a:buSzPct val="70000"/>
              <a:buFont typeface="Arial" pitchFamily="34" charset="0"/>
              <a:buChar char="•"/>
              <a:defRPr sz="1350">
                <a:solidFill>
                  <a:schemeClr val="bg2"/>
                </a:solidFill>
              </a:defRPr>
            </a:lvl5pPr>
            <a:lvl6pPr>
              <a:defRPr sz="1500"/>
            </a:lvl6pPr>
            <a:lvl7pPr>
              <a:defRPr sz="1500"/>
            </a:lvl7pPr>
            <a:lvl8pPr>
              <a:defRPr sz="1500"/>
            </a:lvl8pPr>
            <a:lvl9pPr>
              <a:defRPr sz="1500"/>
            </a:lvl9pPr>
          </a:lstStyle>
          <a:p>
            <a:pPr lvl="0"/>
            <a:r>
              <a:rPr lang="en-US"/>
              <a:t>First level – Myriad Pro, bold, 24pt</a:t>
            </a:r>
          </a:p>
          <a:p>
            <a:pPr lvl="1"/>
            <a:r>
              <a:rPr lang="en-US"/>
              <a:t>Second level – Myriad Pro, 20pt</a:t>
            </a:r>
          </a:p>
          <a:p>
            <a:pPr lvl="2"/>
            <a:r>
              <a:rPr lang="en-US"/>
              <a:t>Third level – Myriad Pro, 18pt	</a:t>
            </a:r>
          </a:p>
          <a:p>
            <a:pPr lvl="3"/>
            <a:r>
              <a:rPr lang="en-US"/>
              <a:t>Fourth level – Myriad Pro, 18pt</a:t>
            </a:r>
          </a:p>
          <a:p>
            <a:pPr lvl="4"/>
            <a:r>
              <a:rPr lang="en-US"/>
              <a:t>Fifth level – Myriad Pro, 18pt</a:t>
            </a:r>
          </a:p>
        </p:txBody>
      </p:sp>
      <p:sp>
        <p:nvSpPr>
          <p:cNvPr id="4" name="Text Placeholder 3"/>
          <p:cNvSpPr>
            <a:spLocks noGrp="1"/>
          </p:cNvSpPr>
          <p:nvPr>
            <p:ph type="body" sz="half" idx="2" hasCustomPrompt="1"/>
          </p:nvPr>
        </p:nvSpPr>
        <p:spPr>
          <a:xfrm>
            <a:off x="457201" y="1076327"/>
            <a:ext cx="3008313" cy="3267074"/>
          </a:xfrm>
          <a:prstGeom prst="rect">
            <a:avLst/>
          </a:prstGeom>
        </p:spPr>
        <p:txBody>
          <a:bodyPr/>
          <a:lstStyle>
            <a:lvl1pPr marL="0" indent="0">
              <a:buNone/>
              <a:defRPr sz="1050" baseline="0">
                <a:solidFill>
                  <a:schemeClr val="bg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Paragraph of type</a:t>
            </a:r>
          </a:p>
          <a:p>
            <a:pPr lvl="0"/>
            <a:r>
              <a:rPr lang="en-US"/>
              <a:t>Myriad Pro, 14pt</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*Citations and references – Myriad Pro, 11pt</a:t>
            </a:r>
          </a:p>
        </p:txBody>
      </p:sp>
    </p:spTree>
    <p:extLst>
      <p:ext uri="{BB962C8B-B14F-4D97-AF65-F5344CB8AC3E}">
        <p14:creationId xmlns:p14="http://schemas.microsoft.com/office/powerpoint/2010/main" val="398735282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6604254" y="4728078"/>
            <a:ext cx="2057400" cy="273844"/>
          </a:xfrm>
          <a:prstGeom prst="rect">
            <a:avLst/>
          </a:prstGeom>
        </p:spPr>
        <p:txBody>
          <a:bodyPr anchor="ctr"/>
          <a:lstStyle>
            <a:lvl1pPr algn="r">
              <a:defRPr b="0" i="0">
                <a:solidFill>
                  <a:srgbClr val="1964A7"/>
                </a:solidFill>
              </a:defRPr>
            </a:lvl1pPr>
          </a:lstStyle>
          <a:p>
            <a:fld id="{9ABF8E7D-0782-4402-876D-ACDA350B323A}" type="slidenum">
              <a:rPr lang="en-US" smtClean="0"/>
              <a:pPr/>
              <a:t>‹#›</a:t>
            </a:fld>
            <a:endParaRPr lang="en-US"/>
          </a:p>
        </p:txBody>
      </p:sp>
      <p:pic>
        <p:nvPicPr>
          <p:cNvPr id="56" name="Graphic 55">
            <a:extLst>
              <a:ext uri="{FF2B5EF4-FFF2-40B4-BE49-F238E27FC236}">
                <a16:creationId xmlns:a16="http://schemas.microsoft.com/office/drawing/2014/main" id="{602E70C9-160A-B6E4-1D10-B319FC4BF5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495" y="4719486"/>
            <a:ext cx="473961" cy="273844"/>
          </a:xfrm>
          <a:prstGeom prst="rect">
            <a:avLst/>
          </a:prstGeom>
        </p:spPr>
      </p:pic>
      <p:sp>
        <p:nvSpPr>
          <p:cNvPr id="3" name="Footer Placeholder 59">
            <a:extLst>
              <a:ext uri="{FF2B5EF4-FFF2-40B4-BE49-F238E27FC236}">
                <a16:creationId xmlns:a16="http://schemas.microsoft.com/office/drawing/2014/main" id="{07CDA8AF-2DF4-88BB-52D5-B68189A2D341}"/>
              </a:ext>
            </a:extLst>
          </p:cNvPr>
          <p:cNvSpPr>
            <a:spLocks noGrp="1"/>
          </p:cNvSpPr>
          <p:nvPr>
            <p:ph type="ftr" sz="quarter" idx="11"/>
          </p:nvPr>
        </p:nvSpPr>
        <p:spPr>
          <a:xfrm>
            <a:off x="984005" y="4728078"/>
            <a:ext cx="4219830" cy="273844"/>
          </a:xfrm>
          <a:prstGeom prst="rect">
            <a:avLst/>
          </a:prstGeom>
        </p:spPr>
        <p:txBody>
          <a:bodyPr anchor="ctr"/>
          <a:lstStyle>
            <a:lvl1pPr algn="l">
              <a:defRPr b="0" i="0">
                <a:solidFill>
                  <a:srgbClr val="1964A7"/>
                </a:solidFill>
              </a:defRPr>
            </a:lvl1pPr>
          </a:lstStyle>
          <a:p>
            <a:r>
              <a:rPr lang="en-US"/>
              <a:t>OFFICE OF PUBLIC HEALTH DATA, SURVEILLANCE, AND TECHNOLOGY</a:t>
            </a:r>
          </a:p>
        </p:txBody>
      </p:sp>
    </p:spTree>
    <p:extLst>
      <p:ext uri="{BB962C8B-B14F-4D97-AF65-F5344CB8AC3E}">
        <p14:creationId xmlns:p14="http://schemas.microsoft.com/office/powerpoint/2010/main" val="1973269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LOSING_CDC_ATSD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A760C3-0B2E-62BD-88AC-9F2DDA6B83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14742"/>
            <a:ext cx="9144000" cy="428759"/>
          </a:xfrm>
          <a:prstGeom prst="rect">
            <a:avLst/>
          </a:prstGeom>
        </p:spPr>
      </p:pic>
      <p:sp>
        <p:nvSpPr>
          <p:cNvPr id="2" name="Rectangle 1">
            <a:extLst>
              <a:ext uri="{FF2B5EF4-FFF2-40B4-BE49-F238E27FC236}">
                <a16:creationId xmlns:a16="http://schemas.microsoft.com/office/drawing/2014/main" id="{059F5E77-1E7A-B930-3B38-30EC3A092A58}"/>
              </a:ext>
            </a:extLst>
          </p:cNvPr>
          <p:cNvSpPr/>
          <p:nvPr userDrawn="1"/>
        </p:nvSpPr>
        <p:spPr>
          <a:xfrm>
            <a:off x="457201" y="4798315"/>
            <a:ext cx="476849" cy="261610"/>
          </a:xfrm>
          <a:prstGeom prst="rect">
            <a:avLst/>
          </a:prstGeom>
        </p:spPr>
        <p:txBody>
          <a:bodyPr wrap="square">
            <a:spAutoFit/>
          </a:bodyPr>
          <a:lstStyle/>
          <a:p>
            <a:pPr algn="l"/>
            <a:fld id="{756EACE1-9285-4962-956D-F6B3864A9ED6}" type="slidenum">
              <a:rPr kumimoji="0" lang="en-US" sz="1100" b="0" i="0" u="none" strike="noStrike" kern="1200" cap="none" spc="0" normalizeH="0" baseline="0" noProof="0" smtClean="0">
                <a:ln>
                  <a:noFill/>
                </a:ln>
                <a:solidFill>
                  <a:schemeClr val="bg2">
                    <a:lumMod val="75000"/>
                  </a:schemeClr>
                </a:solidFill>
                <a:effectLst/>
                <a:uLnTx/>
                <a:uFillTx/>
                <a:latin typeface="+mn-lt"/>
                <a:ea typeface="+mn-ea"/>
                <a:cs typeface="+mn-cs"/>
              </a:rPr>
              <a:pPr algn="l"/>
              <a:t>‹#›</a:t>
            </a:fld>
            <a:endParaRPr lang="en-US" sz="1100" b="0">
              <a:solidFill>
                <a:schemeClr val="bg2">
                  <a:lumMod val="75000"/>
                </a:schemeClr>
              </a:solidFill>
            </a:endParaRPr>
          </a:p>
        </p:txBody>
      </p:sp>
    </p:spTree>
    <p:extLst>
      <p:ext uri="{BB962C8B-B14F-4D97-AF65-F5344CB8AC3E}">
        <p14:creationId xmlns:p14="http://schemas.microsoft.com/office/powerpoint/2010/main" val="341532607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1_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235532095"/>
              </p:ext>
            </p:extLst>
          </p:nvPr>
        </p:nvGraphicFramePr>
        <p:xfrm>
          <a:off x="1192" y="1192"/>
          <a:ext cx="1191" cy="1191"/>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192" y="1192"/>
                        <a:ext cx="1191" cy="1191"/>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350A01A1-676F-49FF-AEE5-0FBF8339E611}"/>
              </a:ext>
            </a:extLst>
          </p:cNvPr>
          <p:cNvSpPr/>
          <p:nvPr userDrawn="1"/>
        </p:nvSpPr>
        <p:spPr>
          <a:xfrm>
            <a:off x="0" y="0"/>
            <a:ext cx="9144000" cy="5143500"/>
          </a:xfrm>
          <a:prstGeom prst="rect">
            <a:avLst/>
          </a:prstGeom>
          <a:gradFill flip="none" rotWithShape="1">
            <a:gsLst>
              <a:gs pos="100000">
                <a:schemeClr val="bg2"/>
              </a:gs>
              <a:gs pos="0">
                <a:srgbClr val="DDE9F7"/>
              </a:gs>
            </a:gsLst>
            <a:lin ang="810000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225"/>
              </a:spcBef>
              <a:spcAft>
                <a:spcPts val="225"/>
              </a:spcAft>
            </a:pPr>
            <a:endParaRPr lang="en-US" sz="1200">
              <a:solidFill>
                <a:schemeClr val="bg1"/>
              </a:solidFill>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416052" y="4876253"/>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pic>
        <p:nvPicPr>
          <p:cNvPr id="10" name="Graphic 9">
            <a:extLst>
              <a:ext uri="{FF2B5EF4-FFF2-40B4-BE49-F238E27FC236}">
                <a16:creationId xmlns:a16="http://schemas.microsoft.com/office/drawing/2014/main" id="{1F1E7193-E2D5-4639-8327-9A8220FB22C1}"/>
              </a:ext>
            </a:extLst>
          </p:cNvPr>
          <p:cNvPicPr>
            <a:picLocks noChangeAspect="1"/>
          </p:cNvPicPr>
          <p:nvPr userDrawn="1"/>
        </p:nvPicPr>
        <p:blipFill>
          <a:blip r:embed="rId7">
            <a:extLst>
              <a:ext uri="{96DAC541-7B7A-43D3-8B79-37D633B846F1}">
                <asvg:svgBlip xmlns:asvg="http://schemas.microsoft.com/office/drawing/2016/SVG/main" r:embed="rId8"/>
              </a:ext>
            </a:extLst>
          </a:blip>
          <a:srcRect b="19048"/>
          <a:stretch>
            <a:fillRect/>
          </a:stretch>
        </p:blipFill>
        <p:spPr>
          <a:xfrm rot="5668887">
            <a:off x="1063739" y="3053109"/>
            <a:ext cx="1665251" cy="3952488"/>
          </a:xfrm>
          <a:custGeom>
            <a:avLst/>
            <a:gdLst>
              <a:gd name="connsiteX0" fmla="*/ 2220335 w 2220335"/>
              <a:gd name="connsiteY0" fmla="*/ 1369017 h 5269984"/>
              <a:gd name="connsiteX1" fmla="*/ 2113037 w 2220335"/>
              <a:gd name="connsiteY1" fmla="*/ 0 h 5269984"/>
              <a:gd name="connsiteX2" fmla="*/ 2220335 w 2220335"/>
              <a:gd name="connsiteY2" fmla="*/ 0 h 5269984"/>
              <a:gd name="connsiteX3" fmla="*/ 0 w 2220335"/>
              <a:gd name="connsiteY3" fmla="*/ 5269984 h 5269984"/>
              <a:gd name="connsiteX4" fmla="*/ 0 w 2220335"/>
              <a:gd name="connsiteY4" fmla="*/ 0 h 5269984"/>
              <a:gd name="connsiteX5" fmla="*/ 1058252 w 2220335"/>
              <a:gd name="connsiteY5" fmla="*/ 0 h 5269984"/>
              <a:gd name="connsiteX6" fmla="*/ 1462310 w 2220335"/>
              <a:gd name="connsiteY6" fmla="*/ 5155374 h 526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0335" h="5269984">
                <a:moveTo>
                  <a:pt x="2220335" y="1369017"/>
                </a:moveTo>
                <a:lnTo>
                  <a:pt x="2113037" y="0"/>
                </a:lnTo>
                <a:lnTo>
                  <a:pt x="2220335" y="0"/>
                </a:lnTo>
                <a:close/>
                <a:moveTo>
                  <a:pt x="0" y="5269984"/>
                </a:moveTo>
                <a:lnTo>
                  <a:pt x="0" y="0"/>
                </a:lnTo>
                <a:lnTo>
                  <a:pt x="1058252" y="0"/>
                </a:lnTo>
                <a:lnTo>
                  <a:pt x="1462310" y="5155374"/>
                </a:lnTo>
                <a:close/>
              </a:path>
            </a:pathLst>
          </a:custGeom>
        </p:spPr>
      </p:pic>
      <p:grpSp>
        <p:nvGrpSpPr>
          <p:cNvPr id="3" name="Group 2">
            <a:extLst>
              <a:ext uri="{FF2B5EF4-FFF2-40B4-BE49-F238E27FC236}">
                <a16:creationId xmlns:a16="http://schemas.microsoft.com/office/drawing/2014/main" id="{39716E6D-0F92-47ED-BE4C-565438EA5532}"/>
              </a:ext>
            </a:extLst>
          </p:cNvPr>
          <p:cNvGrpSpPr/>
          <p:nvPr userDrawn="1"/>
        </p:nvGrpSpPr>
        <p:grpSpPr>
          <a:xfrm>
            <a:off x="6520197" y="1"/>
            <a:ext cx="2623804" cy="2258365"/>
            <a:chOff x="4273995" y="-1"/>
            <a:chExt cx="3498405" cy="3011153"/>
          </a:xfrm>
        </p:grpSpPr>
        <p:pic>
          <p:nvPicPr>
            <p:cNvPr id="11" name="Graphic 10">
              <a:extLst>
                <a:ext uri="{FF2B5EF4-FFF2-40B4-BE49-F238E27FC236}">
                  <a16:creationId xmlns:a16="http://schemas.microsoft.com/office/drawing/2014/main" id="{A0CD2AD2-B3FD-43C9-8E53-DC0B35D316CA}"/>
                </a:ext>
              </a:extLst>
            </p:cNvPr>
            <p:cNvPicPr>
              <a:picLocks/>
            </p:cNvPicPr>
            <p:nvPr userDrawn="1"/>
          </p:nvPicPr>
          <p:blipFill rotWithShape="1">
            <a:blip r:embed="rId9">
              <a:extLst>
                <a:ext uri="{96DAC541-7B7A-43D3-8B79-37D633B846F1}">
                  <asvg:svgBlip xmlns:asvg="http://schemas.microsoft.com/office/drawing/2016/SVG/main" r:embed="rId10"/>
                </a:ext>
              </a:extLst>
            </a:blip>
            <a:srcRect t="6868" r="21386"/>
            <a:stretch/>
          </p:blipFill>
          <p:spPr>
            <a:xfrm>
              <a:off x="4273995" y="-1"/>
              <a:ext cx="3498405" cy="3011153"/>
            </a:xfrm>
            <a:prstGeom prst="rect">
              <a:avLst/>
            </a:prstGeom>
          </p:spPr>
        </p:pic>
        <p:pic>
          <p:nvPicPr>
            <p:cNvPr id="12" name="Graphic 11">
              <a:extLst>
                <a:ext uri="{FF2B5EF4-FFF2-40B4-BE49-F238E27FC236}">
                  <a16:creationId xmlns:a16="http://schemas.microsoft.com/office/drawing/2014/main" id="{7FDF6EBA-A0BE-4CAF-96F8-C9D71BEB352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t="40984" r="75791"/>
            <a:stretch/>
          </p:blipFill>
          <p:spPr>
            <a:xfrm>
              <a:off x="6806811" y="-1"/>
              <a:ext cx="965589" cy="629922"/>
            </a:xfrm>
            <a:prstGeom prst="rect">
              <a:avLst/>
            </a:prstGeom>
          </p:spPr>
        </p:pic>
      </p:grpSp>
      <p:sp>
        <p:nvSpPr>
          <p:cNvPr id="9" name="Slide Number">
            <a:extLst>
              <a:ext uri="{FF2B5EF4-FFF2-40B4-BE49-F238E27FC236}">
                <a16:creationId xmlns:a16="http://schemas.microsoft.com/office/drawing/2014/main" id="{513BC7DE-0876-4078-B401-A62195B9F5E1}"/>
              </a:ext>
            </a:extLst>
          </p:cNvPr>
          <p:cNvSpPr>
            <a:spLocks noChangeArrowheads="1"/>
          </p:cNvSpPr>
          <p:nvPr userDrawn="1">
            <p:custDataLst>
              <p:tags r:id="rId3"/>
            </p:custDataLst>
          </p:nvPr>
        </p:nvSpPr>
        <p:spPr bwMode="black">
          <a:xfrm>
            <a:off x="8484395" y="4874066"/>
            <a:ext cx="244126" cy="103875"/>
          </a:xfrm>
          <a:prstGeom prst="rect">
            <a:avLst/>
          </a:prstGeom>
          <a:noFill/>
          <a:ln w="9525" algn="ctr">
            <a:noFill/>
            <a:miter lim="800000"/>
            <a:headEnd/>
            <a:tailEnd/>
          </a:ln>
          <a:effectLst/>
        </p:spPr>
        <p:txBody>
          <a:bodyPr wrap="square" lIns="0" tIns="0" rIns="0" bIns="0" anchor="b">
            <a:spAutoFit/>
          </a:bodyPr>
          <a:lstStyle/>
          <a:p>
            <a:pPr marL="0" marR="0" lvl="0" indent="0" algn="r" defTabSz="458047" rtl="0" eaLnBrk="1" fontAlgn="auto" latinLnBrk="0" hangingPunct="1">
              <a:lnSpc>
                <a:spcPct val="100000"/>
              </a:lnSpc>
              <a:spcBef>
                <a:spcPts val="0"/>
              </a:spcBef>
              <a:spcAft>
                <a:spcPts val="0"/>
              </a:spcAft>
              <a:buClrTx/>
              <a:buSzTx/>
              <a:buFontTx/>
              <a:buNone/>
              <a:tabLst/>
              <a:defRPr/>
            </a:pPr>
            <a:fld id="{4ABDCABE-3F10-B64C-92F1-862014417034}" type="slidenum">
              <a:rPr kumimoji="0" lang="en-US" sz="675"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rPr>
              <a:pPr marL="0" marR="0" lvl="0" indent="0" algn="r" defTabSz="45804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000000"/>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35622198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2_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235532095"/>
              </p:ext>
            </p:extLst>
          </p:nvPr>
        </p:nvGraphicFramePr>
        <p:xfrm>
          <a:off x="1192" y="1192"/>
          <a:ext cx="1191" cy="1191"/>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192" y="1192"/>
                        <a:ext cx="1191" cy="1191"/>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350A01A1-676F-49FF-AEE5-0FBF8339E611}"/>
              </a:ext>
            </a:extLst>
          </p:cNvPr>
          <p:cNvSpPr/>
          <p:nvPr userDrawn="1"/>
        </p:nvSpPr>
        <p:spPr>
          <a:xfrm>
            <a:off x="0" y="0"/>
            <a:ext cx="9144000" cy="5143500"/>
          </a:xfrm>
          <a:prstGeom prst="rect">
            <a:avLst/>
          </a:prstGeom>
          <a:gradFill flip="none" rotWithShape="1">
            <a:gsLst>
              <a:gs pos="100000">
                <a:schemeClr val="bg2"/>
              </a:gs>
              <a:gs pos="0">
                <a:srgbClr val="DDE9F7"/>
              </a:gs>
            </a:gsLst>
            <a:lin ang="810000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225"/>
              </a:spcBef>
              <a:spcAft>
                <a:spcPts val="225"/>
              </a:spcAft>
            </a:pPr>
            <a:endParaRPr lang="en-US" sz="1200">
              <a:solidFill>
                <a:schemeClr val="bg1"/>
              </a:solidFill>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416052" y="4876253"/>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pic>
        <p:nvPicPr>
          <p:cNvPr id="10" name="Graphic 9">
            <a:extLst>
              <a:ext uri="{FF2B5EF4-FFF2-40B4-BE49-F238E27FC236}">
                <a16:creationId xmlns:a16="http://schemas.microsoft.com/office/drawing/2014/main" id="{1F1E7193-E2D5-4639-8327-9A8220FB22C1}"/>
              </a:ext>
            </a:extLst>
          </p:cNvPr>
          <p:cNvPicPr>
            <a:picLocks noChangeAspect="1"/>
          </p:cNvPicPr>
          <p:nvPr userDrawn="1"/>
        </p:nvPicPr>
        <p:blipFill>
          <a:blip r:embed="rId7">
            <a:extLst>
              <a:ext uri="{96DAC541-7B7A-43D3-8B79-37D633B846F1}">
                <asvg:svgBlip xmlns:asvg="http://schemas.microsoft.com/office/drawing/2016/SVG/main" r:embed="rId8"/>
              </a:ext>
            </a:extLst>
          </a:blip>
          <a:srcRect b="19048"/>
          <a:stretch>
            <a:fillRect/>
          </a:stretch>
        </p:blipFill>
        <p:spPr>
          <a:xfrm rot="5668887">
            <a:off x="1063739" y="3053109"/>
            <a:ext cx="1665251" cy="3952488"/>
          </a:xfrm>
          <a:custGeom>
            <a:avLst/>
            <a:gdLst>
              <a:gd name="connsiteX0" fmla="*/ 2220335 w 2220335"/>
              <a:gd name="connsiteY0" fmla="*/ 1369017 h 5269984"/>
              <a:gd name="connsiteX1" fmla="*/ 2113037 w 2220335"/>
              <a:gd name="connsiteY1" fmla="*/ 0 h 5269984"/>
              <a:gd name="connsiteX2" fmla="*/ 2220335 w 2220335"/>
              <a:gd name="connsiteY2" fmla="*/ 0 h 5269984"/>
              <a:gd name="connsiteX3" fmla="*/ 0 w 2220335"/>
              <a:gd name="connsiteY3" fmla="*/ 5269984 h 5269984"/>
              <a:gd name="connsiteX4" fmla="*/ 0 w 2220335"/>
              <a:gd name="connsiteY4" fmla="*/ 0 h 5269984"/>
              <a:gd name="connsiteX5" fmla="*/ 1058252 w 2220335"/>
              <a:gd name="connsiteY5" fmla="*/ 0 h 5269984"/>
              <a:gd name="connsiteX6" fmla="*/ 1462310 w 2220335"/>
              <a:gd name="connsiteY6" fmla="*/ 5155374 h 526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0335" h="5269984">
                <a:moveTo>
                  <a:pt x="2220335" y="1369017"/>
                </a:moveTo>
                <a:lnTo>
                  <a:pt x="2113037" y="0"/>
                </a:lnTo>
                <a:lnTo>
                  <a:pt x="2220335" y="0"/>
                </a:lnTo>
                <a:close/>
                <a:moveTo>
                  <a:pt x="0" y="5269984"/>
                </a:moveTo>
                <a:lnTo>
                  <a:pt x="0" y="0"/>
                </a:lnTo>
                <a:lnTo>
                  <a:pt x="1058252" y="0"/>
                </a:lnTo>
                <a:lnTo>
                  <a:pt x="1462310" y="5155374"/>
                </a:lnTo>
                <a:close/>
              </a:path>
            </a:pathLst>
          </a:custGeom>
        </p:spPr>
      </p:pic>
      <p:grpSp>
        <p:nvGrpSpPr>
          <p:cNvPr id="3" name="Group 2">
            <a:extLst>
              <a:ext uri="{FF2B5EF4-FFF2-40B4-BE49-F238E27FC236}">
                <a16:creationId xmlns:a16="http://schemas.microsoft.com/office/drawing/2014/main" id="{39716E6D-0F92-47ED-BE4C-565438EA5532}"/>
              </a:ext>
            </a:extLst>
          </p:cNvPr>
          <p:cNvGrpSpPr/>
          <p:nvPr userDrawn="1"/>
        </p:nvGrpSpPr>
        <p:grpSpPr>
          <a:xfrm>
            <a:off x="6520197" y="1"/>
            <a:ext cx="2623804" cy="2258365"/>
            <a:chOff x="4273995" y="-1"/>
            <a:chExt cx="3498405" cy="3011153"/>
          </a:xfrm>
        </p:grpSpPr>
        <p:pic>
          <p:nvPicPr>
            <p:cNvPr id="11" name="Graphic 10">
              <a:extLst>
                <a:ext uri="{FF2B5EF4-FFF2-40B4-BE49-F238E27FC236}">
                  <a16:creationId xmlns:a16="http://schemas.microsoft.com/office/drawing/2014/main" id="{A0CD2AD2-B3FD-43C9-8E53-DC0B35D316CA}"/>
                </a:ext>
              </a:extLst>
            </p:cNvPr>
            <p:cNvPicPr>
              <a:picLocks/>
            </p:cNvPicPr>
            <p:nvPr userDrawn="1"/>
          </p:nvPicPr>
          <p:blipFill rotWithShape="1">
            <a:blip r:embed="rId9">
              <a:extLst>
                <a:ext uri="{96DAC541-7B7A-43D3-8B79-37D633B846F1}">
                  <asvg:svgBlip xmlns:asvg="http://schemas.microsoft.com/office/drawing/2016/SVG/main" r:embed="rId10"/>
                </a:ext>
              </a:extLst>
            </a:blip>
            <a:srcRect t="6868" r="21386"/>
            <a:stretch/>
          </p:blipFill>
          <p:spPr>
            <a:xfrm>
              <a:off x="4273995" y="-1"/>
              <a:ext cx="3498405" cy="3011153"/>
            </a:xfrm>
            <a:prstGeom prst="rect">
              <a:avLst/>
            </a:prstGeom>
          </p:spPr>
        </p:pic>
        <p:pic>
          <p:nvPicPr>
            <p:cNvPr id="12" name="Graphic 11">
              <a:extLst>
                <a:ext uri="{FF2B5EF4-FFF2-40B4-BE49-F238E27FC236}">
                  <a16:creationId xmlns:a16="http://schemas.microsoft.com/office/drawing/2014/main" id="{7FDF6EBA-A0BE-4CAF-96F8-C9D71BEB352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t="40984" r="75791"/>
            <a:stretch/>
          </p:blipFill>
          <p:spPr>
            <a:xfrm>
              <a:off x="6806811" y="-1"/>
              <a:ext cx="965589" cy="629922"/>
            </a:xfrm>
            <a:prstGeom prst="rect">
              <a:avLst/>
            </a:prstGeom>
          </p:spPr>
        </p:pic>
      </p:grpSp>
      <p:sp>
        <p:nvSpPr>
          <p:cNvPr id="9" name="Slide Number">
            <a:extLst>
              <a:ext uri="{FF2B5EF4-FFF2-40B4-BE49-F238E27FC236}">
                <a16:creationId xmlns:a16="http://schemas.microsoft.com/office/drawing/2014/main" id="{513BC7DE-0876-4078-B401-A62195B9F5E1}"/>
              </a:ext>
            </a:extLst>
          </p:cNvPr>
          <p:cNvSpPr>
            <a:spLocks noChangeArrowheads="1"/>
          </p:cNvSpPr>
          <p:nvPr userDrawn="1">
            <p:custDataLst>
              <p:tags r:id="rId3"/>
            </p:custDataLst>
          </p:nvPr>
        </p:nvSpPr>
        <p:spPr bwMode="black">
          <a:xfrm>
            <a:off x="8484395" y="4874066"/>
            <a:ext cx="244126" cy="103875"/>
          </a:xfrm>
          <a:prstGeom prst="rect">
            <a:avLst/>
          </a:prstGeom>
          <a:noFill/>
          <a:ln w="9525" algn="ctr">
            <a:noFill/>
            <a:miter lim="800000"/>
            <a:headEnd/>
            <a:tailEnd/>
          </a:ln>
          <a:effectLst/>
        </p:spPr>
        <p:txBody>
          <a:bodyPr wrap="square" lIns="0" tIns="0" rIns="0" bIns="0" anchor="b">
            <a:spAutoFit/>
          </a:bodyPr>
          <a:lstStyle/>
          <a:p>
            <a:pPr marL="0" marR="0" lvl="0" indent="0" algn="r" defTabSz="458047" rtl="0" eaLnBrk="1" fontAlgn="auto" latinLnBrk="0" hangingPunct="1">
              <a:lnSpc>
                <a:spcPct val="100000"/>
              </a:lnSpc>
              <a:spcBef>
                <a:spcPts val="0"/>
              </a:spcBef>
              <a:spcAft>
                <a:spcPts val="0"/>
              </a:spcAft>
              <a:buClrTx/>
              <a:buSzTx/>
              <a:buFontTx/>
              <a:buNone/>
              <a:tabLst/>
              <a:defRPr/>
            </a:pPr>
            <a:fld id="{4ABDCABE-3F10-B64C-92F1-862014417034}" type="slidenum">
              <a:rPr kumimoji="0" lang="en-US" sz="675"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rPr>
              <a:pPr marL="0" marR="0" lvl="0" indent="0" algn="r" defTabSz="458047"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000000"/>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21679566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ontent_Main 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b="0" i="0">
                <a:latin typeface="Century Gothic" panose="020B0502020202020204" pitchFamily="34" charset="0"/>
              </a:defRPr>
            </a:lvl1pPr>
          </a:lstStyle>
          <a:p>
            <a:fld id="{2F8AF2E6-64A8-0F46-AF27-0A96D82A033B}" type="slidenum">
              <a:rPr lang="en-US" smtClean="0"/>
              <a:pPr/>
              <a:t>‹#›</a:t>
            </a:fld>
            <a:endParaRPr lang="en-US"/>
          </a:p>
        </p:txBody>
      </p:sp>
      <p:sp>
        <p:nvSpPr>
          <p:cNvPr id="4" name="Title 3">
            <a:extLst>
              <a:ext uri="{FF2B5EF4-FFF2-40B4-BE49-F238E27FC236}">
                <a16:creationId xmlns:a16="http://schemas.microsoft.com/office/drawing/2014/main" id="{506E57F7-3FE9-934C-8A0C-63C1B60D73CD}"/>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AB802-5F28-E54B-A357-2309EB84EADF}"/>
              </a:ext>
            </a:extLst>
          </p:cNvPr>
          <p:cNvSpPr>
            <a:spLocks noGrp="1"/>
          </p:cNvSpPr>
          <p:nvPr>
            <p:ph sz="quarter" idx="13"/>
          </p:nvPr>
        </p:nvSpPr>
        <p:spPr>
          <a:xfrm>
            <a:off x="637794" y="1349883"/>
            <a:ext cx="7943850" cy="3158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DCC12E4-38D4-BB4F-9A40-C1DD9A9562F8}"/>
              </a:ext>
            </a:extLst>
          </p:cNvPr>
          <p:cNvSpPr>
            <a:spLocks noGrp="1"/>
          </p:cNvSpPr>
          <p:nvPr>
            <p:ph type="ftr" sz="quarter" idx="14"/>
          </p:nvPr>
        </p:nvSpPr>
        <p:spPr/>
        <p:txBody>
          <a:bodyPr/>
          <a:lstStyle/>
          <a:p>
            <a:r>
              <a:rPr lang="en-US"/>
              <a:t>TEFCA for Public Health</a:t>
            </a:r>
          </a:p>
        </p:txBody>
      </p:sp>
    </p:spTree>
    <p:extLst>
      <p:ext uri="{BB962C8B-B14F-4D97-AF65-F5344CB8AC3E}">
        <p14:creationId xmlns:p14="http://schemas.microsoft.com/office/powerpoint/2010/main" val="2051498921"/>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_Bloc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5670E-09C4-4931-91BA-DC4C3E962715}"/>
              </a:ext>
            </a:extLst>
          </p:cNvPr>
          <p:cNvSpPr/>
          <p:nvPr userDrawn="1"/>
        </p:nvSpPr>
        <p:spPr>
          <a:xfrm>
            <a:off x="0" y="0"/>
            <a:ext cx="9144000" cy="5143500"/>
          </a:xfrm>
          <a:prstGeom prst="rect">
            <a:avLst/>
          </a:pr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32">
            <a:extLst>
              <a:ext uri="{FF2B5EF4-FFF2-40B4-BE49-F238E27FC236}">
                <a16:creationId xmlns:a16="http://schemas.microsoft.com/office/drawing/2014/main" id="{70DA5A91-A990-4F3F-9DAE-E819606510C4}"/>
              </a:ext>
            </a:extLst>
          </p:cNvPr>
          <p:cNvSpPr/>
          <p:nvPr userDrawn="1"/>
        </p:nvSpPr>
        <p:spPr>
          <a:xfrm>
            <a:off x="-8659" y="0"/>
            <a:ext cx="5542085" cy="552450"/>
          </a:xfrm>
          <a:custGeom>
            <a:avLst/>
            <a:gdLst/>
            <a:ahLst/>
            <a:cxnLst/>
            <a:rect l="l" t="t" r="r" b="b"/>
            <a:pathLst>
              <a:path w="7543800" h="736600">
                <a:moveTo>
                  <a:pt x="0" y="736091"/>
                </a:moveTo>
                <a:lnTo>
                  <a:pt x="7543609" y="736091"/>
                </a:lnTo>
                <a:lnTo>
                  <a:pt x="7543609" y="0"/>
                </a:lnTo>
                <a:lnTo>
                  <a:pt x="0" y="0"/>
                </a:lnTo>
                <a:lnTo>
                  <a:pt x="0" y="736091"/>
                </a:lnTo>
                <a:close/>
              </a:path>
            </a:pathLst>
          </a:custGeom>
          <a:solidFill>
            <a:schemeClr val="tx1"/>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7490165A-73C4-47D9-A74D-A1E9057F7DB4}"/>
              </a:ext>
            </a:extLst>
          </p:cNvPr>
          <p:cNvSpPr>
            <a:spLocks noGrp="1"/>
          </p:cNvSpPr>
          <p:nvPr>
            <p:ph type="title"/>
          </p:nvPr>
        </p:nvSpPr>
        <p:spPr>
          <a:xfrm>
            <a:off x="357188" y="104848"/>
            <a:ext cx="5039916" cy="380930"/>
          </a:xfrm>
        </p:spPr>
        <p:txBody>
          <a:bodyPr>
            <a:normAutofit/>
          </a:bodyPr>
          <a:lstStyle>
            <a:lvl1pPr>
              <a:defRPr sz="195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2201BBA4-64C0-4EBF-A22B-DD329E257E9C}"/>
              </a:ext>
            </a:extLst>
          </p:cNvPr>
          <p:cNvSpPr>
            <a:spLocks noGrp="1"/>
          </p:cNvSpPr>
          <p:nvPr>
            <p:ph idx="1"/>
          </p:nvPr>
        </p:nvSpPr>
        <p:spPr>
          <a:xfrm>
            <a:off x="628650" y="1369219"/>
            <a:ext cx="7886700" cy="3263504"/>
          </a:xfrm>
        </p:spPr>
        <p:txBody>
          <a:bodyPr/>
          <a:lstStyle>
            <a:lvl1pPr>
              <a:defRPr>
                <a:latin typeface="Arial" panose="020B0604020202020204" pitchFamily="34" charset="0"/>
                <a:cs typeface="Arial" panose="020B0604020202020204" pitchFamily="34" charset="0"/>
              </a:defRPr>
            </a:lvl1pPr>
            <a:lvl2pPr marL="392906" indent="-203597">
              <a:buFont typeface="Wingdings" panose="05000000000000000000" pitchFamily="2" charset="2"/>
              <a:buChar char="§"/>
              <a:defRPr>
                <a:latin typeface="Arial" panose="020B0604020202020204" pitchFamily="34" charset="0"/>
                <a:cs typeface="Arial" panose="020B0604020202020204" pitchFamily="34" charset="0"/>
              </a:defRPr>
            </a:lvl2pPr>
            <a:lvl3pPr marL="614363" indent="-196454">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810816" indent="-189310">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992981" indent="-175022">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499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9820960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userDrawn="1"/>
        </p:nvSpPr>
        <p:spPr>
          <a:xfrm>
            <a:off x="0" y="1"/>
            <a:ext cx="9143998" cy="51434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4/29/2024</a:t>
            </a:fld>
            <a:endParaRPr lang="en-US"/>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object 8">
            <a:extLst>
              <a:ext uri="{FF2B5EF4-FFF2-40B4-BE49-F238E27FC236}">
                <a16:creationId xmlns:a16="http://schemas.microsoft.com/office/drawing/2014/main" id="{674CE2C8-DACE-4B25-AA8B-90BCA726CDF4}"/>
              </a:ext>
            </a:extLst>
          </p:cNvPr>
          <p:cNvSpPr/>
          <p:nvPr userDrawn="1"/>
        </p:nvSpPr>
        <p:spPr>
          <a:xfrm>
            <a:off x="294133" y="726352"/>
            <a:ext cx="8556152" cy="377117"/>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685783"/>
            <a:endParaRPr lang="en-US">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357187" y="726352"/>
            <a:ext cx="8158163" cy="380930"/>
          </a:xfrm>
        </p:spPr>
        <p:txBody>
          <a:bodyPr>
            <a:normAutofit/>
          </a:bodyPr>
          <a:lstStyle>
            <a:lvl1pPr>
              <a:defRPr sz="195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userDrawn="1"/>
        </p:nvSpPr>
        <p:spPr>
          <a:xfrm>
            <a:off x="294132" y="332707"/>
            <a:ext cx="465147" cy="350031"/>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628650" y="1369219"/>
            <a:ext cx="7886700" cy="3263504"/>
          </a:xfrm>
        </p:spPr>
        <p:txBody>
          <a:bodyPr>
            <a:normAutofit/>
          </a:bodyPr>
          <a:lstStyle>
            <a:lvl1pPr>
              <a:defRPr sz="1800">
                <a:latin typeface="Arial" panose="020B0604020202020204" pitchFamily="34" charset="0"/>
                <a:cs typeface="Arial" panose="020B0604020202020204" pitchFamily="34" charset="0"/>
              </a:defRPr>
            </a:lvl1pPr>
            <a:lvl2pPr marL="392906" indent="-203597">
              <a:buFont typeface="Wingdings" panose="05000000000000000000" pitchFamily="2" charset="2"/>
              <a:buChar char="§"/>
              <a:defRPr sz="1500">
                <a:latin typeface="Arial" panose="020B0604020202020204" pitchFamily="34" charset="0"/>
                <a:cs typeface="Arial" panose="020B0604020202020204" pitchFamily="34" charset="0"/>
              </a:defRPr>
            </a:lvl2pPr>
            <a:lvl3pPr marL="614363" indent="-196454">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816" indent="-189310">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81" indent="-175022">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861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457200" y="1376680"/>
            <a:ext cx="8229600" cy="3132350"/>
          </a:xfrm>
        </p:spPr>
        <p:txBody>
          <a:bodyPr/>
          <a:lstStyle>
            <a:lvl1pPr marL="228594" indent="-228594">
              <a:lnSpc>
                <a:spcPts val="2200"/>
              </a:lnSpc>
              <a:buClr>
                <a:srgbClr val="003BC0"/>
              </a:buClr>
              <a:buFont typeface="Arial" panose="020B0604020202020204" pitchFamily="34" charset="0"/>
              <a:buChar char="•"/>
              <a:defRPr sz="2000" b="1">
                <a:solidFill>
                  <a:srgbClr val="1D1D1D"/>
                </a:solidFill>
              </a:defRPr>
            </a:lvl1pPr>
            <a:lvl2pPr marL="457189" indent="-169859">
              <a:lnSpc>
                <a:spcPts val="2000"/>
              </a:lnSpc>
              <a:buClr>
                <a:srgbClr val="005761"/>
              </a:buClr>
              <a:buFont typeface="Arial" panose="020B0604020202020204" pitchFamily="34" charset="0"/>
              <a:buChar char="-"/>
              <a:tabLst>
                <a:tab pos="400040" algn="l"/>
              </a:tabLst>
              <a:defRPr sz="1800">
                <a:solidFill>
                  <a:srgbClr val="1D1D1D"/>
                </a:solidFill>
              </a:defRPr>
            </a:lvl2pPr>
            <a:lvl3pPr>
              <a:lnSpc>
                <a:spcPts val="2000"/>
              </a:lnSpc>
              <a:buClr>
                <a:srgbClr val="5A5A5A"/>
              </a:buClr>
              <a:defRPr sz="2000">
                <a:solidFill>
                  <a:srgbClr val="1D1D1D"/>
                </a:solidFill>
              </a:defRPr>
            </a:lvl3pPr>
            <a:lvl4pPr>
              <a:defRPr sz="2000">
                <a:solidFill>
                  <a:srgbClr val="1D1D1D"/>
                </a:solidFill>
              </a:defRPr>
            </a:lvl4pPr>
            <a:lvl5pPr>
              <a:defRPr sz="2000">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3A1"/>
                </a:solidFill>
                <a:effectLst/>
                <a:latin typeface="Calibri" pitchFamily="34" charset="0"/>
              </a:defRPr>
            </a:lvl1pPr>
          </a:lstStyle>
          <a:p>
            <a:endParaRPr lang="en-US"/>
          </a:p>
        </p:txBody>
      </p:sp>
      <p:grpSp>
        <p:nvGrpSpPr>
          <p:cNvPr id="24" name="Group 23">
            <a:extLst>
              <a:ext uri="{FF2B5EF4-FFF2-40B4-BE49-F238E27FC236}">
                <a16:creationId xmlns:a16="http://schemas.microsoft.com/office/drawing/2014/main" id="{F3BFD0D5-97F2-94E6-B525-36BDF3A2D00A}"/>
              </a:ext>
            </a:extLst>
          </p:cNvPr>
          <p:cNvGrpSpPr/>
          <p:nvPr userDrawn="1"/>
        </p:nvGrpSpPr>
        <p:grpSpPr>
          <a:xfrm>
            <a:off x="1" y="5017855"/>
            <a:ext cx="9144001" cy="126331"/>
            <a:chOff x="0" y="5080334"/>
            <a:chExt cx="9144001" cy="126331"/>
          </a:xfrm>
        </p:grpSpPr>
        <p:sp>
          <p:nvSpPr>
            <p:cNvPr id="25" name="Rectangle 20">
              <a:extLst>
                <a:ext uri="{FF2B5EF4-FFF2-40B4-BE49-F238E27FC236}">
                  <a16:creationId xmlns:a16="http://schemas.microsoft.com/office/drawing/2014/main" id="{333FB8EB-3A48-F501-0E14-D97D6DD53B64}"/>
                </a:ext>
              </a:extLst>
            </p:cNvPr>
            <p:cNvSpPr>
              <a:spLocks noChangeArrowheads="1"/>
            </p:cNvSpPr>
            <p:nvPr userDrawn="1"/>
          </p:nvSpPr>
          <p:spPr bwMode="auto">
            <a:xfrm flipV="1">
              <a:off x="0" y="5080334"/>
              <a:ext cx="6859323" cy="126331"/>
            </a:xfrm>
            <a:prstGeom prst="rect">
              <a:avLst/>
            </a:prstGeom>
            <a:solidFill>
              <a:srgbClr val="002474"/>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6" name="Rectangle 20">
              <a:extLst>
                <a:ext uri="{FF2B5EF4-FFF2-40B4-BE49-F238E27FC236}">
                  <a16:creationId xmlns:a16="http://schemas.microsoft.com/office/drawing/2014/main" id="{439AA5A5-3554-1A64-CE56-A848D036ED7C}"/>
                </a:ext>
              </a:extLst>
            </p:cNvPr>
            <p:cNvSpPr>
              <a:spLocks noChangeArrowheads="1"/>
            </p:cNvSpPr>
            <p:nvPr userDrawn="1"/>
          </p:nvSpPr>
          <p:spPr bwMode="auto">
            <a:xfrm flipV="1">
              <a:off x="6859520" y="5080334"/>
              <a:ext cx="571643" cy="126331"/>
            </a:xfrm>
            <a:prstGeom prst="rect">
              <a:avLst/>
            </a:prstGeom>
            <a:solidFill>
              <a:srgbClr val="003EC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7" name="Rectangle 20">
              <a:extLst>
                <a:ext uri="{FF2B5EF4-FFF2-40B4-BE49-F238E27FC236}">
                  <a16:creationId xmlns:a16="http://schemas.microsoft.com/office/drawing/2014/main" id="{6E7C49C5-C3BE-0F14-38DC-3C3AE3B81CEA}"/>
                </a:ext>
              </a:extLst>
            </p:cNvPr>
            <p:cNvSpPr>
              <a:spLocks noChangeArrowheads="1"/>
            </p:cNvSpPr>
            <p:nvPr userDrawn="1"/>
          </p:nvSpPr>
          <p:spPr bwMode="auto">
            <a:xfrm flipV="1">
              <a:off x="7428672" y="5080334"/>
              <a:ext cx="571643" cy="126331"/>
            </a:xfrm>
            <a:prstGeom prst="rect">
              <a:avLst/>
            </a:prstGeom>
            <a:solidFill>
              <a:srgbClr val="004DFA"/>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0">
              <a:extLst>
                <a:ext uri="{FF2B5EF4-FFF2-40B4-BE49-F238E27FC236}">
                  <a16:creationId xmlns:a16="http://schemas.microsoft.com/office/drawing/2014/main" id="{8500A633-DAA0-9BE4-4179-ADE74545B2E3}"/>
                </a:ext>
              </a:extLst>
            </p:cNvPr>
            <p:cNvSpPr>
              <a:spLocks noChangeArrowheads="1"/>
            </p:cNvSpPr>
            <p:nvPr userDrawn="1"/>
          </p:nvSpPr>
          <p:spPr bwMode="auto">
            <a:xfrm flipV="1">
              <a:off x="8000515" y="5080334"/>
              <a:ext cx="571643" cy="126331"/>
            </a:xfrm>
            <a:prstGeom prst="rect">
              <a:avLst/>
            </a:prstGeom>
            <a:solidFill>
              <a:srgbClr val="2568F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0">
              <a:extLst>
                <a:ext uri="{FF2B5EF4-FFF2-40B4-BE49-F238E27FC236}">
                  <a16:creationId xmlns:a16="http://schemas.microsoft.com/office/drawing/2014/main" id="{6ECEC1E1-643F-6311-5331-76943D489DDC}"/>
                </a:ext>
              </a:extLst>
            </p:cNvPr>
            <p:cNvSpPr>
              <a:spLocks noChangeArrowheads="1"/>
            </p:cNvSpPr>
            <p:nvPr userDrawn="1"/>
          </p:nvSpPr>
          <p:spPr bwMode="auto">
            <a:xfrm flipV="1">
              <a:off x="8572358" y="5080334"/>
              <a:ext cx="571643" cy="126331"/>
            </a:xfrm>
            <a:prstGeom prst="rect">
              <a:avLst/>
            </a:prstGeom>
            <a:solidFill>
              <a:srgbClr val="5D8FFF"/>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1921344067"/>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13DCD2-9258-4282-8FDE-E0E0BDFB70BA}"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E27C3-8F67-4D87-A541-86B591AFE7DD}" type="slidenum">
              <a:rPr lang="en-US" smtClean="0"/>
              <a:t>‹#›</a:t>
            </a:fld>
            <a:endParaRPr lang="en-US"/>
          </a:p>
        </p:txBody>
      </p:sp>
    </p:spTree>
    <p:extLst>
      <p:ext uri="{BB962C8B-B14F-4D97-AF65-F5344CB8AC3E}">
        <p14:creationId xmlns:p14="http://schemas.microsoft.com/office/powerpoint/2010/main" val="6250533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6604254" y="4728078"/>
            <a:ext cx="2057400" cy="273844"/>
          </a:xfrm>
          <a:prstGeom prst="rect">
            <a:avLst/>
          </a:prstGeom>
        </p:spPr>
        <p:txBody>
          <a:bodyPr anchor="ctr"/>
          <a:lstStyle>
            <a:lvl1pPr algn="r">
              <a:defRPr b="0" i="0">
                <a:solidFill>
                  <a:srgbClr val="1964A7"/>
                </a:solidFill>
              </a:defRPr>
            </a:lvl1pPr>
          </a:lstStyle>
          <a:p>
            <a:fld id="{9ABF8E7D-0782-4402-876D-ACDA350B323A}" type="slidenum">
              <a:rPr lang="en-US" smtClean="0"/>
              <a:pPr/>
              <a:t>‹#›</a:t>
            </a:fld>
            <a:endParaRPr lang="en-US"/>
          </a:p>
        </p:txBody>
      </p:sp>
      <p:grpSp>
        <p:nvGrpSpPr>
          <p:cNvPr id="36" name="!!Group 60">
            <a:extLst>
              <a:ext uri="{FF2B5EF4-FFF2-40B4-BE49-F238E27FC236}">
                <a16:creationId xmlns:a16="http://schemas.microsoft.com/office/drawing/2014/main" id="{7E3DC753-F383-AF8D-BC3E-30E4E4F015AF}"/>
              </a:ext>
            </a:extLst>
          </p:cNvPr>
          <p:cNvGrpSpPr/>
          <p:nvPr userDrawn="1"/>
        </p:nvGrpSpPr>
        <p:grpSpPr>
          <a:xfrm>
            <a:off x="515494" y="435600"/>
            <a:ext cx="310826" cy="322268"/>
            <a:chOff x="5248634" y="2301884"/>
            <a:chExt cx="1379602" cy="1430386"/>
          </a:xfrm>
        </p:grpSpPr>
        <p:sp>
          <p:nvSpPr>
            <p:cNvPr id="37" name="Freeform: Shape 36">
              <a:extLst>
                <a:ext uri="{FF2B5EF4-FFF2-40B4-BE49-F238E27FC236}">
                  <a16:creationId xmlns:a16="http://schemas.microsoft.com/office/drawing/2014/main" id="{CACB272D-2418-9A72-A357-2465DEB3FD19}"/>
                </a:ext>
              </a:extLst>
            </p:cNvPr>
            <p:cNvSpPr/>
            <p:nvPr/>
          </p:nvSpPr>
          <p:spPr>
            <a:xfrm>
              <a:off x="5885051" y="2554936"/>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solidFill>
              <a:srgbClr val="FFC515"/>
            </a:solidFill>
            <a:ln w="26059" cap="flat">
              <a:noFill/>
              <a:prstDash val="solid"/>
              <a:miter/>
            </a:ln>
          </p:spPr>
          <p:txBody>
            <a:bodyPr rtlCol="0" anchor="ctr"/>
            <a:lstStyle/>
            <a:p>
              <a:endParaRPr lang="en-US" sz="1050"/>
            </a:p>
          </p:txBody>
        </p:sp>
        <p:sp>
          <p:nvSpPr>
            <p:cNvPr id="38" name="Freeform: Shape 37">
              <a:extLst>
                <a:ext uri="{FF2B5EF4-FFF2-40B4-BE49-F238E27FC236}">
                  <a16:creationId xmlns:a16="http://schemas.microsoft.com/office/drawing/2014/main" id="{F56D1EC9-90E1-869D-37A4-1B77596B9DCC}"/>
                </a:ext>
              </a:extLst>
            </p:cNvPr>
            <p:cNvSpPr/>
            <p:nvPr/>
          </p:nvSpPr>
          <p:spPr>
            <a:xfrm>
              <a:off x="6256686" y="3173459"/>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solidFill>
              <a:srgbClr val="FFC515"/>
            </a:solidFill>
            <a:ln w="26059" cap="flat">
              <a:noFill/>
              <a:prstDash val="solid"/>
              <a:miter/>
            </a:ln>
          </p:spPr>
          <p:txBody>
            <a:bodyPr rtlCol="0" anchor="ctr"/>
            <a:lstStyle/>
            <a:p>
              <a:endParaRPr lang="en-US" sz="1050"/>
            </a:p>
          </p:txBody>
        </p:sp>
        <p:sp>
          <p:nvSpPr>
            <p:cNvPr id="40" name="Freeform: Shape 39">
              <a:extLst>
                <a:ext uri="{FF2B5EF4-FFF2-40B4-BE49-F238E27FC236}">
                  <a16:creationId xmlns:a16="http://schemas.microsoft.com/office/drawing/2014/main" id="{ECF11097-3132-D2FA-716C-E362E59AFE78}"/>
                </a:ext>
              </a:extLst>
            </p:cNvPr>
            <p:cNvSpPr/>
            <p:nvPr/>
          </p:nvSpPr>
          <p:spPr>
            <a:xfrm>
              <a:off x="5527740" y="2769674"/>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solidFill>
              <a:srgbClr val="FFC515"/>
            </a:solidFill>
            <a:ln w="26059" cap="flat">
              <a:noFill/>
              <a:prstDash val="solid"/>
              <a:miter/>
            </a:ln>
          </p:spPr>
          <p:txBody>
            <a:bodyPr rtlCol="0" anchor="ctr"/>
            <a:lstStyle/>
            <a:p>
              <a:endParaRPr lang="en-US" sz="1050"/>
            </a:p>
          </p:txBody>
        </p:sp>
        <p:sp>
          <p:nvSpPr>
            <p:cNvPr id="42" name="Freeform: Shape 41">
              <a:extLst>
                <a:ext uri="{FF2B5EF4-FFF2-40B4-BE49-F238E27FC236}">
                  <a16:creationId xmlns:a16="http://schemas.microsoft.com/office/drawing/2014/main" id="{AF4E7ACF-7786-B1C9-88E7-EEADFFF4F200}"/>
                </a:ext>
              </a:extLst>
            </p:cNvPr>
            <p:cNvSpPr/>
            <p:nvPr/>
          </p:nvSpPr>
          <p:spPr>
            <a:xfrm>
              <a:off x="5250157" y="3042945"/>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solidFill>
              <a:srgbClr val="FFC515"/>
            </a:solidFill>
            <a:ln w="26059" cap="flat">
              <a:noFill/>
              <a:prstDash val="solid"/>
              <a:miter/>
            </a:ln>
          </p:spPr>
          <p:txBody>
            <a:bodyPr rtlCol="0" anchor="ctr"/>
            <a:lstStyle/>
            <a:p>
              <a:endParaRPr lang="en-US" sz="1050"/>
            </a:p>
          </p:txBody>
        </p:sp>
        <p:sp>
          <p:nvSpPr>
            <p:cNvPr id="43" name="Freeform: Shape 42">
              <a:extLst>
                <a:ext uri="{FF2B5EF4-FFF2-40B4-BE49-F238E27FC236}">
                  <a16:creationId xmlns:a16="http://schemas.microsoft.com/office/drawing/2014/main" id="{F75A9444-26E0-B263-DBD7-370339FADE47}"/>
                </a:ext>
              </a:extLst>
            </p:cNvPr>
            <p:cNvSpPr/>
            <p:nvPr/>
          </p:nvSpPr>
          <p:spPr>
            <a:xfrm>
              <a:off x="5535047" y="2444319"/>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solidFill>
              <a:srgbClr val="FFC515"/>
            </a:solidFill>
            <a:ln w="26059" cap="flat">
              <a:noFill/>
              <a:prstDash val="solid"/>
              <a:miter/>
            </a:ln>
          </p:spPr>
          <p:txBody>
            <a:bodyPr rtlCol="0" anchor="ctr"/>
            <a:lstStyle/>
            <a:p>
              <a:endParaRPr lang="en-US" sz="1050"/>
            </a:p>
          </p:txBody>
        </p:sp>
        <p:sp>
          <p:nvSpPr>
            <p:cNvPr id="44" name="Freeform: Shape 43">
              <a:extLst>
                <a:ext uri="{FF2B5EF4-FFF2-40B4-BE49-F238E27FC236}">
                  <a16:creationId xmlns:a16="http://schemas.microsoft.com/office/drawing/2014/main" id="{BC39609F-8820-E154-7EFB-B672D4F3D4D9}"/>
                </a:ext>
              </a:extLst>
            </p:cNvPr>
            <p:cNvSpPr/>
            <p:nvPr/>
          </p:nvSpPr>
          <p:spPr>
            <a:xfrm>
              <a:off x="6195675" y="2391642"/>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solidFill>
              <a:srgbClr val="FFC515"/>
            </a:solidFill>
            <a:ln w="26059" cap="flat">
              <a:noFill/>
              <a:prstDash val="solid"/>
              <a:miter/>
            </a:ln>
          </p:spPr>
          <p:txBody>
            <a:bodyPr rtlCol="0" anchor="ctr"/>
            <a:lstStyle/>
            <a:p>
              <a:endParaRPr lang="en-US" sz="1050"/>
            </a:p>
          </p:txBody>
        </p:sp>
        <p:sp>
          <p:nvSpPr>
            <p:cNvPr id="45" name="Freeform: Shape 44">
              <a:extLst>
                <a:ext uri="{FF2B5EF4-FFF2-40B4-BE49-F238E27FC236}">
                  <a16:creationId xmlns:a16="http://schemas.microsoft.com/office/drawing/2014/main" id="{92C24D62-1E35-3EEA-3946-982DB84314E0}"/>
                </a:ext>
              </a:extLst>
            </p:cNvPr>
            <p:cNvSpPr/>
            <p:nvPr/>
          </p:nvSpPr>
          <p:spPr>
            <a:xfrm>
              <a:off x="6571682" y="2937485"/>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solidFill>
              <a:srgbClr val="FFC515"/>
            </a:solidFill>
            <a:ln w="26059" cap="flat">
              <a:noFill/>
              <a:prstDash val="solid"/>
              <a:miter/>
            </a:ln>
          </p:spPr>
          <p:txBody>
            <a:bodyPr rtlCol="0" anchor="ctr"/>
            <a:lstStyle/>
            <a:p>
              <a:endParaRPr lang="en-US" sz="1050"/>
            </a:p>
          </p:txBody>
        </p:sp>
        <p:sp>
          <p:nvSpPr>
            <p:cNvPr id="46" name="Freeform: Shape 45">
              <a:extLst>
                <a:ext uri="{FF2B5EF4-FFF2-40B4-BE49-F238E27FC236}">
                  <a16:creationId xmlns:a16="http://schemas.microsoft.com/office/drawing/2014/main" id="{907C6133-3EB5-C72B-5916-BA6BDC2F4DA8}"/>
                </a:ext>
              </a:extLst>
            </p:cNvPr>
            <p:cNvSpPr/>
            <p:nvPr/>
          </p:nvSpPr>
          <p:spPr>
            <a:xfrm>
              <a:off x="6287081" y="3536343"/>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solidFill>
              <a:srgbClr val="FFC515"/>
            </a:solidFill>
            <a:ln w="26059" cap="flat">
              <a:noFill/>
              <a:prstDash val="solid"/>
              <a:miter/>
            </a:ln>
          </p:spPr>
          <p:txBody>
            <a:bodyPr rtlCol="0" anchor="ctr"/>
            <a:lstStyle/>
            <a:p>
              <a:endParaRPr lang="en-US" sz="1050"/>
            </a:p>
          </p:txBody>
        </p:sp>
        <p:sp>
          <p:nvSpPr>
            <p:cNvPr id="47" name="Freeform: Shape 46">
              <a:extLst>
                <a:ext uri="{FF2B5EF4-FFF2-40B4-BE49-F238E27FC236}">
                  <a16:creationId xmlns:a16="http://schemas.microsoft.com/office/drawing/2014/main" id="{265FC725-8B32-E9BD-724E-D8ED69E05A6F}"/>
                </a:ext>
              </a:extLst>
            </p:cNvPr>
            <p:cNvSpPr/>
            <p:nvPr/>
          </p:nvSpPr>
          <p:spPr>
            <a:xfrm>
              <a:off x="5626241" y="3588865"/>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solidFill>
              <a:srgbClr val="FFC515"/>
            </a:solidFill>
            <a:ln w="26059" cap="flat">
              <a:noFill/>
              <a:prstDash val="solid"/>
              <a:miter/>
            </a:ln>
          </p:spPr>
          <p:txBody>
            <a:bodyPr rtlCol="0" anchor="ctr"/>
            <a:lstStyle/>
            <a:p>
              <a:endParaRPr lang="en-US" sz="1050"/>
            </a:p>
          </p:txBody>
        </p:sp>
        <p:sp>
          <p:nvSpPr>
            <p:cNvPr id="48" name="Freeform: Shape 47">
              <a:extLst>
                <a:ext uri="{FF2B5EF4-FFF2-40B4-BE49-F238E27FC236}">
                  <a16:creationId xmlns:a16="http://schemas.microsoft.com/office/drawing/2014/main" id="{8879C85F-71F9-864D-3785-EE15A50D67F6}"/>
                </a:ext>
              </a:extLst>
            </p:cNvPr>
            <p:cNvSpPr/>
            <p:nvPr/>
          </p:nvSpPr>
          <p:spPr>
            <a:xfrm>
              <a:off x="5272088" y="3186282"/>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solidFill>
              <a:srgbClr val="5E649C"/>
            </a:solidFill>
            <a:ln w="26059" cap="flat">
              <a:noFill/>
              <a:prstDash val="solid"/>
              <a:miter/>
            </a:ln>
          </p:spPr>
          <p:txBody>
            <a:bodyPr rtlCol="0" anchor="ctr"/>
            <a:lstStyle/>
            <a:p>
              <a:endParaRPr lang="en-US" sz="1050"/>
            </a:p>
          </p:txBody>
        </p:sp>
        <p:sp>
          <p:nvSpPr>
            <p:cNvPr id="49" name="Freeform: Shape 48">
              <a:extLst>
                <a:ext uri="{FF2B5EF4-FFF2-40B4-BE49-F238E27FC236}">
                  <a16:creationId xmlns:a16="http://schemas.microsoft.com/office/drawing/2014/main" id="{384FA75B-28A6-2E62-979F-904ECE0333DB}"/>
                </a:ext>
              </a:extLst>
            </p:cNvPr>
            <p:cNvSpPr/>
            <p:nvPr/>
          </p:nvSpPr>
          <p:spPr>
            <a:xfrm>
              <a:off x="5402236" y="3303691"/>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solidFill>
              <a:srgbClr val="164E62"/>
            </a:solidFill>
            <a:ln w="26059" cap="flat">
              <a:noFill/>
              <a:prstDash val="solid"/>
              <a:miter/>
            </a:ln>
          </p:spPr>
          <p:txBody>
            <a:bodyPr rtlCol="0" anchor="ctr"/>
            <a:lstStyle/>
            <a:p>
              <a:endParaRPr lang="en-US" sz="1050"/>
            </a:p>
          </p:txBody>
        </p:sp>
        <p:sp>
          <p:nvSpPr>
            <p:cNvPr id="50" name="Freeform: Shape 49">
              <a:extLst>
                <a:ext uri="{FF2B5EF4-FFF2-40B4-BE49-F238E27FC236}">
                  <a16:creationId xmlns:a16="http://schemas.microsoft.com/office/drawing/2014/main" id="{5B239401-0102-E1A8-B94F-9860B2A083D5}"/>
                </a:ext>
              </a:extLst>
            </p:cNvPr>
            <p:cNvSpPr/>
            <p:nvPr/>
          </p:nvSpPr>
          <p:spPr>
            <a:xfrm>
              <a:off x="5899182" y="3388150"/>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solidFill>
              <a:srgbClr val="08747A"/>
            </a:solidFill>
            <a:ln w="26059" cap="flat">
              <a:noFill/>
              <a:prstDash val="solid"/>
              <a:miter/>
            </a:ln>
          </p:spPr>
          <p:txBody>
            <a:bodyPr rtlCol="0" anchor="ctr"/>
            <a:lstStyle/>
            <a:p>
              <a:endParaRPr lang="en-US" sz="1050"/>
            </a:p>
          </p:txBody>
        </p:sp>
        <p:sp>
          <p:nvSpPr>
            <p:cNvPr id="51" name="Freeform: Shape 50">
              <a:extLst>
                <a:ext uri="{FF2B5EF4-FFF2-40B4-BE49-F238E27FC236}">
                  <a16:creationId xmlns:a16="http://schemas.microsoft.com/office/drawing/2014/main" id="{78955AA0-C27E-EE39-BE3C-5EBAA08E5A01}"/>
                </a:ext>
              </a:extLst>
            </p:cNvPr>
            <p:cNvSpPr/>
            <p:nvPr/>
          </p:nvSpPr>
          <p:spPr>
            <a:xfrm>
              <a:off x="6062999" y="3124649"/>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solidFill>
              <a:srgbClr val="26B9A0"/>
            </a:solidFill>
            <a:ln w="26059" cap="flat">
              <a:noFill/>
              <a:prstDash val="solid"/>
              <a:miter/>
            </a:ln>
          </p:spPr>
          <p:txBody>
            <a:bodyPr rtlCol="0" anchor="ctr"/>
            <a:lstStyle/>
            <a:p>
              <a:endParaRPr lang="en-US" sz="1050"/>
            </a:p>
          </p:txBody>
        </p:sp>
        <p:sp>
          <p:nvSpPr>
            <p:cNvPr id="52" name="Freeform: Shape 51">
              <a:extLst>
                <a:ext uri="{FF2B5EF4-FFF2-40B4-BE49-F238E27FC236}">
                  <a16:creationId xmlns:a16="http://schemas.microsoft.com/office/drawing/2014/main" id="{226A9344-DEFA-CBBB-3531-E34D53986A6D}"/>
                </a:ext>
              </a:extLst>
            </p:cNvPr>
            <p:cNvSpPr/>
            <p:nvPr/>
          </p:nvSpPr>
          <p:spPr>
            <a:xfrm>
              <a:off x="6279685" y="2688308"/>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solidFill>
              <a:srgbClr val="20C0D7"/>
            </a:solidFill>
            <a:ln w="26059" cap="flat">
              <a:noFill/>
              <a:prstDash val="solid"/>
              <a:miter/>
            </a:ln>
          </p:spPr>
          <p:txBody>
            <a:bodyPr rtlCol="0" anchor="ctr"/>
            <a:lstStyle/>
            <a:p>
              <a:endParaRPr lang="en-US" sz="1050"/>
            </a:p>
          </p:txBody>
        </p:sp>
        <p:sp>
          <p:nvSpPr>
            <p:cNvPr id="53" name="Freeform: Shape 52">
              <a:extLst>
                <a:ext uri="{FF2B5EF4-FFF2-40B4-BE49-F238E27FC236}">
                  <a16:creationId xmlns:a16="http://schemas.microsoft.com/office/drawing/2014/main" id="{86BD8CE0-D1AC-619A-71DF-A05F0023E4D0}"/>
                </a:ext>
              </a:extLst>
            </p:cNvPr>
            <p:cNvSpPr/>
            <p:nvPr/>
          </p:nvSpPr>
          <p:spPr>
            <a:xfrm>
              <a:off x="6042129" y="2500766"/>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solidFill>
              <a:srgbClr val="038AB8"/>
            </a:solidFill>
            <a:ln w="26059" cap="flat">
              <a:noFill/>
              <a:prstDash val="solid"/>
              <a:miter/>
            </a:ln>
          </p:spPr>
          <p:txBody>
            <a:bodyPr rtlCol="0" anchor="ctr"/>
            <a:lstStyle/>
            <a:p>
              <a:endParaRPr lang="en-US" sz="1050"/>
            </a:p>
          </p:txBody>
        </p:sp>
        <p:sp>
          <p:nvSpPr>
            <p:cNvPr id="54" name="Freeform: Shape 53">
              <a:extLst>
                <a:ext uri="{FF2B5EF4-FFF2-40B4-BE49-F238E27FC236}">
                  <a16:creationId xmlns:a16="http://schemas.microsoft.com/office/drawing/2014/main" id="{FC16B11F-E609-C9FB-84B9-D6F0AFE983B0}"/>
                </a:ext>
              </a:extLst>
            </p:cNvPr>
            <p:cNvSpPr/>
            <p:nvPr/>
          </p:nvSpPr>
          <p:spPr>
            <a:xfrm>
              <a:off x="5248634" y="2559819"/>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solidFill>
              <a:srgbClr val="6397D0"/>
            </a:solidFill>
            <a:ln w="26059" cap="flat">
              <a:noFill/>
              <a:prstDash val="solid"/>
              <a:miter/>
            </a:ln>
          </p:spPr>
          <p:txBody>
            <a:bodyPr rtlCol="0" anchor="ctr"/>
            <a:lstStyle/>
            <a:p>
              <a:endParaRPr lang="en-US" sz="1050"/>
            </a:p>
          </p:txBody>
        </p:sp>
        <p:sp>
          <p:nvSpPr>
            <p:cNvPr id="55" name="Freeform: Shape 54">
              <a:extLst>
                <a:ext uri="{FF2B5EF4-FFF2-40B4-BE49-F238E27FC236}">
                  <a16:creationId xmlns:a16="http://schemas.microsoft.com/office/drawing/2014/main" id="{BB9AA8B2-A526-878E-5F88-51559376FD44}"/>
                </a:ext>
              </a:extLst>
            </p:cNvPr>
            <p:cNvSpPr/>
            <p:nvPr/>
          </p:nvSpPr>
          <p:spPr>
            <a:xfrm>
              <a:off x="5588297" y="2301884"/>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solidFill>
              <a:srgbClr val="1964A7"/>
            </a:solidFill>
            <a:ln w="26059" cap="flat">
              <a:noFill/>
              <a:prstDash val="solid"/>
              <a:miter/>
            </a:ln>
          </p:spPr>
          <p:txBody>
            <a:bodyPr rtlCol="0" anchor="ctr"/>
            <a:lstStyle/>
            <a:p>
              <a:endParaRPr lang="en-US" sz="1050"/>
            </a:p>
          </p:txBody>
        </p:sp>
      </p:grpSp>
      <p:pic>
        <p:nvPicPr>
          <p:cNvPr id="56" name="Graphic 55">
            <a:extLst>
              <a:ext uri="{FF2B5EF4-FFF2-40B4-BE49-F238E27FC236}">
                <a16:creationId xmlns:a16="http://schemas.microsoft.com/office/drawing/2014/main" id="{602E70C9-160A-B6E4-1D10-B319FC4BF5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495" y="4719486"/>
            <a:ext cx="473961" cy="273844"/>
          </a:xfrm>
          <a:prstGeom prst="rect">
            <a:avLst/>
          </a:prstGeom>
        </p:spPr>
      </p:pic>
      <p:sp>
        <p:nvSpPr>
          <p:cNvPr id="58" name="Title 1">
            <a:extLst>
              <a:ext uri="{FF2B5EF4-FFF2-40B4-BE49-F238E27FC236}">
                <a16:creationId xmlns:a16="http://schemas.microsoft.com/office/drawing/2014/main" id="{9E9328B2-2FBE-EDA8-657B-B7C9D9983C04}"/>
              </a:ext>
            </a:extLst>
          </p:cNvPr>
          <p:cNvSpPr>
            <a:spLocks noGrp="1"/>
          </p:cNvSpPr>
          <p:nvPr>
            <p:ph type="title"/>
          </p:nvPr>
        </p:nvSpPr>
        <p:spPr>
          <a:xfrm>
            <a:off x="826321" y="364087"/>
            <a:ext cx="7835335" cy="453872"/>
          </a:xfrm>
          <a:prstGeom prst="rect">
            <a:avLst/>
          </a:prstGeom>
        </p:spPr>
        <p:txBody>
          <a:bodyPr anchor="ctr" anchorCtr="0">
            <a:normAutofit/>
          </a:bodyPr>
          <a:lstStyle>
            <a:lvl1pPr>
              <a:defRPr b="1" i="0">
                <a:solidFill>
                  <a:srgbClr val="1964A7"/>
                </a:solidFill>
              </a:defRPr>
            </a:lvl1pPr>
          </a:lstStyle>
          <a:p>
            <a:r>
              <a:rPr lang="en-US"/>
              <a:t>Click to edit Master title style</a:t>
            </a:r>
          </a:p>
        </p:txBody>
      </p:sp>
      <p:sp>
        <p:nvSpPr>
          <p:cNvPr id="3" name="Footer Placeholder 59">
            <a:extLst>
              <a:ext uri="{FF2B5EF4-FFF2-40B4-BE49-F238E27FC236}">
                <a16:creationId xmlns:a16="http://schemas.microsoft.com/office/drawing/2014/main" id="{07CDA8AF-2DF4-88BB-52D5-B68189A2D341}"/>
              </a:ext>
            </a:extLst>
          </p:cNvPr>
          <p:cNvSpPr>
            <a:spLocks noGrp="1"/>
          </p:cNvSpPr>
          <p:nvPr>
            <p:ph type="ftr" sz="quarter" idx="11"/>
          </p:nvPr>
        </p:nvSpPr>
        <p:spPr>
          <a:xfrm>
            <a:off x="984005" y="4728078"/>
            <a:ext cx="4219830" cy="273844"/>
          </a:xfrm>
          <a:prstGeom prst="rect">
            <a:avLst/>
          </a:prstGeom>
        </p:spPr>
        <p:txBody>
          <a:bodyPr anchor="ctr"/>
          <a:lstStyle>
            <a:lvl1pPr algn="l">
              <a:defRPr b="0" i="0">
                <a:solidFill>
                  <a:srgbClr val="1964A7"/>
                </a:solidFill>
              </a:defRPr>
            </a:lvl1pPr>
          </a:lstStyle>
          <a:p>
            <a:r>
              <a:rPr lang="en-US"/>
              <a:t>OFFICE OF PUBLIC HEALTH DATA, SURVEILLANCE, AND TECHNOLOGY</a:t>
            </a:r>
          </a:p>
        </p:txBody>
      </p:sp>
    </p:spTree>
    <p:extLst>
      <p:ext uri="{BB962C8B-B14F-4D97-AF65-F5344CB8AC3E}">
        <p14:creationId xmlns:p14="http://schemas.microsoft.com/office/powerpoint/2010/main" val="24214012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646486F-A830-4F81-A970-D394CC947D43}"/>
              </a:ext>
            </a:extLst>
          </p:cNvPr>
          <p:cNvSpPr/>
          <p:nvPr userDrawn="1"/>
        </p:nvSpPr>
        <p:spPr>
          <a:xfrm>
            <a:off x="0" y="1"/>
            <a:ext cx="9143998" cy="51434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a:p>
        </p:txBody>
      </p:sp>
      <p:sp>
        <p:nvSpPr>
          <p:cNvPr id="3" name="Footer Placeholder 2">
            <a:extLst>
              <a:ext uri="{FF2B5EF4-FFF2-40B4-BE49-F238E27FC236}">
                <a16:creationId xmlns:a16="http://schemas.microsoft.com/office/drawing/2014/main" id="{A2D9035E-3D10-444C-9621-89B3EF182EE6}"/>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8301266A-C008-4A42-994D-3CAE07946C73}"/>
              </a:ext>
            </a:extLst>
          </p:cNvPr>
          <p:cNvSpPr>
            <a:spLocks noGrp="1"/>
          </p:cNvSpPr>
          <p:nvPr>
            <p:ph type="dt" sz="half" idx="11"/>
          </p:nvPr>
        </p:nvSpPr>
        <p:spPr/>
        <p:txBody>
          <a:bodyPr/>
          <a:lstStyle/>
          <a:p>
            <a:fld id="{1D8BD707-D9CF-40AE-B4C6-C98DA3205C09}" type="datetimeFigureOut">
              <a:rPr lang="en-US" smtClean="0"/>
              <a:t>4/29/2024</a:t>
            </a:fld>
            <a:endParaRPr lang="en-US"/>
          </a:p>
        </p:txBody>
      </p:sp>
      <p:sp>
        <p:nvSpPr>
          <p:cNvPr id="5" name="Slide Number Placeholder 4">
            <a:extLst>
              <a:ext uri="{FF2B5EF4-FFF2-40B4-BE49-F238E27FC236}">
                <a16:creationId xmlns:a16="http://schemas.microsoft.com/office/drawing/2014/main" id="{F39617AF-2F21-4602-AA58-470A67DEE460}"/>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10" name="Title 1">
            <a:extLst>
              <a:ext uri="{FF2B5EF4-FFF2-40B4-BE49-F238E27FC236}">
                <a16:creationId xmlns:a16="http://schemas.microsoft.com/office/drawing/2014/main" id="{54D75824-C39F-465E-AAB5-C51112FC377C}"/>
              </a:ext>
            </a:extLst>
          </p:cNvPr>
          <p:cNvSpPr>
            <a:spLocks noGrp="1"/>
          </p:cNvSpPr>
          <p:nvPr>
            <p:ph type="title"/>
          </p:nvPr>
        </p:nvSpPr>
        <p:spPr>
          <a:xfrm>
            <a:off x="204787" y="15545"/>
            <a:ext cx="8310563" cy="380930"/>
          </a:xfrm>
        </p:spPr>
        <p:txBody>
          <a:bodyPr>
            <a:normAutofit/>
          </a:bodyPr>
          <a:lstStyle>
            <a:lvl1pPr>
              <a:defRPr sz="195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5EE92BBA-7380-4926-BF6B-E78149EB1D9F}"/>
              </a:ext>
            </a:extLst>
          </p:cNvPr>
          <p:cNvSpPr>
            <a:spLocks noGrp="1"/>
          </p:cNvSpPr>
          <p:nvPr>
            <p:ph idx="1"/>
          </p:nvPr>
        </p:nvSpPr>
        <p:spPr>
          <a:xfrm>
            <a:off x="628650" y="762001"/>
            <a:ext cx="7886700" cy="3870722"/>
          </a:xfrm>
        </p:spPr>
        <p:txBody>
          <a:bodyPr>
            <a:normAutofit/>
          </a:bodyPr>
          <a:lstStyle>
            <a:lvl1pPr>
              <a:defRPr sz="1800">
                <a:latin typeface="Arial" panose="020B0604020202020204" pitchFamily="34" charset="0"/>
                <a:cs typeface="Arial" panose="020B0604020202020204" pitchFamily="34" charset="0"/>
              </a:defRPr>
            </a:lvl1pPr>
            <a:lvl2pPr marL="392906" indent="-203597">
              <a:buFont typeface="Wingdings" panose="05000000000000000000" pitchFamily="2" charset="2"/>
              <a:buChar char="§"/>
              <a:defRPr sz="1500">
                <a:latin typeface="Arial" panose="020B0604020202020204" pitchFamily="34" charset="0"/>
                <a:cs typeface="Arial" panose="020B0604020202020204" pitchFamily="34" charset="0"/>
              </a:defRPr>
            </a:lvl2pPr>
            <a:lvl3pPr marL="614363" indent="-196454">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816" indent="-189310">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81" indent="-175022">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30196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8_Custom Layout" preserve="1">
  <p:cSld name="8_Custom Layout">
    <p:bg>
      <p:bgPr>
        <a:solidFill>
          <a:srgbClr val="2C2F42"/>
        </a:solidFill>
        <a:effectLst/>
      </p:bgPr>
    </p:bg>
    <p:spTree>
      <p:nvGrpSpPr>
        <p:cNvPr id="1" name="Shape 215"/>
        <p:cNvGrpSpPr/>
        <p:nvPr/>
      </p:nvGrpSpPr>
      <p:grpSpPr>
        <a:xfrm>
          <a:off x="0" y="0"/>
          <a:ext cx="0" cy="0"/>
          <a:chOff x="0" y="0"/>
          <a:chExt cx="0" cy="0"/>
        </a:xfrm>
      </p:grpSpPr>
      <p:pic>
        <p:nvPicPr>
          <p:cNvPr id="216" name="Google Shape;216;p3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7" name="Google Shape;217;p30"/>
          <p:cNvSpPr/>
          <p:nvPr/>
        </p:nvSpPr>
        <p:spPr>
          <a:xfrm>
            <a:off x="8679279" y="0"/>
            <a:ext cx="218025" cy="350100"/>
          </a:xfrm>
          <a:prstGeom prst="rect">
            <a:avLst/>
          </a:prstGeom>
          <a:solidFill>
            <a:srgbClr val="E6172B"/>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8" name="Google Shape;218;p30"/>
          <p:cNvSpPr txBox="1">
            <a:spLocks noGrp="1"/>
          </p:cNvSpPr>
          <p:nvPr>
            <p:ph type="body" idx="1"/>
          </p:nvPr>
        </p:nvSpPr>
        <p:spPr>
          <a:xfrm>
            <a:off x="709613" y="950273"/>
            <a:ext cx="5148225" cy="873675"/>
          </a:xfrm>
          <a:prstGeom prst="rect">
            <a:avLst/>
          </a:prstGeom>
          <a:noFill/>
          <a:ln>
            <a:noFill/>
          </a:ln>
        </p:spPr>
        <p:txBody>
          <a:bodyPr spcFirstLastPara="1" wrap="square" lIns="91425" tIns="45700" rIns="91425" bIns="45700" anchor="t" anchorCtr="0">
            <a:normAutofit/>
          </a:bodyPr>
          <a:lstStyle>
            <a:lvl1pPr marL="342900" lvl="0" indent="-171450" algn="l" rtl="0">
              <a:lnSpc>
                <a:spcPct val="90000"/>
              </a:lnSpc>
              <a:spcBef>
                <a:spcPts val="750"/>
              </a:spcBef>
              <a:spcAft>
                <a:spcPts val="0"/>
              </a:spcAft>
              <a:buClr>
                <a:schemeClr val="dk1"/>
              </a:buClr>
              <a:buSzPts val="3500"/>
              <a:buNone/>
              <a:defRPr sz="2625" b="1">
                <a:solidFill>
                  <a:schemeClr val="dk1"/>
                </a:solidFill>
                <a:latin typeface="Arial"/>
                <a:ea typeface="Arial"/>
                <a:cs typeface="Arial"/>
                <a:sym typeface="Arial"/>
              </a:defRPr>
            </a:lvl1pPr>
            <a:lvl2pPr marL="685800" lvl="1" indent="-171450" algn="l" rtl="0">
              <a:lnSpc>
                <a:spcPct val="90000"/>
              </a:lnSpc>
              <a:spcBef>
                <a:spcPts val="375"/>
              </a:spcBef>
              <a:spcAft>
                <a:spcPts val="0"/>
              </a:spcAft>
              <a:buClr>
                <a:schemeClr val="dk1"/>
              </a:buClr>
              <a:buSzPts val="3100"/>
              <a:buFont typeface="Noto Sans Symbols"/>
              <a:buNone/>
              <a:defRPr sz="2325">
                <a:solidFill>
                  <a:schemeClr val="dk1"/>
                </a:solidFill>
                <a:latin typeface="Arial"/>
                <a:ea typeface="Arial"/>
                <a:cs typeface="Arial"/>
                <a:sym typeface="Arial"/>
              </a:defRPr>
            </a:lvl2pPr>
            <a:lvl3pPr marL="1028700" lvl="2" indent="-228600" algn="l" rtl="0">
              <a:lnSpc>
                <a:spcPct val="90000"/>
              </a:lnSpc>
              <a:spcBef>
                <a:spcPts val="375"/>
              </a:spcBef>
              <a:spcAft>
                <a:spcPts val="0"/>
              </a:spcAft>
              <a:buClr>
                <a:schemeClr val="lt1"/>
              </a:buClr>
              <a:buSzPts val="1200"/>
              <a:buFont typeface="Courier New"/>
              <a:buChar char="o"/>
              <a:defRPr sz="1200">
                <a:solidFill>
                  <a:schemeClr val="lt1"/>
                </a:solidFill>
                <a:latin typeface="Arial"/>
                <a:ea typeface="Arial"/>
                <a:cs typeface="Arial"/>
                <a:sym typeface="Arial"/>
              </a:defRPr>
            </a:lvl3pPr>
            <a:lvl4pPr marL="1371600" lvl="3" indent="-221456" algn="l" rtl="0">
              <a:lnSpc>
                <a:spcPct val="90000"/>
              </a:lnSpc>
              <a:spcBef>
                <a:spcPts val="375"/>
              </a:spcBef>
              <a:spcAft>
                <a:spcPts val="0"/>
              </a:spcAft>
              <a:buClr>
                <a:schemeClr val="lt1"/>
              </a:buClr>
              <a:buSzPts val="1050"/>
              <a:buFont typeface="Noto Sans Symbols"/>
              <a:buChar char="◆"/>
              <a:defRPr sz="1050">
                <a:solidFill>
                  <a:schemeClr val="lt1"/>
                </a:solidFill>
                <a:latin typeface="Arial"/>
                <a:ea typeface="Arial"/>
                <a:cs typeface="Arial"/>
                <a:sym typeface="Arial"/>
              </a:defRPr>
            </a:lvl4pPr>
            <a:lvl5pPr marL="1714500" lvl="4" indent="-221456" algn="l" rtl="0">
              <a:lnSpc>
                <a:spcPct val="90000"/>
              </a:lnSpc>
              <a:spcBef>
                <a:spcPts val="375"/>
              </a:spcBef>
              <a:spcAft>
                <a:spcPts val="0"/>
              </a:spcAft>
              <a:buClr>
                <a:schemeClr val="lt1"/>
              </a:buClr>
              <a:buSzPts val="1050"/>
              <a:buFont typeface="Noto Sans Symbols"/>
              <a:buChar char="❖"/>
              <a:defRPr sz="1050">
                <a:solidFill>
                  <a:schemeClr val="lt1"/>
                </a:solidFill>
                <a:latin typeface="Arial"/>
                <a:ea typeface="Arial"/>
                <a:cs typeface="Arial"/>
                <a:sym typeface="Arial"/>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610369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_Blocks" preserve="1">
  <p:cSld name="1_Blank_Blocks">
    <p:bg>
      <p:bgPr>
        <a:solidFill>
          <a:srgbClr val="F9F9F9"/>
        </a:solidFill>
        <a:effectLst/>
      </p:bgPr>
    </p:bg>
    <p:spTree>
      <p:nvGrpSpPr>
        <p:cNvPr id="1" name="Shape 132"/>
        <p:cNvGrpSpPr/>
        <p:nvPr/>
      </p:nvGrpSpPr>
      <p:grpSpPr>
        <a:xfrm>
          <a:off x="0" y="0"/>
          <a:ext cx="0" cy="0"/>
          <a:chOff x="0" y="0"/>
          <a:chExt cx="0" cy="0"/>
        </a:xfrm>
      </p:grpSpPr>
      <p:sp>
        <p:nvSpPr>
          <p:cNvPr id="133" name="Google Shape;133;p19"/>
          <p:cNvSpPr/>
          <p:nvPr/>
        </p:nvSpPr>
        <p:spPr>
          <a:xfrm>
            <a:off x="0" y="0"/>
            <a:ext cx="9144000" cy="5143500"/>
          </a:xfrm>
          <a:prstGeom prst="rect">
            <a:avLst/>
          </a:prstGeom>
          <a:solidFill>
            <a:srgbClr val="F9F9F9"/>
          </a:solidFill>
          <a:ln w="12700" cap="flat" cmpd="sng">
            <a:solidFill>
              <a:srgbClr val="31538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34" name="Google Shape;134;p19"/>
          <p:cNvSpPr txBox="1">
            <a:spLocks noGrp="1"/>
          </p:cNvSpPr>
          <p:nvPr>
            <p:ph type="ftr" idx="11"/>
          </p:nvPr>
        </p:nvSpPr>
        <p:spPr>
          <a:xfrm>
            <a:off x="3028950" y="4767263"/>
            <a:ext cx="3086100" cy="273825"/>
          </a:xfrm>
          <a:prstGeom prst="rect">
            <a:avLst/>
          </a:prstGeom>
          <a:noFill/>
          <a:ln>
            <a:noFill/>
          </a:ln>
        </p:spPr>
        <p:txBody>
          <a:bodyPr spcFirstLastPara="1" wrap="square" lIns="0" tIns="0" rIns="0" bIns="0" anchor="ctr"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19"/>
          <p:cNvSpPr txBox="1">
            <a:spLocks noGrp="1"/>
          </p:cNvSpPr>
          <p:nvPr>
            <p:ph type="dt" idx="10"/>
          </p:nvPr>
        </p:nvSpPr>
        <p:spPr>
          <a:xfrm>
            <a:off x="628650" y="4767263"/>
            <a:ext cx="2057400" cy="273825"/>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6" name="Google Shape;136;p19"/>
          <p:cNvSpPr txBox="1">
            <a:spLocks noGrp="1"/>
          </p:cNvSpPr>
          <p:nvPr>
            <p:ph type="sldNum" idx="12"/>
          </p:nvPr>
        </p:nvSpPr>
        <p:spPr>
          <a:xfrm>
            <a:off x="6457950" y="4767263"/>
            <a:ext cx="2057400" cy="273825"/>
          </a:xfrm>
          <a:prstGeom prst="rect">
            <a:avLst/>
          </a:prstGeom>
          <a:noFill/>
          <a:ln>
            <a:noFill/>
          </a:ln>
        </p:spPr>
        <p:txBody>
          <a:bodyPr spcFirstLastPara="1" wrap="square" lIns="0" tIns="0" rIns="0" bIns="0" anchor="ctr" anchorCtr="0">
            <a:no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a:spcAft>
                <a:spcPts val="0"/>
              </a:spcAft>
            </a:pPr>
            <a:fld id="{00000000-1234-1234-1234-123412341234}" type="slidenum">
              <a:rPr lang="en-US" smtClean="0"/>
              <a:pPr>
                <a:spcAft>
                  <a:spcPts val="0"/>
                </a:spcAft>
              </a:pPr>
              <a:t>‹#›</a:t>
            </a:fld>
            <a:endParaRPr lang="en-US" sz="900">
              <a:latin typeface="Calibri"/>
              <a:ea typeface="Calibri"/>
              <a:cs typeface="Calibri"/>
              <a:sym typeface="Calibri"/>
            </a:endParaRPr>
          </a:p>
        </p:txBody>
      </p:sp>
      <p:sp>
        <p:nvSpPr>
          <p:cNvPr id="137" name="Google Shape;137;p19"/>
          <p:cNvSpPr/>
          <p:nvPr/>
        </p:nvSpPr>
        <p:spPr>
          <a:xfrm>
            <a:off x="8679279" y="0"/>
            <a:ext cx="218025" cy="350100"/>
          </a:xfrm>
          <a:prstGeom prst="rect">
            <a:avLst/>
          </a:prstGeom>
          <a:solidFill>
            <a:srgbClr val="E6172B"/>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38" name="Google Shape;138;p19"/>
          <p:cNvSpPr/>
          <p:nvPr/>
        </p:nvSpPr>
        <p:spPr>
          <a:xfrm>
            <a:off x="-8660" y="0"/>
            <a:ext cx="5544693" cy="552450"/>
          </a:xfrm>
          <a:custGeom>
            <a:avLst/>
            <a:gdLst/>
            <a:ahLst/>
            <a:cxnLst/>
            <a:rect l="l" t="t" r="r" b="b"/>
            <a:pathLst>
              <a:path w="7543800" h="736600" extrusionOk="0">
                <a:moveTo>
                  <a:pt x="0" y="736091"/>
                </a:moveTo>
                <a:lnTo>
                  <a:pt x="7543609" y="736091"/>
                </a:lnTo>
                <a:lnTo>
                  <a:pt x="7543609" y="0"/>
                </a:lnTo>
                <a:lnTo>
                  <a:pt x="0" y="0"/>
                </a:lnTo>
                <a:lnTo>
                  <a:pt x="0" y="736091"/>
                </a:lnTo>
                <a:close/>
              </a:path>
            </a:pathLst>
          </a:custGeom>
          <a:solidFill>
            <a:schemeClr val="dk1"/>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350" b="0" i="0" u="none" strike="noStrike" cap="none">
              <a:solidFill>
                <a:srgbClr val="000000"/>
              </a:solidFill>
              <a:latin typeface="Calibri"/>
              <a:ea typeface="Calibri"/>
              <a:cs typeface="Calibri"/>
              <a:sym typeface="Calibri"/>
            </a:endParaRPr>
          </a:p>
        </p:txBody>
      </p:sp>
      <p:sp>
        <p:nvSpPr>
          <p:cNvPr id="139" name="Google Shape;139;p19"/>
          <p:cNvSpPr txBox="1">
            <a:spLocks noGrp="1"/>
          </p:cNvSpPr>
          <p:nvPr>
            <p:ph type="title"/>
          </p:nvPr>
        </p:nvSpPr>
        <p:spPr>
          <a:xfrm>
            <a:off x="357188" y="104848"/>
            <a:ext cx="5040000" cy="380925"/>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600"/>
              <a:buFont typeface="Arial"/>
              <a:buChar char="●"/>
              <a:defRPr sz="1950" b="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0" name="Google Shape;140;p19"/>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rmAutofit/>
          </a:bodyPr>
          <a:lstStyle>
            <a:lvl1pPr marL="342900" lvl="0" indent="-304800" algn="l" rtl="0">
              <a:lnSpc>
                <a:spcPct val="90000"/>
              </a:lnSpc>
              <a:spcBef>
                <a:spcPts val="750"/>
              </a:spcBef>
              <a:spcAft>
                <a:spcPts val="0"/>
              </a:spcAft>
              <a:buClr>
                <a:schemeClr val="dk1"/>
              </a:buClr>
              <a:buSzPts val="2800"/>
              <a:buChar char="●"/>
              <a:defRPr>
                <a:latin typeface="Arial"/>
                <a:ea typeface="Arial"/>
                <a:cs typeface="Arial"/>
                <a:sym typeface="Arial"/>
              </a:defRPr>
            </a:lvl1pPr>
            <a:lvl2pPr marL="685800" lvl="1" indent="-285750" algn="l" rtl="0">
              <a:lnSpc>
                <a:spcPct val="90000"/>
              </a:lnSpc>
              <a:spcBef>
                <a:spcPts val="375"/>
              </a:spcBef>
              <a:spcAft>
                <a:spcPts val="0"/>
              </a:spcAft>
              <a:buClr>
                <a:schemeClr val="dk1"/>
              </a:buClr>
              <a:buSzPts val="2400"/>
              <a:buFont typeface="Noto Sans Symbols"/>
              <a:buChar char="▪"/>
              <a:defRPr>
                <a:latin typeface="Arial"/>
                <a:ea typeface="Arial"/>
                <a:cs typeface="Arial"/>
                <a:sym typeface="Arial"/>
              </a:defRPr>
            </a:lvl2pPr>
            <a:lvl3pPr marL="1028700" lvl="2" indent="-242888" algn="l" rtl="0">
              <a:lnSpc>
                <a:spcPct val="90000"/>
              </a:lnSpc>
              <a:spcBef>
                <a:spcPts val="375"/>
              </a:spcBef>
              <a:spcAft>
                <a:spcPts val="0"/>
              </a:spcAft>
              <a:buClr>
                <a:schemeClr val="dk1"/>
              </a:buClr>
              <a:buSzPts val="1500"/>
              <a:buFont typeface="Courier New"/>
              <a:buChar char="o"/>
              <a:defRPr>
                <a:latin typeface="Arial"/>
                <a:ea typeface="Arial"/>
                <a:cs typeface="Arial"/>
                <a:sym typeface="Arial"/>
              </a:defRPr>
            </a:lvl3pPr>
            <a:lvl4pPr marL="1371600" lvl="3" indent="-235744" algn="l" rtl="0">
              <a:lnSpc>
                <a:spcPct val="90000"/>
              </a:lnSpc>
              <a:spcBef>
                <a:spcPts val="375"/>
              </a:spcBef>
              <a:spcAft>
                <a:spcPts val="0"/>
              </a:spcAft>
              <a:buClr>
                <a:schemeClr val="dk1"/>
              </a:buClr>
              <a:buSzPts val="1350"/>
              <a:buFont typeface="Noto Sans Symbols"/>
              <a:buChar char="◆"/>
              <a:defRPr>
                <a:latin typeface="Arial"/>
                <a:ea typeface="Arial"/>
                <a:cs typeface="Arial"/>
                <a:sym typeface="Arial"/>
              </a:defRPr>
            </a:lvl4pPr>
            <a:lvl5pPr marL="1714500" lvl="4" indent="-235744" algn="l" rtl="0">
              <a:lnSpc>
                <a:spcPct val="90000"/>
              </a:lnSpc>
              <a:spcBef>
                <a:spcPts val="375"/>
              </a:spcBef>
              <a:spcAft>
                <a:spcPts val="0"/>
              </a:spcAft>
              <a:buClr>
                <a:schemeClr val="dk1"/>
              </a:buClr>
              <a:buSzPts val="1350"/>
              <a:buFont typeface="Noto Sans Symbols"/>
              <a:buChar char="❖"/>
              <a:defRPr>
                <a:latin typeface="Arial"/>
                <a:ea typeface="Arial"/>
                <a:cs typeface="Arial"/>
                <a:sym typeface="Arial"/>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302148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3_Blank_Blocks">
    <p:bg>
      <p:bgPr>
        <a:solidFill>
          <a:srgbClr val="F9F9F9"/>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8679279"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7796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with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3671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1E5AAA"/>
                </a:solidFill>
                <a:effectLst/>
                <a:latin typeface="Calibr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457201" y="1358901"/>
            <a:ext cx="3889375" cy="3316288"/>
          </a:xfrm>
        </p:spPr>
        <p:txBody>
          <a:bodyPr/>
          <a:lstStyle>
            <a:lvl1pPr marL="228594" indent="-228594">
              <a:buClr>
                <a:srgbClr val="003BC0"/>
              </a:buClr>
              <a:buFont typeface="Arial" panose="020B0604020202020204" pitchFamily="34" charset="0"/>
              <a:buChar char="•"/>
              <a:defRPr sz="2000" b="1">
                <a:solidFill>
                  <a:srgbClr val="1D1D1D"/>
                </a:solidFill>
              </a:defRPr>
            </a:lvl1pPr>
            <a:lvl2pPr marL="457189" indent="-171446">
              <a:buClr>
                <a:srgbClr val="005761"/>
              </a:buClr>
              <a:buFont typeface="Arial" panose="020B0604020202020204" pitchFamily="34" charset="0"/>
              <a:buChar char="-"/>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4797426" y="1358901"/>
            <a:ext cx="3889375" cy="3316288"/>
          </a:xfrm>
        </p:spPr>
        <p:txBody>
          <a:bodyPr/>
          <a:lstStyle>
            <a:lvl1pPr marL="228594" indent="-228594">
              <a:buClr>
                <a:srgbClr val="0033A1"/>
              </a:buClr>
              <a:buFont typeface="Arial" panose="020B0604020202020204" pitchFamily="34" charset="0"/>
              <a:buChar char="•"/>
              <a:defRPr sz="2000" b="1">
                <a:solidFill>
                  <a:srgbClr val="1D1D1D"/>
                </a:solidFill>
              </a:defRPr>
            </a:lvl1pPr>
            <a:lvl2pPr marL="457189" indent="-171446">
              <a:buClr>
                <a:srgbClr val="005761"/>
              </a:buClr>
              <a:buFont typeface="Arial" panose="020B0604020202020204" pitchFamily="34" charset="0"/>
              <a:buChar char="-"/>
              <a:tabLst>
                <a:tab pos="285743" algn="l"/>
              </a:tabLst>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p:nvGrpSpPr>
        <p:grpSpPr>
          <a:xfrm>
            <a:off x="1" y="5043949"/>
            <a:ext cx="9144001" cy="106925"/>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Tree>
    <p:extLst>
      <p:ext uri="{BB962C8B-B14F-4D97-AF65-F5344CB8AC3E}">
        <p14:creationId xmlns:p14="http://schemas.microsoft.com/office/powerpoint/2010/main" val="1134900349"/>
      </p:ext>
    </p:extLst>
  </p:cSld>
  <p:clrMapOvr>
    <a:masterClrMapping/>
  </p:clrMapOvr>
  <p:transition>
    <p:fade/>
  </p:transition>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129" y="4327565"/>
            <a:ext cx="1895548" cy="726447"/>
          </a:xfrm>
          <a:prstGeom prst="rect">
            <a:avLst/>
          </a:prstGeom>
        </p:spPr>
      </p:pic>
    </p:spTree>
    <p:extLst>
      <p:ext uri="{BB962C8B-B14F-4D97-AF65-F5344CB8AC3E}">
        <p14:creationId xmlns:p14="http://schemas.microsoft.com/office/powerpoint/2010/main" val="146084295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80581078"/>
      </p:ext>
    </p:extLst>
  </p:cSld>
  <p:clrMapOvr>
    <a:masterClrMapping/>
  </p:clrMapOvr>
  <p:transition>
    <p:fade/>
  </p:transition>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BULLETS/DATA">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1E5AAA"/>
                </a:solidFill>
                <a:effectLst/>
                <a:latin typeface="Calibr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457201" y="1358901"/>
            <a:ext cx="3889375" cy="3316288"/>
          </a:xfrm>
        </p:spPr>
        <p:txBody>
          <a:bodyPr/>
          <a:lstStyle>
            <a:lvl1pPr marL="228594" indent="-228594">
              <a:buClr>
                <a:srgbClr val="213F98"/>
              </a:buClr>
              <a:buFont typeface="Arial" panose="020B0604020202020204" pitchFamily="34" charset="0"/>
              <a:buChar char="•"/>
              <a:defRPr sz="2000" b="1">
                <a:solidFill>
                  <a:srgbClr val="1D1D1D"/>
                </a:solidFill>
              </a:defRPr>
            </a:lvl1pPr>
            <a:lvl2pPr marL="457189" indent="-169859">
              <a:buClr>
                <a:srgbClr val="004D71"/>
              </a:buClr>
              <a:buFont typeface="Calibri" panose="020F0502020204030204" pitchFamily="34" charset="0"/>
              <a:buChar char="-"/>
              <a:defRPr sz="1800">
                <a:solidFill>
                  <a:srgbClr val="1D1D1D"/>
                </a:solidFill>
              </a:defRPr>
            </a:lvl2pPr>
            <a:lvl3pPr>
              <a:defRPr sz="1600">
                <a:solidFill>
                  <a:srgbClr val="1D1D1D"/>
                </a:solidFill>
              </a:defRPr>
            </a:lvl3pPr>
            <a:lvl4pPr>
              <a:defRPr sz="1400">
                <a:solidFill>
                  <a:srgbClr val="1D1D1D"/>
                </a:solidFill>
              </a:defRPr>
            </a:lvl4pPr>
            <a:lvl5pPr>
              <a:defRPr sz="1400">
                <a:solidFill>
                  <a:srgbClr val="1D1D1D"/>
                </a:solidFill>
              </a:defRPr>
            </a:lvl5pPr>
          </a:lstStyle>
          <a:p>
            <a:pPr lvl="0"/>
            <a:r>
              <a:rPr lang="en-US"/>
              <a:t>Click to edit Master text styles</a:t>
            </a:r>
          </a:p>
          <a:p>
            <a:pPr lvl="1"/>
            <a:r>
              <a:rPr lang="en-US"/>
              <a:t>Second level</a:t>
            </a:r>
          </a:p>
        </p:txBody>
      </p:sp>
      <p:sp>
        <p:nvSpPr>
          <p:cNvPr id="7" name="Content Placeholder 18">
            <a:extLst>
              <a:ext uri="{FF2B5EF4-FFF2-40B4-BE49-F238E27FC236}">
                <a16:creationId xmlns:a16="http://schemas.microsoft.com/office/drawing/2014/main" id="{C7C7B02A-16A0-4F02-8665-3ADC835153D8}"/>
              </a:ext>
            </a:extLst>
          </p:cNvPr>
          <p:cNvSpPr>
            <a:spLocks noGrp="1"/>
          </p:cNvSpPr>
          <p:nvPr>
            <p:ph sz="quarter" idx="10" hasCustomPrompt="1"/>
          </p:nvPr>
        </p:nvSpPr>
        <p:spPr>
          <a:xfrm>
            <a:off x="4572000" y="1358901"/>
            <a:ext cx="4114800" cy="3316288"/>
          </a:xfrm>
        </p:spPr>
        <p:txBody>
          <a:bodyPr/>
          <a:lstStyle>
            <a:lvl1pPr>
              <a:spcAft>
                <a:spcPts val="1200"/>
              </a:spcAft>
              <a:buNone/>
              <a:defRPr sz="2000" b="0">
                <a:solidFill>
                  <a:srgbClr val="000000"/>
                </a:solidFill>
              </a:defRPr>
            </a:lvl1pPr>
            <a:lvl2pPr marL="290506" indent="-290506">
              <a:spcBef>
                <a:spcPts val="600"/>
              </a:spcBef>
              <a:spcAft>
                <a:spcPts val="600"/>
              </a:spcAft>
              <a:buClr>
                <a:srgbClr val="9B4E9E"/>
              </a:buClr>
              <a:buFont typeface="Wingdings" panose="05000000000000000000" pitchFamily="2" charset="2"/>
              <a:buChar char="§"/>
              <a:defRPr sz="2800"/>
            </a:lvl2pPr>
            <a:lvl3pPr marL="623873" indent="-333367">
              <a:spcBef>
                <a:spcPts val="600"/>
              </a:spcBef>
              <a:spcAft>
                <a:spcPts val="600"/>
              </a:spcAft>
              <a:buClr>
                <a:srgbClr val="692145"/>
              </a:buClr>
              <a:defRPr sz="2400"/>
            </a:lvl3pPr>
            <a:lvl4pPr marL="914378" indent="-231770">
              <a:spcBef>
                <a:spcPts val="600"/>
              </a:spcBef>
              <a:spcAft>
                <a:spcPts val="600"/>
              </a:spcAft>
              <a:defRPr/>
            </a:lvl4pPr>
          </a:lstStyle>
          <a:p>
            <a:pPr lvl="0"/>
            <a:r>
              <a:rPr lang="en-US"/>
              <a:t>Object</a:t>
            </a:r>
          </a:p>
        </p:txBody>
      </p:sp>
      <p:grpSp>
        <p:nvGrpSpPr>
          <p:cNvPr id="6" name="Group 5">
            <a:extLst>
              <a:ext uri="{FF2B5EF4-FFF2-40B4-BE49-F238E27FC236}">
                <a16:creationId xmlns:a16="http://schemas.microsoft.com/office/drawing/2014/main" id="{C8EA5292-B508-5CCC-3B11-5F514326AB72}"/>
              </a:ext>
            </a:extLst>
          </p:cNvPr>
          <p:cNvGrpSpPr/>
          <p:nvPr/>
        </p:nvGrpSpPr>
        <p:grpSpPr>
          <a:xfrm>
            <a:off x="1" y="5043949"/>
            <a:ext cx="9144001" cy="106925"/>
            <a:chOff x="7355954" y="15880786"/>
            <a:chExt cx="21904846" cy="578414"/>
          </a:xfrm>
        </p:grpSpPr>
        <p:sp>
          <p:nvSpPr>
            <p:cNvPr id="8" name="Rectangle 20">
              <a:extLst>
                <a:ext uri="{FF2B5EF4-FFF2-40B4-BE49-F238E27FC236}">
                  <a16:creationId xmlns:a16="http://schemas.microsoft.com/office/drawing/2014/main" id="{539AAD55-CAFC-28FA-1603-012C70964EF9}"/>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9" name="Rectangle 20">
              <a:extLst>
                <a:ext uri="{FF2B5EF4-FFF2-40B4-BE49-F238E27FC236}">
                  <a16:creationId xmlns:a16="http://schemas.microsoft.com/office/drawing/2014/main" id="{ECA99706-428A-5A9B-342D-4D840B1E03AB}"/>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0" name="Rectangle 20">
              <a:extLst>
                <a:ext uri="{FF2B5EF4-FFF2-40B4-BE49-F238E27FC236}">
                  <a16:creationId xmlns:a16="http://schemas.microsoft.com/office/drawing/2014/main" id="{79DDDD67-FECD-CBEB-564B-EDFA0D549E1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2500"/>
            </a:p>
          </p:txBody>
        </p:sp>
        <p:sp>
          <p:nvSpPr>
            <p:cNvPr id="11" name="Rectangle 20">
              <a:extLst>
                <a:ext uri="{FF2B5EF4-FFF2-40B4-BE49-F238E27FC236}">
                  <a16:creationId xmlns:a16="http://schemas.microsoft.com/office/drawing/2014/main" id="{EFFB22AD-82B6-AB04-B682-8FFC29BE6868}"/>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2500"/>
            </a:p>
          </p:txBody>
        </p:sp>
      </p:grpSp>
    </p:spTree>
    <p:extLst>
      <p:ext uri="{BB962C8B-B14F-4D97-AF65-F5344CB8AC3E}">
        <p14:creationId xmlns:p14="http://schemas.microsoft.com/office/powerpoint/2010/main" val="2031997667"/>
      </p:ext>
    </p:extLst>
  </p:cSld>
  <p:clrMapOvr>
    <a:masterClrMapping/>
  </p:clrMapOvr>
  <p:transition>
    <p:fade/>
  </p:transition>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8" name="Rectangle 7"/>
          <p:cNvSpPr>
            <a:spLocks noChangeArrowheads="1"/>
          </p:cNvSpPr>
          <p:nvPr/>
        </p:nvSpPr>
        <p:spPr bwMode="auto">
          <a:xfrm>
            <a:off x="0" y="158193"/>
            <a:ext cx="9144000" cy="717850"/>
          </a:xfrm>
          <a:prstGeom prst="rect">
            <a:avLst/>
          </a:prstGeom>
          <a:solidFill>
            <a:srgbClr val="17468F"/>
          </a:solidFill>
          <a:ln>
            <a:noFill/>
          </a:ln>
        </p:spPr>
        <p:txBody>
          <a:bodyPr vert="horz" wrap="square" lIns="45720" tIns="22860" rIns="45720" bIns="22860" numCol="1" anchor="t" anchorCtr="0" compatLnSpc="1">
            <a:prstTxWarp prst="textNoShape">
              <a:avLst/>
            </a:prstTxWarp>
          </a:bodyPr>
          <a:lstStyle/>
          <a:p>
            <a:endParaRPr lang="en-US" sz="1250"/>
          </a:p>
        </p:txBody>
      </p:sp>
      <p:sp>
        <p:nvSpPr>
          <p:cNvPr id="20" name="bk object 25"/>
          <p:cNvSpPr/>
          <p:nvPr/>
        </p:nvSpPr>
        <p:spPr>
          <a:xfrm>
            <a:off x="3"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350"/>
          </a:p>
        </p:txBody>
      </p:sp>
      <p:sp>
        <p:nvSpPr>
          <p:cNvPr id="21" name="bk object 26"/>
          <p:cNvSpPr/>
          <p:nvPr/>
        </p:nvSpPr>
        <p:spPr>
          <a:xfrm>
            <a:off x="340052"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350"/>
          </a:p>
        </p:txBody>
      </p:sp>
      <p:sp>
        <p:nvSpPr>
          <p:cNvPr id="22" name="bk object 27"/>
          <p:cNvSpPr/>
          <p:nvPr/>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350"/>
          </a:p>
        </p:txBody>
      </p:sp>
      <p:sp>
        <p:nvSpPr>
          <p:cNvPr id="23" name="bk object 28"/>
          <p:cNvSpPr/>
          <p:nvPr/>
        </p:nvSpPr>
        <p:spPr>
          <a:xfrm>
            <a:off x="1654600"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350"/>
          </a:p>
        </p:txBody>
      </p:sp>
      <p:sp>
        <p:nvSpPr>
          <p:cNvPr id="24" name="bk object 29"/>
          <p:cNvSpPr/>
          <p:nvPr/>
        </p:nvSpPr>
        <p:spPr>
          <a:xfrm>
            <a:off x="2304806"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350"/>
          </a:p>
        </p:txBody>
      </p:sp>
      <p:sp>
        <p:nvSpPr>
          <p:cNvPr id="25" name="bk object 30"/>
          <p:cNvSpPr/>
          <p:nvPr/>
        </p:nvSpPr>
        <p:spPr>
          <a:xfrm>
            <a:off x="2554812"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350"/>
          </a:p>
        </p:txBody>
      </p:sp>
      <p:sp>
        <p:nvSpPr>
          <p:cNvPr id="26" name="bk object 31"/>
          <p:cNvSpPr/>
          <p:nvPr/>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350"/>
          </a:p>
        </p:txBody>
      </p:sp>
      <p:sp>
        <p:nvSpPr>
          <p:cNvPr id="27" name="bk object 32"/>
          <p:cNvSpPr/>
          <p:nvPr/>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350"/>
          </a:p>
        </p:txBody>
      </p:sp>
      <p:cxnSp>
        <p:nvCxnSpPr>
          <p:cNvPr id="28" name="Straight Connector 27"/>
          <p:cNvCxnSpPr/>
          <p:nvPr/>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457200" y="956743"/>
            <a:ext cx="8229600" cy="866834"/>
          </a:xfrm>
          <a:prstGeom prst="rect">
            <a:avLst/>
          </a:prstGeom>
        </p:spPr>
        <p:txBody>
          <a:bodyPr/>
          <a:lstStyle>
            <a:lvl1pPr algn="l">
              <a:lnSpc>
                <a:spcPts val="2250"/>
              </a:lnSpc>
              <a:defRPr sz="2100" b="1" baseline="0">
                <a:solidFill>
                  <a:srgbClr val="0039A6"/>
                </a:solidFill>
                <a:effectLst/>
                <a:latin typeface="Calibri" pitchFamily="34" charset="0"/>
              </a:defRPr>
            </a:lvl1pPr>
          </a:lstStyle>
          <a:p>
            <a:r>
              <a:rPr lang="en-US"/>
              <a:t>Click to edit Master title style</a:t>
            </a:r>
          </a:p>
        </p:txBody>
      </p:sp>
      <p:sp>
        <p:nvSpPr>
          <p:cNvPr id="5" name="Subtitle 2"/>
          <p:cNvSpPr>
            <a:spLocks noGrp="1"/>
          </p:cNvSpPr>
          <p:nvPr>
            <p:ph type="subTitle" idx="1"/>
          </p:nvPr>
        </p:nvSpPr>
        <p:spPr>
          <a:xfrm>
            <a:off x="457200" y="2061700"/>
            <a:ext cx="6400800" cy="342900"/>
          </a:xfrm>
          <a:prstGeom prst="rect">
            <a:avLst/>
          </a:prstGeom>
        </p:spPr>
        <p:txBody>
          <a:bodyPr/>
          <a:lstStyle>
            <a:lvl1pPr marL="0" indent="0" algn="l">
              <a:buNone/>
              <a:defRPr sz="1500" b="1" baseline="0">
                <a:solidFill>
                  <a:srgbClr val="0039A6"/>
                </a:solidFill>
                <a:effectLst/>
                <a:latin typeface="Calibri"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p:nvPr>
        </p:nvSpPr>
        <p:spPr>
          <a:xfrm>
            <a:off x="457200" y="2876702"/>
            <a:ext cx="6400800" cy="971550"/>
          </a:xfrm>
          <a:prstGeom prst="rect">
            <a:avLst/>
          </a:prstGeom>
        </p:spPr>
        <p:txBody>
          <a:bodyPr/>
          <a:lstStyle>
            <a:lvl1pPr marL="0" indent="0" algn="l">
              <a:lnSpc>
                <a:spcPts val="1500"/>
              </a:lnSpc>
              <a:buNone/>
              <a:defRPr sz="135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10" name="TextBox 9"/>
          <p:cNvSpPr txBox="1"/>
          <p:nvPr/>
        </p:nvSpPr>
        <p:spPr>
          <a:xfrm>
            <a:off x="457200" y="162542"/>
            <a:ext cx="6903076" cy="300082"/>
          </a:xfrm>
          <a:prstGeom prst="rect">
            <a:avLst/>
          </a:prstGeom>
          <a:noFill/>
        </p:spPr>
        <p:txBody>
          <a:bodyPr wrap="square" rtlCol="0">
            <a:spAutoFit/>
          </a:bodyPr>
          <a:lstStyle/>
          <a:p>
            <a:r>
              <a:rPr lang="en-US" sz="135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0130" y="81524"/>
            <a:ext cx="1895548" cy="726447"/>
          </a:xfrm>
          <a:prstGeom prst="rect">
            <a:avLst/>
          </a:prstGeom>
        </p:spPr>
      </p:pic>
    </p:spTree>
    <p:extLst>
      <p:ext uri="{BB962C8B-B14F-4D97-AF65-F5344CB8AC3E}">
        <p14:creationId xmlns:p14="http://schemas.microsoft.com/office/powerpoint/2010/main" val="279115308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8"/>
            <a:ext cx="7772400" cy="426244"/>
          </a:xfrm>
          <a:prstGeom prst="rect">
            <a:avLst/>
          </a:prstGeom>
        </p:spPr>
        <p:txBody>
          <a:bodyPr anchor="b"/>
          <a:lstStyle>
            <a:lvl1pPr marL="0" indent="0" algn="l">
              <a:lnSpc>
                <a:spcPts val="1650"/>
              </a:lnSpc>
              <a:buNone/>
              <a:defRPr sz="1500" baseline="0">
                <a:solidFill>
                  <a:schemeClr val="bg2"/>
                </a:solidFill>
                <a:latin typeface="Calibri"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125198419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8"/>
            <a:ext cx="7772400" cy="426244"/>
          </a:xfrm>
          <a:prstGeom prst="rect">
            <a:avLst/>
          </a:prstGeom>
        </p:spPr>
        <p:txBody>
          <a:bodyPr anchor="b"/>
          <a:lstStyle>
            <a:lvl1pPr marL="0" indent="0" algn="l">
              <a:lnSpc>
                <a:spcPts val="1650"/>
              </a:lnSpc>
              <a:buNone/>
              <a:defRPr sz="1500" baseline="0">
                <a:solidFill>
                  <a:schemeClr val="bg2"/>
                </a:solidFill>
                <a:latin typeface="Calibri"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20969134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A4C70-C22A-4975-A535-561B8EEFB0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37"/>
            <a:ext cx="9144000" cy="848061"/>
          </a:xfrm>
          <a:prstGeom prst="rect">
            <a:avLst/>
          </a:prstGeom>
        </p:spPr>
      </p:pic>
      <p:sp>
        <p:nvSpPr>
          <p:cNvPr id="11" name="Title 1"/>
          <p:cNvSpPr>
            <a:spLocks noGrp="1"/>
          </p:cNvSpPr>
          <p:nvPr>
            <p:ph type="title"/>
          </p:nvPr>
        </p:nvSpPr>
        <p:spPr>
          <a:xfrm>
            <a:off x="457200" y="956743"/>
            <a:ext cx="8229600" cy="866834"/>
          </a:xfrm>
          <a:prstGeom prst="rect">
            <a:avLst/>
          </a:prstGeom>
        </p:spPr>
        <p:txBody>
          <a:bodyPr/>
          <a:lstStyle>
            <a:lvl1pPr algn="l">
              <a:lnSpc>
                <a:spcPts val="2250"/>
              </a:lnSpc>
              <a:defRPr sz="2100" b="1" baseline="0">
                <a:solidFill>
                  <a:srgbClr val="0039A6"/>
                </a:solidFill>
                <a:effectLst/>
                <a:latin typeface="Calibri" pitchFamily="34" charset="0"/>
              </a:defRPr>
            </a:lvl1pPr>
          </a:lstStyle>
          <a:p>
            <a:r>
              <a:rPr lang="en-US"/>
              <a:t>Click to edit Master title style</a:t>
            </a:r>
          </a:p>
        </p:txBody>
      </p:sp>
      <p:sp>
        <p:nvSpPr>
          <p:cNvPr id="5" name="Subtitle 2"/>
          <p:cNvSpPr>
            <a:spLocks noGrp="1"/>
          </p:cNvSpPr>
          <p:nvPr>
            <p:ph type="subTitle" idx="1"/>
          </p:nvPr>
        </p:nvSpPr>
        <p:spPr>
          <a:xfrm>
            <a:off x="457200" y="2061700"/>
            <a:ext cx="6400800" cy="342900"/>
          </a:xfrm>
          <a:prstGeom prst="rect">
            <a:avLst/>
          </a:prstGeom>
        </p:spPr>
        <p:txBody>
          <a:bodyPr/>
          <a:lstStyle>
            <a:lvl1pPr marL="0" indent="0" algn="l">
              <a:buNone/>
              <a:defRPr sz="1500" b="1" baseline="0">
                <a:solidFill>
                  <a:srgbClr val="0039A6"/>
                </a:solidFill>
                <a:effectLst/>
                <a:latin typeface="Calibri"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p:nvPr>
        </p:nvSpPr>
        <p:spPr>
          <a:xfrm>
            <a:off x="457200" y="2876702"/>
            <a:ext cx="6400800" cy="971550"/>
          </a:xfrm>
          <a:prstGeom prst="rect">
            <a:avLst/>
          </a:prstGeom>
        </p:spPr>
        <p:txBody>
          <a:bodyPr/>
          <a:lstStyle>
            <a:lvl1pPr marL="0" indent="0" algn="l">
              <a:lnSpc>
                <a:spcPts val="1500"/>
              </a:lnSpc>
              <a:buNone/>
              <a:defRPr sz="135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10" name="TextBox 9"/>
          <p:cNvSpPr txBox="1"/>
          <p:nvPr/>
        </p:nvSpPr>
        <p:spPr>
          <a:xfrm>
            <a:off x="457200" y="162542"/>
            <a:ext cx="6903076" cy="300082"/>
          </a:xfrm>
          <a:prstGeom prst="rect">
            <a:avLst/>
          </a:prstGeom>
          <a:noFill/>
        </p:spPr>
        <p:txBody>
          <a:bodyPr wrap="square" rtlCol="0">
            <a:spAutoFit/>
          </a:bodyPr>
          <a:lstStyle/>
          <a:p>
            <a:r>
              <a:rPr lang="en-US" sz="1350" b="1">
                <a:solidFill>
                  <a:schemeClr val="tx2">
                    <a:lumMod val="95000"/>
                  </a:schemeClr>
                </a:solidFill>
                <a:latin typeface="Calibri" panose="020F0502020204030204" pitchFamily="34" charset="0"/>
              </a:rPr>
              <a:t>Centers for Disease Control and Prevention</a:t>
            </a:r>
          </a:p>
        </p:txBody>
      </p:sp>
    </p:spTree>
    <p:extLst>
      <p:ext uri="{BB962C8B-B14F-4D97-AF65-F5344CB8AC3E}">
        <p14:creationId xmlns:p14="http://schemas.microsoft.com/office/powerpoint/2010/main" val="322782311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DAT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2250"/>
              </a:lnSpc>
              <a:defRPr sz="21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257168" indent="-257168">
              <a:buClr>
                <a:srgbClr val="005DAA"/>
              </a:buClr>
              <a:buFont typeface="Wingdings" panose="05000000000000000000" pitchFamily="2" charset="2"/>
              <a:buChar char="§"/>
              <a:defRPr sz="1500">
                <a:solidFill>
                  <a:schemeClr val="accent4">
                    <a:lumMod val="75000"/>
                  </a:schemeClr>
                </a:solidFill>
              </a:defRPr>
            </a:lvl1pPr>
            <a:lvl2pPr>
              <a:buClr>
                <a:srgbClr val="532E63"/>
              </a:buClr>
              <a:defRPr sz="1500">
                <a:solidFill>
                  <a:schemeClr val="accent4">
                    <a:lumMod val="75000"/>
                  </a:schemeClr>
                </a:solidFill>
              </a:defRPr>
            </a:lvl2pPr>
            <a:lvl3pPr>
              <a:buClr>
                <a:srgbClr val="9A3B26"/>
              </a:buClr>
              <a:defRPr sz="15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96062A5E-9622-49E0-6738-D3A7C7DA6237}"/>
              </a:ext>
            </a:extLst>
          </p:cNvPr>
          <p:cNvSpPr/>
          <p:nvPr userDrawn="1"/>
        </p:nvSpPr>
        <p:spPr>
          <a:xfrm>
            <a:off x="0" y="5017376"/>
            <a:ext cx="9144000" cy="126125"/>
          </a:xfrm>
          <a:prstGeom prst="rect">
            <a:avLst/>
          </a:prstGeom>
          <a:solidFill>
            <a:srgbClr val="0F5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7511187"/>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2250"/>
              </a:lnSpc>
              <a:defRPr sz="2100" b="1" baseline="0">
                <a:solidFill>
                  <a:srgbClr val="0039A6"/>
                </a:solidFill>
                <a:effectLst/>
                <a:latin typeface="Calibri" pitchFamily="34" charset="0"/>
              </a:defRPr>
            </a:lvl1pPr>
          </a:lstStyle>
          <a:p>
            <a:r>
              <a:rPr lang="en-US"/>
              <a:t>Click to edit Master title style</a:t>
            </a:r>
          </a:p>
        </p:txBody>
      </p:sp>
      <p:sp>
        <p:nvSpPr>
          <p:cNvPr id="3" name="Content Placeholder 2"/>
          <p:cNvSpPr>
            <a:spLocks noGrp="1"/>
          </p:cNvSpPr>
          <p:nvPr>
            <p:ph idx="1"/>
          </p:nvPr>
        </p:nvSpPr>
        <p:spPr>
          <a:xfrm>
            <a:off x="457202" y="1200151"/>
            <a:ext cx="3879669" cy="3143250"/>
          </a:xfrm>
          <a:prstGeom prst="rect">
            <a:avLst/>
          </a:prstGeom>
        </p:spPr>
        <p:txBody>
          <a:bodyPr/>
          <a:lstStyle>
            <a:lvl1pPr marL="257168" indent="-257168">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9" indent="-214308">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0"/>
          </p:nvPr>
        </p:nvSpPr>
        <p:spPr>
          <a:xfrm>
            <a:off x="4807133" y="1200151"/>
            <a:ext cx="3879669" cy="3143250"/>
          </a:xfrm>
          <a:prstGeom prst="rect">
            <a:avLst/>
          </a:prstGeom>
        </p:spPr>
        <p:txBody>
          <a:bodyPr/>
          <a:lstStyle>
            <a:lvl1pPr marL="257168" indent="-257168">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9" indent="-214308">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9544"/>
          <a:stretch/>
        </p:blipFill>
        <p:spPr>
          <a:xfrm>
            <a:off x="0" y="5039855"/>
            <a:ext cx="9144000" cy="112810"/>
          </a:xfrm>
          <a:prstGeom prst="rect">
            <a:avLst/>
          </a:prstGeom>
        </p:spPr>
      </p:pic>
      <p:grpSp>
        <p:nvGrpSpPr>
          <p:cNvPr id="7" name="Group 6"/>
          <p:cNvGrpSpPr/>
          <p:nvPr/>
        </p:nvGrpSpPr>
        <p:grpSpPr>
          <a:xfrm>
            <a:off x="0" y="5045515"/>
            <a:ext cx="9144000" cy="91188"/>
            <a:chOff x="-4727795" y="10151256"/>
            <a:chExt cx="21930367" cy="545666"/>
          </a:xfrm>
        </p:grpSpPr>
        <p:sp>
          <p:nvSpPr>
            <p:cNvPr id="8" name="Rectangle 7"/>
            <p:cNvSpPr>
              <a:spLocks noChangeArrowheads="1"/>
            </p:cNvSpPr>
            <p:nvPr/>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9" name="Rectangle 8"/>
            <p:cNvSpPr>
              <a:spLocks noChangeArrowheads="1"/>
            </p:cNvSpPr>
            <p:nvPr/>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0" name="Rectangle 9"/>
            <p:cNvSpPr>
              <a:spLocks noChangeArrowheads="1"/>
            </p:cNvSpPr>
            <p:nvPr/>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1" name="Rectangle 10"/>
            <p:cNvSpPr>
              <a:spLocks noChangeArrowheads="1"/>
            </p:cNvSpPr>
            <p:nvPr/>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2" name="Rectangle 20"/>
            <p:cNvSpPr>
              <a:spLocks noChangeArrowheads="1"/>
            </p:cNvSpPr>
            <p:nvPr/>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250"/>
            </a:p>
          </p:txBody>
        </p:sp>
        <p:sp>
          <p:nvSpPr>
            <p:cNvPr id="14" name="Rectangle 13"/>
            <p:cNvSpPr>
              <a:spLocks noChangeArrowheads="1"/>
            </p:cNvSpPr>
            <p:nvPr/>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250"/>
            </a:p>
          </p:txBody>
        </p:sp>
      </p:grpSp>
    </p:spTree>
    <p:extLst>
      <p:ext uri="{BB962C8B-B14F-4D97-AF65-F5344CB8AC3E}">
        <p14:creationId xmlns:p14="http://schemas.microsoft.com/office/powerpoint/2010/main" val="219655048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5"/>
            <a:ext cx="8294913" cy="871538"/>
          </a:xfrm>
          <a:prstGeom prst="rect">
            <a:avLst/>
          </a:prstGeom>
        </p:spPr>
        <p:txBody>
          <a:bodyPr anchor="b"/>
          <a:lstStyle>
            <a:lvl1pPr algn="l">
              <a:defRPr sz="2700" b="1" baseline="0">
                <a:solidFill>
                  <a:schemeClr val="bg2"/>
                </a:solidFill>
                <a:effectLst/>
                <a:latin typeface="Calibri" pitchFamily="34" charset="0"/>
              </a:defRPr>
            </a:lvl1pPr>
          </a:lstStyle>
          <a:p>
            <a:r>
              <a:rPr lang="en-US"/>
              <a:t>Click to edit Master title style</a:t>
            </a:r>
          </a:p>
        </p:txBody>
      </p:sp>
      <p:sp>
        <p:nvSpPr>
          <p:cNvPr id="5" name="Text Placeholder 2"/>
          <p:cNvSpPr>
            <a:spLocks noGrp="1"/>
          </p:cNvSpPr>
          <p:nvPr>
            <p:ph type="body" idx="1"/>
          </p:nvPr>
        </p:nvSpPr>
        <p:spPr>
          <a:xfrm>
            <a:off x="457201" y="4425698"/>
            <a:ext cx="7772400" cy="426244"/>
          </a:xfrm>
          <a:prstGeom prst="rect">
            <a:avLst/>
          </a:prstGeom>
        </p:spPr>
        <p:txBody>
          <a:bodyPr anchor="b"/>
          <a:lstStyle>
            <a:lvl1pPr marL="0" indent="0" algn="l">
              <a:lnSpc>
                <a:spcPts val="1650"/>
              </a:lnSpc>
              <a:buNone/>
              <a:defRPr sz="1500" baseline="0">
                <a:solidFill>
                  <a:schemeClr val="bg2"/>
                </a:solidFill>
                <a:latin typeface="Calibri"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4242512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grpSp>
        <p:nvGrpSpPr>
          <p:cNvPr id="14" name="Group 13"/>
          <p:cNvGrpSpPr/>
          <p:nvPr/>
        </p:nvGrpSpPr>
        <p:grpSpPr>
          <a:xfrm>
            <a:off x="0" y="4246855"/>
            <a:ext cx="9144000" cy="887868"/>
            <a:chOff x="0" y="317163"/>
            <a:chExt cx="9144000" cy="170018"/>
          </a:xfrm>
        </p:grpSpPr>
        <p:sp>
          <p:nvSpPr>
            <p:cNvPr id="17" name="bk object 25"/>
            <p:cNvSpPr/>
            <p:nvPr/>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350"/>
            </a:p>
          </p:txBody>
        </p:sp>
        <p:sp>
          <p:nvSpPr>
            <p:cNvPr id="18" name="bk object 26"/>
            <p:cNvSpPr/>
            <p:nvPr/>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350"/>
            </a:p>
          </p:txBody>
        </p:sp>
        <p:sp>
          <p:nvSpPr>
            <p:cNvPr id="19" name="bk object 27"/>
            <p:cNvSpPr/>
            <p:nvPr/>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350"/>
            </a:p>
          </p:txBody>
        </p:sp>
        <p:sp>
          <p:nvSpPr>
            <p:cNvPr id="20" name="bk object 28"/>
            <p:cNvSpPr/>
            <p:nvPr/>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350"/>
            </a:p>
          </p:txBody>
        </p:sp>
        <p:sp>
          <p:nvSpPr>
            <p:cNvPr id="21" name="bk object 29"/>
            <p:cNvSpPr/>
            <p:nvPr/>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350"/>
            </a:p>
          </p:txBody>
        </p:sp>
        <p:sp>
          <p:nvSpPr>
            <p:cNvPr id="22" name="bk object 30"/>
            <p:cNvSpPr/>
            <p:nvPr/>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350"/>
            </a:p>
          </p:txBody>
        </p:sp>
        <p:sp>
          <p:nvSpPr>
            <p:cNvPr id="23" name="bk object 31"/>
            <p:cNvSpPr/>
            <p:nvPr/>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350"/>
            </a:p>
          </p:txBody>
        </p:sp>
        <p:sp>
          <p:nvSpPr>
            <p:cNvPr id="24" name="bk object 32"/>
            <p:cNvSpPr/>
            <p:nvPr/>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350"/>
            </a:p>
          </p:txBody>
        </p:sp>
      </p:gr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0"/>
          <a:stretch/>
        </p:blipFill>
        <p:spPr>
          <a:xfrm>
            <a:off x="1956" y="4251557"/>
            <a:ext cx="9144000" cy="883169"/>
          </a:xfrm>
          <a:prstGeom prst="rect">
            <a:avLst/>
          </a:prstGeom>
        </p:spPr>
      </p:pic>
      <p:sp>
        <p:nvSpPr>
          <p:cNvPr id="3" name="TextBox 2"/>
          <p:cNvSpPr txBox="1"/>
          <p:nvPr/>
        </p:nvSpPr>
        <p:spPr>
          <a:xfrm>
            <a:off x="127221" y="2746825"/>
            <a:ext cx="6639341" cy="1061829"/>
          </a:xfrm>
          <a:prstGeom prst="rect">
            <a:avLst/>
          </a:prstGeom>
          <a:noFill/>
        </p:spPr>
        <p:txBody>
          <a:bodyPr wrap="square" rtlCol="0">
            <a:spAutoFit/>
          </a:bodyPr>
          <a:lstStyle/>
          <a:p>
            <a:r>
              <a:rPr lang="en-US" sz="900">
                <a:solidFill>
                  <a:srgbClr val="695E4A"/>
                </a:solidFill>
                <a:latin typeface="Calibri" panose="020F0502020204030204" pitchFamily="34" charset="0"/>
              </a:rPr>
              <a:t>For more information, contact CDC</a:t>
            </a:r>
            <a:br>
              <a:rPr lang="en-US" sz="900">
                <a:solidFill>
                  <a:srgbClr val="695E4A"/>
                </a:solidFill>
                <a:latin typeface="Calibri" panose="020F0502020204030204" pitchFamily="34" charset="0"/>
              </a:rPr>
            </a:br>
            <a:r>
              <a:rPr lang="en-US" sz="900">
                <a:solidFill>
                  <a:srgbClr val="695E4A"/>
                </a:solidFill>
                <a:latin typeface="Calibri" panose="020F0502020204030204" pitchFamily="34" charset="0"/>
              </a:rPr>
              <a:t>1-800-CDC-INFO (232-4636)</a:t>
            </a:r>
            <a:br>
              <a:rPr lang="en-US" sz="900">
                <a:solidFill>
                  <a:srgbClr val="695E4A"/>
                </a:solidFill>
                <a:latin typeface="Calibri" panose="020F0502020204030204" pitchFamily="34" charset="0"/>
              </a:rPr>
            </a:br>
            <a:r>
              <a:rPr lang="en-US" sz="900">
                <a:solidFill>
                  <a:srgbClr val="695E4A"/>
                </a:solidFill>
                <a:latin typeface="Calibri" panose="020F0502020204030204" pitchFamily="34" charset="0"/>
              </a:rPr>
              <a:t>TTY:  1-888-232-6348    www.cdc.gov</a:t>
            </a:r>
            <a:br>
              <a:rPr lang="en-US" sz="900">
                <a:solidFill>
                  <a:srgbClr val="695E4A"/>
                </a:solidFill>
                <a:latin typeface="Calibri" panose="020F0502020204030204" pitchFamily="34" charset="0"/>
              </a:rPr>
            </a:br>
            <a:br>
              <a:rPr lang="en-US" sz="900">
                <a:solidFill>
                  <a:srgbClr val="695E4A"/>
                </a:solidFill>
                <a:latin typeface="Calibri" panose="020F0502020204030204" pitchFamily="34" charset="0"/>
              </a:rPr>
            </a:br>
            <a:br>
              <a:rPr lang="en-US" sz="900">
                <a:solidFill>
                  <a:srgbClr val="695E4A"/>
                </a:solidFill>
                <a:latin typeface="Calibri" panose="020F0502020204030204" pitchFamily="34" charset="0"/>
              </a:rPr>
            </a:br>
            <a:r>
              <a:rPr lang="en-US" sz="9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p:nvGrpSpPr>
        <p:grpSpPr>
          <a:xfrm>
            <a:off x="0" y="4246855"/>
            <a:ext cx="9144000" cy="887868"/>
            <a:chOff x="0" y="-11827"/>
            <a:chExt cx="9144000" cy="170018"/>
          </a:xfrm>
        </p:grpSpPr>
        <p:sp>
          <p:nvSpPr>
            <p:cNvPr id="6" name="bk object 25"/>
            <p:cNvSpPr/>
            <p:nvPr/>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1350"/>
            </a:p>
          </p:txBody>
        </p:sp>
        <p:sp>
          <p:nvSpPr>
            <p:cNvPr id="7" name="bk object 26"/>
            <p:cNvSpPr/>
            <p:nvPr/>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1350"/>
            </a:p>
          </p:txBody>
        </p:sp>
        <p:sp>
          <p:nvSpPr>
            <p:cNvPr id="8" name="bk object 27"/>
            <p:cNvSpPr/>
            <p:nvPr/>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1350"/>
            </a:p>
          </p:txBody>
        </p:sp>
        <p:sp>
          <p:nvSpPr>
            <p:cNvPr id="9" name="bk object 28"/>
            <p:cNvSpPr/>
            <p:nvPr/>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1350"/>
            </a:p>
          </p:txBody>
        </p:sp>
        <p:sp>
          <p:nvSpPr>
            <p:cNvPr id="10" name="bk object 29"/>
            <p:cNvSpPr/>
            <p:nvPr/>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1350"/>
            </a:p>
          </p:txBody>
        </p:sp>
        <p:sp>
          <p:nvSpPr>
            <p:cNvPr id="11" name="bk object 30"/>
            <p:cNvSpPr/>
            <p:nvPr/>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1350"/>
            </a:p>
          </p:txBody>
        </p:sp>
        <p:sp>
          <p:nvSpPr>
            <p:cNvPr id="12" name="bk object 31"/>
            <p:cNvSpPr/>
            <p:nvPr/>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1350"/>
            </a:p>
          </p:txBody>
        </p:sp>
        <p:sp>
          <p:nvSpPr>
            <p:cNvPr id="13" name="bk object 32"/>
            <p:cNvSpPr/>
            <p:nvPr/>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1350"/>
            </a:p>
          </p:txBody>
        </p:sp>
      </p:gr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0130" y="4327565"/>
            <a:ext cx="1895548" cy="726447"/>
          </a:xfrm>
          <a:prstGeom prst="rect">
            <a:avLst/>
          </a:prstGeom>
        </p:spPr>
      </p:pic>
    </p:spTree>
    <p:extLst>
      <p:ext uri="{BB962C8B-B14F-4D97-AF65-F5344CB8AC3E}">
        <p14:creationId xmlns:p14="http://schemas.microsoft.com/office/powerpoint/2010/main" val="407860551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26" name="Picture 25" descr="A tall building in a city&#10;&#10;Description automatically generated">
            <a:extLst>
              <a:ext uri="{FF2B5EF4-FFF2-40B4-BE49-F238E27FC236}">
                <a16:creationId xmlns:a16="http://schemas.microsoft.com/office/drawing/2014/main" id="{89785A3B-6C5C-45C7-B895-8A1A9ACE30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sp>
        <p:nvSpPr>
          <p:cNvPr id="3" name="TextBox 2"/>
          <p:cNvSpPr txBox="1"/>
          <p:nvPr userDrawn="1"/>
        </p:nvSpPr>
        <p:spPr>
          <a:xfrm>
            <a:off x="127218" y="3656862"/>
            <a:ext cx="6639341" cy="1384995"/>
          </a:xfrm>
          <a:prstGeom prst="rect">
            <a:avLst/>
          </a:prstGeom>
          <a:noFill/>
        </p:spPr>
        <p:txBody>
          <a:bodyPr wrap="square" rtlCol="0">
            <a:spAutoFit/>
          </a:bodyPr>
          <a:lstStyle/>
          <a:p>
            <a:r>
              <a:rPr lang="en-US" sz="1200">
                <a:solidFill>
                  <a:schemeClr val="bg2"/>
                </a:solidFill>
                <a:latin typeface="Calibri" panose="020F0502020204030204" pitchFamily="34" charset="0"/>
              </a:rPr>
              <a:t>For more information, contact CDC</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1-800-CDC-INFO (232-4636)</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TTY:  1-888-232-6348    www.cdc.gov</a:t>
            </a:r>
            <a:br>
              <a:rPr lang="en-US" sz="1200">
                <a:solidFill>
                  <a:schemeClr val="bg2"/>
                </a:solidFill>
                <a:latin typeface="Calibri" panose="020F0502020204030204" pitchFamily="34" charset="0"/>
              </a:rPr>
            </a:br>
            <a:br>
              <a:rPr lang="en-US" sz="1200">
                <a:solidFill>
                  <a:schemeClr val="bg2"/>
                </a:solidFill>
                <a:latin typeface="Calibri" panose="020F0502020204030204" pitchFamily="34" charset="0"/>
              </a:rPr>
            </a:b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6185" y="4339720"/>
            <a:ext cx="1225267" cy="702137"/>
          </a:xfrm>
          <a:prstGeom prst="rect">
            <a:avLst/>
          </a:prstGeom>
        </p:spPr>
      </p:pic>
    </p:spTree>
    <p:extLst>
      <p:ext uri="{BB962C8B-B14F-4D97-AF65-F5344CB8AC3E}">
        <p14:creationId xmlns:p14="http://schemas.microsoft.com/office/powerpoint/2010/main" val="8251730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CLOSING">
    <p:spTree>
      <p:nvGrpSpPr>
        <p:cNvPr id="1" name=""/>
        <p:cNvGrpSpPr/>
        <p:nvPr/>
      </p:nvGrpSpPr>
      <p:grpSpPr>
        <a:xfrm>
          <a:off x="0" y="0"/>
          <a:ext cx="0" cy="0"/>
          <a:chOff x="0" y="0"/>
          <a:chExt cx="0" cy="0"/>
        </a:xfrm>
      </p:grpSpPr>
      <p:pic>
        <p:nvPicPr>
          <p:cNvPr id="26" name="Picture 25" descr="A tall building in a city&#10;&#10;Description automatically generated">
            <a:extLst>
              <a:ext uri="{FF2B5EF4-FFF2-40B4-BE49-F238E27FC236}">
                <a16:creationId xmlns:a16="http://schemas.microsoft.com/office/drawing/2014/main" id="{89785A3B-6C5C-45C7-B895-8A1A9ACE30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sp>
        <p:nvSpPr>
          <p:cNvPr id="3" name="TextBox 2"/>
          <p:cNvSpPr txBox="1"/>
          <p:nvPr/>
        </p:nvSpPr>
        <p:spPr>
          <a:xfrm>
            <a:off x="127221" y="3656863"/>
            <a:ext cx="6639341" cy="1061829"/>
          </a:xfrm>
          <a:prstGeom prst="rect">
            <a:avLst/>
          </a:prstGeom>
          <a:noFill/>
        </p:spPr>
        <p:txBody>
          <a:bodyPr wrap="square" rtlCol="0">
            <a:spAutoFit/>
          </a:bodyPr>
          <a:lstStyle/>
          <a:p>
            <a:r>
              <a:rPr lang="en-US" sz="900">
                <a:solidFill>
                  <a:schemeClr val="bg2"/>
                </a:solidFill>
                <a:latin typeface="Calibri" panose="020F0502020204030204" pitchFamily="34" charset="0"/>
              </a:rPr>
              <a:t>For more information, contact CDC</a:t>
            </a:r>
            <a:br>
              <a:rPr lang="en-US" sz="900">
                <a:solidFill>
                  <a:schemeClr val="bg2"/>
                </a:solidFill>
                <a:latin typeface="Calibri" panose="020F0502020204030204" pitchFamily="34" charset="0"/>
              </a:rPr>
            </a:br>
            <a:r>
              <a:rPr lang="en-US" sz="900">
                <a:solidFill>
                  <a:schemeClr val="bg2"/>
                </a:solidFill>
                <a:latin typeface="Calibri" panose="020F0502020204030204" pitchFamily="34" charset="0"/>
              </a:rPr>
              <a:t>1-800-CDC-INFO (232-4636)</a:t>
            </a:r>
            <a:br>
              <a:rPr lang="en-US" sz="900">
                <a:solidFill>
                  <a:schemeClr val="bg2"/>
                </a:solidFill>
                <a:latin typeface="Calibri" panose="020F0502020204030204" pitchFamily="34" charset="0"/>
              </a:rPr>
            </a:br>
            <a:r>
              <a:rPr lang="en-US" sz="900">
                <a:solidFill>
                  <a:schemeClr val="bg2"/>
                </a:solidFill>
                <a:latin typeface="Calibri" panose="020F0502020204030204" pitchFamily="34" charset="0"/>
              </a:rPr>
              <a:t>TTY:  1-888-232-6348    www.cdc.gov</a:t>
            </a:r>
            <a:br>
              <a:rPr lang="en-US" sz="900">
                <a:solidFill>
                  <a:schemeClr val="bg2"/>
                </a:solidFill>
                <a:latin typeface="Calibri" panose="020F0502020204030204" pitchFamily="34" charset="0"/>
              </a:rPr>
            </a:br>
            <a:br>
              <a:rPr lang="en-US" sz="900">
                <a:solidFill>
                  <a:schemeClr val="bg2"/>
                </a:solidFill>
                <a:latin typeface="Calibri" panose="020F0502020204030204" pitchFamily="34" charset="0"/>
              </a:rPr>
            </a:br>
            <a:br>
              <a:rPr lang="en-US" sz="900">
                <a:solidFill>
                  <a:schemeClr val="bg2"/>
                </a:solidFill>
                <a:latin typeface="Calibri" panose="020F0502020204030204" pitchFamily="34" charset="0"/>
              </a:rPr>
            </a:br>
            <a:r>
              <a:rPr lang="en-US" sz="90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6188" y="4339723"/>
            <a:ext cx="1225267" cy="702137"/>
          </a:xfrm>
          <a:prstGeom prst="rect">
            <a:avLst/>
          </a:prstGeom>
        </p:spPr>
      </p:pic>
    </p:spTree>
    <p:extLst>
      <p:ext uri="{BB962C8B-B14F-4D97-AF65-F5344CB8AC3E}">
        <p14:creationId xmlns:p14="http://schemas.microsoft.com/office/powerpoint/2010/main" val="3770081330"/>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nSpc>
                <a:spcPts val="2250"/>
              </a:lnSpc>
              <a:defRPr sz="2100" b="1" baseline="0">
                <a:solidFill>
                  <a:schemeClr val="bg1"/>
                </a:solidFill>
                <a:effectLst/>
              </a:defRPr>
            </a:lvl1pPr>
          </a:lstStyle>
          <a:p>
            <a:r>
              <a:rPr lang="en-US"/>
              <a:t>Headline – Myriad Pro, Bold, Shadow, 28pt</a:t>
            </a:r>
          </a:p>
        </p:txBody>
      </p:sp>
      <p:sp>
        <p:nvSpPr>
          <p:cNvPr id="3" name="Content Placeholder 2"/>
          <p:cNvSpPr>
            <a:spLocks noGrp="1"/>
          </p:cNvSpPr>
          <p:nvPr>
            <p:ph idx="1" hasCustomPrompt="1"/>
          </p:nvPr>
        </p:nvSpPr>
        <p:spPr>
          <a:xfrm>
            <a:off x="457200" y="1200151"/>
            <a:ext cx="8229600" cy="3143250"/>
          </a:xfrm>
          <a:prstGeom prst="rect">
            <a:avLst/>
          </a:prstGeom>
        </p:spPr>
        <p:txBody>
          <a:bodyPr/>
          <a:lstStyle>
            <a:lvl1pPr>
              <a:buClr>
                <a:schemeClr val="bg1"/>
              </a:buClr>
              <a:buSzPct val="70000"/>
              <a:buFont typeface="Wingdings" pitchFamily="2" charset="2"/>
              <a:buChar char="q"/>
              <a:defRPr sz="1800" b="1" baseline="0">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a:t>First level – Myriad Pro, Bold, 24pt</a:t>
            </a:r>
          </a:p>
          <a:p>
            <a:pPr lvl="1"/>
            <a:r>
              <a:rPr lang="en-US"/>
              <a:t>Second level – Myriad Pro, 20pt</a:t>
            </a:r>
          </a:p>
          <a:p>
            <a:pPr lvl="2"/>
            <a:r>
              <a:rPr lang="en-US"/>
              <a:t>Third level – Myriad Pro, 18pt	</a:t>
            </a:r>
          </a:p>
          <a:p>
            <a:pPr lvl="3"/>
            <a:r>
              <a:rPr lang="en-US"/>
              <a:t>Fourth level – Myriad Pro, 18pt</a:t>
            </a:r>
          </a:p>
          <a:p>
            <a:pPr lvl="4"/>
            <a:r>
              <a:rPr lang="en-US"/>
              <a:t>Fifth level – Myriad Pro, 18pt</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*Citations and references – Myriad Pro, 11pt</a:t>
            </a:r>
          </a:p>
        </p:txBody>
      </p:sp>
    </p:spTree>
    <p:extLst>
      <p:ext uri="{BB962C8B-B14F-4D97-AF65-F5344CB8AC3E}">
        <p14:creationId xmlns:p14="http://schemas.microsoft.com/office/powerpoint/2010/main" val="128369869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a:prstGeom prst="rect">
            <a:avLst/>
          </a:prstGeom>
        </p:spPr>
        <p:txBody>
          <a:bodyPr anchor="t"/>
          <a:lstStyle>
            <a:lvl1pPr algn="l">
              <a:lnSpc>
                <a:spcPts val="2850"/>
              </a:lnSpc>
              <a:defRPr sz="2700" b="1" cap="all" baseline="0">
                <a:solidFill>
                  <a:schemeClr val="bg1"/>
                </a:solidFill>
                <a:effectLst/>
              </a:defRPr>
            </a:lvl1pPr>
          </a:lstStyle>
          <a:p>
            <a:r>
              <a:rPr lang="en-US"/>
              <a:t>Section Header</a:t>
            </a:r>
            <a:br>
              <a:rPr lang="en-US"/>
            </a:br>
            <a:r>
              <a:rPr lang="en-US"/>
              <a:t>Myriad Pro, bold, shadow, 36pt </a:t>
            </a:r>
          </a:p>
        </p:txBody>
      </p:sp>
      <p:sp>
        <p:nvSpPr>
          <p:cNvPr id="3" name="Text Placeholder 2"/>
          <p:cNvSpPr>
            <a:spLocks noGrp="1"/>
          </p:cNvSpPr>
          <p:nvPr>
            <p:ph type="body" idx="1" hasCustomPrompt="1"/>
          </p:nvPr>
        </p:nvSpPr>
        <p:spPr>
          <a:xfrm>
            <a:off x="722313" y="2180035"/>
            <a:ext cx="7772400" cy="1125140"/>
          </a:xfrm>
          <a:prstGeom prst="rect">
            <a:avLst/>
          </a:prstGeom>
        </p:spPr>
        <p:txBody>
          <a:bodyPr anchor="b"/>
          <a:lstStyle>
            <a:lvl1pPr marL="0" indent="0">
              <a:lnSpc>
                <a:spcPts val="1650"/>
              </a:lnSpc>
              <a:buNone/>
              <a:defRPr sz="1500" baseline="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Subhead – Myriad Pro, 20pt</a:t>
            </a:r>
          </a:p>
        </p:txBody>
      </p:sp>
    </p:spTree>
    <p:extLst>
      <p:ext uri="{BB962C8B-B14F-4D97-AF65-F5344CB8AC3E}">
        <p14:creationId xmlns:p14="http://schemas.microsoft.com/office/powerpoint/2010/main" val="243039777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204787"/>
            <a:ext cx="3008313" cy="871538"/>
          </a:xfrm>
          <a:prstGeom prst="rect">
            <a:avLst/>
          </a:prstGeom>
        </p:spPr>
        <p:txBody>
          <a:bodyPr anchor="b"/>
          <a:lstStyle>
            <a:lvl1pPr algn="l">
              <a:defRPr sz="1500" b="1" baseline="0">
                <a:solidFill>
                  <a:schemeClr val="bg1"/>
                </a:solidFill>
                <a:effectLst/>
              </a:defRPr>
            </a:lvl1pPr>
          </a:lstStyle>
          <a:p>
            <a:r>
              <a:rPr lang="en-US"/>
              <a:t>Header – Myriad Pro, bold, shadow, 20pt</a:t>
            </a:r>
          </a:p>
        </p:txBody>
      </p:sp>
      <p:sp>
        <p:nvSpPr>
          <p:cNvPr id="3" name="Content Placeholder 2"/>
          <p:cNvSpPr>
            <a:spLocks noGrp="1"/>
          </p:cNvSpPr>
          <p:nvPr>
            <p:ph idx="1" hasCustomPrompt="1"/>
          </p:nvPr>
        </p:nvSpPr>
        <p:spPr>
          <a:xfrm>
            <a:off x="3575050" y="204789"/>
            <a:ext cx="5111750" cy="4138613"/>
          </a:xfrm>
          <a:prstGeom prst="rect">
            <a:avLst/>
          </a:prstGeom>
        </p:spPr>
        <p:txBody>
          <a:bodyPr anchor="ctr" anchorCtr="0"/>
          <a:lstStyle>
            <a:lvl1pPr>
              <a:buClr>
                <a:schemeClr val="bg1"/>
              </a:buClr>
              <a:buSzPct val="70000"/>
              <a:buFont typeface="Wingdings" pitchFamily="2" charset="2"/>
              <a:buChar char="q"/>
              <a:defRPr sz="1800" b="1">
                <a:solidFill>
                  <a:schemeClr val="bg2"/>
                </a:solidFill>
              </a:defRPr>
            </a:lvl1pPr>
            <a:lvl2pPr>
              <a:buClr>
                <a:schemeClr val="bg1"/>
              </a:buClr>
              <a:buSzPct val="100000"/>
              <a:buFont typeface="Wingdings" pitchFamily="2" charset="2"/>
              <a:buChar char="§"/>
              <a:defRPr sz="1500">
                <a:solidFill>
                  <a:schemeClr val="bg2"/>
                </a:solidFill>
              </a:defRPr>
            </a:lvl2pPr>
            <a:lvl3pPr>
              <a:buClr>
                <a:schemeClr val="bg1"/>
              </a:buClr>
              <a:buSzPct val="100000"/>
              <a:buFont typeface="Arial" pitchFamily="34" charset="0"/>
              <a:buChar char="•"/>
              <a:defRPr sz="1350">
                <a:solidFill>
                  <a:schemeClr val="bg2"/>
                </a:solidFill>
              </a:defRPr>
            </a:lvl3pPr>
            <a:lvl4pPr>
              <a:buClr>
                <a:schemeClr val="bg1"/>
              </a:buClr>
              <a:buSzPct val="70000"/>
              <a:buFont typeface="Courier New" pitchFamily="49" charset="0"/>
              <a:buChar char="o"/>
              <a:defRPr sz="1350">
                <a:solidFill>
                  <a:schemeClr val="bg2"/>
                </a:solidFill>
              </a:defRPr>
            </a:lvl4pPr>
            <a:lvl5pPr>
              <a:buClr>
                <a:schemeClr val="bg1"/>
              </a:buClr>
              <a:buSzPct val="70000"/>
              <a:buFont typeface="Arial" pitchFamily="34" charset="0"/>
              <a:buChar char="•"/>
              <a:defRPr sz="1350">
                <a:solidFill>
                  <a:schemeClr val="bg2"/>
                </a:solidFill>
              </a:defRPr>
            </a:lvl5pPr>
            <a:lvl6pPr>
              <a:defRPr sz="1500"/>
            </a:lvl6pPr>
            <a:lvl7pPr>
              <a:defRPr sz="1500"/>
            </a:lvl7pPr>
            <a:lvl8pPr>
              <a:defRPr sz="1500"/>
            </a:lvl8pPr>
            <a:lvl9pPr>
              <a:defRPr sz="1500"/>
            </a:lvl9pPr>
          </a:lstStyle>
          <a:p>
            <a:pPr lvl="0"/>
            <a:r>
              <a:rPr lang="en-US"/>
              <a:t>First level – Myriad Pro, bold, 24pt</a:t>
            </a:r>
          </a:p>
          <a:p>
            <a:pPr lvl="1"/>
            <a:r>
              <a:rPr lang="en-US"/>
              <a:t>Second level – Myriad Pro, 20pt</a:t>
            </a:r>
          </a:p>
          <a:p>
            <a:pPr lvl="2"/>
            <a:r>
              <a:rPr lang="en-US"/>
              <a:t>Third level – Myriad Pro, 18pt	</a:t>
            </a:r>
          </a:p>
          <a:p>
            <a:pPr lvl="3"/>
            <a:r>
              <a:rPr lang="en-US"/>
              <a:t>Fourth level – Myriad Pro, 18pt</a:t>
            </a:r>
          </a:p>
          <a:p>
            <a:pPr lvl="4"/>
            <a:r>
              <a:rPr lang="en-US"/>
              <a:t>Fifth level – Myriad Pro, 18pt</a:t>
            </a:r>
          </a:p>
        </p:txBody>
      </p:sp>
      <p:sp>
        <p:nvSpPr>
          <p:cNvPr id="4" name="Text Placeholder 3"/>
          <p:cNvSpPr>
            <a:spLocks noGrp="1"/>
          </p:cNvSpPr>
          <p:nvPr>
            <p:ph type="body" sz="half" idx="2" hasCustomPrompt="1"/>
          </p:nvPr>
        </p:nvSpPr>
        <p:spPr>
          <a:xfrm>
            <a:off x="457202" y="1076328"/>
            <a:ext cx="3008313" cy="3267074"/>
          </a:xfrm>
          <a:prstGeom prst="rect">
            <a:avLst/>
          </a:prstGeom>
        </p:spPr>
        <p:txBody>
          <a:bodyPr/>
          <a:lstStyle>
            <a:lvl1pPr marL="0" indent="0">
              <a:buNone/>
              <a:defRPr sz="1050" baseline="0">
                <a:solidFill>
                  <a:schemeClr val="bg2"/>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Paragraph of type</a:t>
            </a:r>
          </a:p>
          <a:p>
            <a:pPr lvl="0"/>
            <a:r>
              <a:rPr lang="en-US"/>
              <a:t>Myriad Pro, 14pt</a:t>
            </a:r>
          </a:p>
        </p:txBody>
      </p:sp>
      <p:sp>
        <p:nvSpPr>
          <p:cNvPr id="7" name="Text Placeholder 8"/>
          <p:cNvSpPr>
            <a:spLocks noGrp="1"/>
          </p:cNvSpPr>
          <p:nvPr>
            <p:ph type="body" sz="quarter" idx="10" hasCustomPrompt="1"/>
          </p:nvPr>
        </p:nvSpPr>
        <p:spPr>
          <a:xfrm>
            <a:off x="457200" y="4343400"/>
            <a:ext cx="8229600" cy="4572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*Citations and references – Myriad Pro, 11pt</a:t>
            </a:r>
          </a:p>
        </p:txBody>
      </p:sp>
    </p:spTree>
    <p:extLst>
      <p:ext uri="{BB962C8B-B14F-4D97-AF65-F5344CB8AC3E}">
        <p14:creationId xmlns:p14="http://schemas.microsoft.com/office/powerpoint/2010/main" val="7801822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6604254" y="4728078"/>
            <a:ext cx="2057400" cy="273844"/>
          </a:xfrm>
          <a:prstGeom prst="rect">
            <a:avLst/>
          </a:prstGeom>
        </p:spPr>
        <p:txBody>
          <a:bodyPr anchor="ctr"/>
          <a:lstStyle>
            <a:lvl1pPr algn="r">
              <a:defRPr b="0" i="0">
                <a:solidFill>
                  <a:srgbClr val="1964A7"/>
                </a:solidFill>
              </a:defRPr>
            </a:lvl1pPr>
          </a:lstStyle>
          <a:p>
            <a:fld id="{9ABF8E7D-0782-4402-876D-ACDA350B323A}" type="slidenum">
              <a:rPr lang="en-US" smtClean="0"/>
              <a:pPr/>
              <a:t>‹#›</a:t>
            </a:fld>
            <a:endParaRPr lang="en-US"/>
          </a:p>
        </p:txBody>
      </p:sp>
      <p:pic>
        <p:nvPicPr>
          <p:cNvPr id="56" name="Graphic 55">
            <a:extLst>
              <a:ext uri="{FF2B5EF4-FFF2-40B4-BE49-F238E27FC236}">
                <a16:creationId xmlns:a16="http://schemas.microsoft.com/office/drawing/2014/main" id="{602E70C9-160A-B6E4-1D10-B319FC4BF5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5495" y="4719486"/>
            <a:ext cx="473961" cy="273844"/>
          </a:xfrm>
          <a:prstGeom prst="rect">
            <a:avLst/>
          </a:prstGeom>
        </p:spPr>
      </p:pic>
      <p:sp>
        <p:nvSpPr>
          <p:cNvPr id="3" name="Footer Placeholder 59">
            <a:extLst>
              <a:ext uri="{FF2B5EF4-FFF2-40B4-BE49-F238E27FC236}">
                <a16:creationId xmlns:a16="http://schemas.microsoft.com/office/drawing/2014/main" id="{07CDA8AF-2DF4-88BB-52D5-B68189A2D341}"/>
              </a:ext>
            </a:extLst>
          </p:cNvPr>
          <p:cNvSpPr>
            <a:spLocks noGrp="1"/>
          </p:cNvSpPr>
          <p:nvPr>
            <p:ph type="ftr" sz="quarter" idx="11"/>
          </p:nvPr>
        </p:nvSpPr>
        <p:spPr>
          <a:xfrm>
            <a:off x="984005" y="4728078"/>
            <a:ext cx="4219830" cy="273844"/>
          </a:xfrm>
          <a:prstGeom prst="rect">
            <a:avLst/>
          </a:prstGeom>
        </p:spPr>
        <p:txBody>
          <a:bodyPr anchor="ctr"/>
          <a:lstStyle>
            <a:lvl1pPr algn="l">
              <a:defRPr b="0" i="0">
                <a:solidFill>
                  <a:srgbClr val="1964A7"/>
                </a:solidFill>
              </a:defRPr>
            </a:lvl1pPr>
          </a:lstStyle>
          <a:p>
            <a:r>
              <a:rPr lang="en-US"/>
              <a:t>OFFICE OF PUBLIC HEALTH DATA, SURVEILLANCE, AND TECHNOLOGY</a:t>
            </a:r>
          </a:p>
        </p:txBody>
      </p:sp>
    </p:spTree>
    <p:extLst>
      <p:ext uri="{BB962C8B-B14F-4D97-AF65-F5344CB8AC3E}">
        <p14:creationId xmlns:p14="http://schemas.microsoft.com/office/powerpoint/2010/main" val="41396795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LOSING_CDC_ATSD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A760C3-0B2E-62BD-88AC-9F2DDA6B83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14743"/>
            <a:ext cx="9144000" cy="428759"/>
          </a:xfrm>
          <a:prstGeom prst="rect">
            <a:avLst/>
          </a:prstGeom>
        </p:spPr>
      </p:pic>
      <p:sp>
        <p:nvSpPr>
          <p:cNvPr id="2" name="Rectangle 1">
            <a:extLst>
              <a:ext uri="{FF2B5EF4-FFF2-40B4-BE49-F238E27FC236}">
                <a16:creationId xmlns:a16="http://schemas.microsoft.com/office/drawing/2014/main" id="{059F5E77-1E7A-B930-3B38-30EC3A092A58}"/>
              </a:ext>
            </a:extLst>
          </p:cNvPr>
          <p:cNvSpPr/>
          <p:nvPr userDrawn="1"/>
        </p:nvSpPr>
        <p:spPr>
          <a:xfrm>
            <a:off x="457202" y="4798315"/>
            <a:ext cx="476849" cy="261610"/>
          </a:xfrm>
          <a:prstGeom prst="rect">
            <a:avLst/>
          </a:prstGeom>
        </p:spPr>
        <p:txBody>
          <a:bodyPr wrap="square">
            <a:spAutoFit/>
          </a:bodyPr>
          <a:lstStyle/>
          <a:p>
            <a:pPr algn="l"/>
            <a:fld id="{756EACE1-9285-4962-956D-F6B3864A9ED6}" type="slidenum">
              <a:rPr kumimoji="0" lang="en-US" sz="1100" b="0" i="0" u="none" strike="noStrike" kern="1200" cap="none" spc="0" normalizeH="0" baseline="0" noProof="0" smtClean="0">
                <a:ln>
                  <a:noFill/>
                </a:ln>
                <a:solidFill>
                  <a:schemeClr val="bg2">
                    <a:lumMod val="75000"/>
                  </a:schemeClr>
                </a:solidFill>
                <a:effectLst/>
                <a:uLnTx/>
                <a:uFillTx/>
                <a:latin typeface="+mn-lt"/>
                <a:ea typeface="+mn-ea"/>
                <a:cs typeface="+mn-cs"/>
              </a:rPr>
              <a:pPr algn="l"/>
              <a:t>‹#›</a:t>
            </a:fld>
            <a:endParaRPr lang="en-US" sz="1100" b="0">
              <a:solidFill>
                <a:schemeClr val="bg2">
                  <a:lumMod val="75000"/>
                </a:schemeClr>
              </a:solidFill>
            </a:endParaRPr>
          </a:p>
        </p:txBody>
      </p:sp>
    </p:spTree>
    <p:extLst>
      <p:ext uri="{BB962C8B-B14F-4D97-AF65-F5344CB8AC3E}">
        <p14:creationId xmlns:p14="http://schemas.microsoft.com/office/powerpoint/2010/main" val="139873686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_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235532095"/>
              </p:ext>
            </p:extLst>
          </p:nvPr>
        </p:nvGraphicFramePr>
        <p:xfrm>
          <a:off x="1193" y="1193"/>
          <a:ext cx="1191" cy="1191"/>
        </p:xfrm>
        <a:graphic>
          <a:graphicData uri="http://schemas.openxmlformats.org/presentationml/2006/ole">
            <mc:AlternateContent xmlns:mc="http://schemas.openxmlformats.org/markup-compatibility/2006">
              <mc:Choice xmlns:v="urn:schemas-microsoft-com:vml" Requires="v">
                <p:oleObj name="think-cell Slide" r:id="rId5" imgW="592" imgH="591" progId="TCLayout.ActiveDocument.1">
                  <p:embed/>
                </p:oleObj>
              </mc:Choice>
              <mc:Fallback>
                <p:oleObj name="think-cell Slide" r:id="rId5"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6"/>
                      <a:stretch>
                        <a:fillRect/>
                      </a:stretch>
                    </p:blipFill>
                    <p:spPr>
                      <a:xfrm>
                        <a:off x="1193" y="1193"/>
                        <a:ext cx="1191" cy="1191"/>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350A01A1-676F-49FF-AEE5-0FBF8339E611}"/>
              </a:ext>
            </a:extLst>
          </p:cNvPr>
          <p:cNvSpPr/>
          <p:nvPr userDrawn="1"/>
        </p:nvSpPr>
        <p:spPr>
          <a:xfrm>
            <a:off x="0" y="0"/>
            <a:ext cx="9144000" cy="5143500"/>
          </a:xfrm>
          <a:prstGeom prst="rect">
            <a:avLst/>
          </a:prstGeom>
          <a:gradFill flip="none" rotWithShape="1">
            <a:gsLst>
              <a:gs pos="100000">
                <a:schemeClr val="bg2"/>
              </a:gs>
              <a:gs pos="0">
                <a:srgbClr val="DDE9F7"/>
              </a:gs>
            </a:gsLst>
            <a:lin ang="8100000" scaled="1"/>
            <a:tileRect/>
          </a:gra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Bef>
                <a:spcPts val="225"/>
              </a:spcBef>
              <a:spcAft>
                <a:spcPts val="225"/>
              </a:spcAft>
            </a:pPr>
            <a:endParaRPr lang="en-US" sz="1200">
              <a:solidFill>
                <a:schemeClr val="bg1"/>
              </a:solidFill>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2"/>
            </p:custDataLst>
          </p:nvPr>
        </p:nvSpPr>
        <p:spPr>
          <a:xfrm>
            <a:off x="416052" y="4876254"/>
            <a:ext cx="5458396" cy="92333"/>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600"/>
              <a:t>Source: …</a:t>
            </a:r>
          </a:p>
        </p:txBody>
      </p:sp>
      <p:pic>
        <p:nvPicPr>
          <p:cNvPr id="10" name="Graphic 9">
            <a:extLst>
              <a:ext uri="{FF2B5EF4-FFF2-40B4-BE49-F238E27FC236}">
                <a16:creationId xmlns:a16="http://schemas.microsoft.com/office/drawing/2014/main" id="{1F1E7193-E2D5-4639-8327-9A8220FB22C1}"/>
              </a:ext>
            </a:extLst>
          </p:cNvPr>
          <p:cNvPicPr>
            <a:picLocks noChangeAspect="1"/>
          </p:cNvPicPr>
          <p:nvPr userDrawn="1"/>
        </p:nvPicPr>
        <p:blipFill>
          <a:blip r:embed="rId7">
            <a:extLst>
              <a:ext uri="{96DAC541-7B7A-43D3-8B79-37D633B846F1}">
                <asvg:svgBlip xmlns:asvg="http://schemas.microsoft.com/office/drawing/2016/SVG/main" r:embed="rId8"/>
              </a:ext>
            </a:extLst>
          </a:blip>
          <a:srcRect b="19048"/>
          <a:stretch>
            <a:fillRect/>
          </a:stretch>
        </p:blipFill>
        <p:spPr>
          <a:xfrm rot="5668887">
            <a:off x="1063740" y="3053109"/>
            <a:ext cx="1665251" cy="3952488"/>
          </a:xfrm>
          <a:custGeom>
            <a:avLst/>
            <a:gdLst>
              <a:gd name="connsiteX0" fmla="*/ 2220335 w 2220335"/>
              <a:gd name="connsiteY0" fmla="*/ 1369017 h 5269984"/>
              <a:gd name="connsiteX1" fmla="*/ 2113037 w 2220335"/>
              <a:gd name="connsiteY1" fmla="*/ 0 h 5269984"/>
              <a:gd name="connsiteX2" fmla="*/ 2220335 w 2220335"/>
              <a:gd name="connsiteY2" fmla="*/ 0 h 5269984"/>
              <a:gd name="connsiteX3" fmla="*/ 0 w 2220335"/>
              <a:gd name="connsiteY3" fmla="*/ 5269984 h 5269984"/>
              <a:gd name="connsiteX4" fmla="*/ 0 w 2220335"/>
              <a:gd name="connsiteY4" fmla="*/ 0 h 5269984"/>
              <a:gd name="connsiteX5" fmla="*/ 1058252 w 2220335"/>
              <a:gd name="connsiteY5" fmla="*/ 0 h 5269984"/>
              <a:gd name="connsiteX6" fmla="*/ 1462310 w 2220335"/>
              <a:gd name="connsiteY6" fmla="*/ 5155374 h 526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0335" h="5269984">
                <a:moveTo>
                  <a:pt x="2220335" y="1369017"/>
                </a:moveTo>
                <a:lnTo>
                  <a:pt x="2113037" y="0"/>
                </a:lnTo>
                <a:lnTo>
                  <a:pt x="2220335" y="0"/>
                </a:lnTo>
                <a:close/>
                <a:moveTo>
                  <a:pt x="0" y="5269984"/>
                </a:moveTo>
                <a:lnTo>
                  <a:pt x="0" y="0"/>
                </a:lnTo>
                <a:lnTo>
                  <a:pt x="1058252" y="0"/>
                </a:lnTo>
                <a:lnTo>
                  <a:pt x="1462310" y="5155374"/>
                </a:lnTo>
                <a:close/>
              </a:path>
            </a:pathLst>
          </a:custGeom>
        </p:spPr>
      </p:pic>
      <p:grpSp>
        <p:nvGrpSpPr>
          <p:cNvPr id="3" name="Group 2">
            <a:extLst>
              <a:ext uri="{FF2B5EF4-FFF2-40B4-BE49-F238E27FC236}">
                <a16:creationId xmlns:a16="http://schemas.microsoft.com/office/drawing/2014/main" id="{39716E6D-0F92-47ED-BE4C-565438EA5532}"/>
              </a:ext>
            </a:extLst>
          </p:cNvPr>
          <p:cNvGrpSpPr/>
          <p:nvPr userDrawn="1"/>
        </p:nvGrpSpPr>
        <p:grpSpPr>
          <a:xfrm>
            <a:off x="6520197" y="2"/>
            <a:ext cx="2623804" cy="2258365"/>
            <a:chOff x="4273995" y="-1"/>
            <a:chExt cx="3498405" cy="3011153"/>
          </a:xfrm>
        </p:grpSpPr>
        <p:pic>
          <p:nvPicPr>
            <p:cNvPr id="11" name="Graphic 10">
              <a:extLst>
                <a:ext uri="{FF2B5EF4-FFF2-40B4-BE49-F238E27FC236}">
                  <a16:creationId xmlns:a16="http://schemas.microsoft.com/office/drawing/2014/main" id="{A0CD2AD2-B3FD-43C9-8E53-DC0B35D316CA}"/>
                </a:ext>
              </a:extLst>
            </p:cNvPr>
            <p:cNvPicPr>
              <a:picLocks/>
            </p:cNvPicPr>
            <p:nvPr userDrawn="1"/>
          </p:nvPicPr>
          <p:blipFill rotWithShape="1">
            <a:blip r:embed="rId9">
              <a:extLst>
                <a:ext uri="{96DAC541-7B7A-43D3-8B79-37D633B846F1}">
                  <asvg:svgBlip xmlns:asvg="http://schemas.microsoft.com/office/drawing/2016/SVG/main" r:embed="rId10"/>
                </a:ext>
              </a:extLst>
            </a:blip>
            <a:srcRect t="6868" r="21386"/>
            <a:stretch/>
          </p:blipFill>
          <p:spPr>
            <a:xfrm>
              <a:off x="4273995" y="-1"/>
              <a:ext cx="3498405" cy="3011153"/>
            </a:xfrm>
            <a:prstGeom prst="rect">
              <a:avLst/>
            </a:prstGeom>
          </p:spPr>
        </p:pic>
        <p:pic>
          <p:nvPicPr>
            <p:cNvPr id="12" name="Graphic 11">
              <a:extLst>
                <a:ext uri="{FF2B5EF4-FFF2-40B4-BE49-F238E27FC236}">
                  <a16:creationId xmlns:a16="http://schemas.microsoft.com/office/drawing/2014/main" id="{7FDF6EBA-A0BE-4CAF-96F8-C9D71BEB352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t="40984" r="75791"/>
            <a:stretch/>
          </p:blipFill>
          <p:spPr>
            <a:xfrm>
              <a:off x="6806811" y="-1"/>
              <a:ext cx="965589" cy="629922"/>
            </a:xfrm>
            <a:prstGeom prst="rect">
              <a:avLst/>
            </a:prstGeom>
          </p:spPr>
        </p:pic>
      </p:grpSp>
      <p:sp>
        <p:nvSpPr>
          <p:cNvPr id="9" name="Slide Number">
            <a:extLst>
              <a:ext uri="{FF2B5EF4-FFF2-40B4-BE49-F238E27FC236}">
                <a16:creationId xmlns:a16="http://schemas.microsoft.com/office/drawing/2014/main" id="{513BC7DE-0876-4078-B401-A62195B9F5E1}"/>
              </a:ext>
            </a:extLst>
          </p:cNvPr>
          <p:cNvSpPr>
            <a:spLocks noChangeArrowheads="1"/>
          </p:cNvSpPr>
          <p:nvPr userDrawn="1">
            <p:custDataLst>
              <p:tags r:id="rId3"/>
            </p:custDataLst>
          </p:nvPr>
        </p:nvSpPr>
        <p:spPr bwMode="black">
          <a:xfrm>
            <a:off x="8484396" y="4874067"/>
            <a:ext cx="244126" cy="103875"/>
          </a:xfrm>
          <a:prstGeom prst="rect">
            <a:avLst/>
          </a:prstGeom>
          <a:noFill/>
          <a:ln w="9525" algn="ctr">
            <a:noFill/>
            <a:miter lim="800000"/>
            <a:headEnd/>
            <a:tailEnd/>
          </a:ln>
          <a:effectLst/>
        </p:spPr>
        <p:txBody>
          <a:bodyPr wrap="square" lIns="0" tIns="0" rIns="0" bIns="0" anchor="b">
            <a:spAutoFit/>
          </a:bodyPr>
          <a:lstStyle/>
          <a:p>
            <a:pPr marL="0" marR="0" lvl="0" indent="0" algn="r" defTabSz="458036" rtl="0" eaLnBrk="1" fontAlgn="auto" latinLnBrk="0" hangingPunct="1">
              <a:lnSpc>
                <a:spcPct val="100000"/>
              </a:lnSpc>
              <a:spcBef>
                <a:spcPts val="0"/>
              </a:spcBef>
              <a:spcAft>
                <a:spcPts val="0"/>
              </a:spcAft>
              <a:buClrTx/>
              <a:buSzTx/>
              <a:buFontTx/>
              <a:buNone/>
              <a:tabLst/>
              <a:defRPr/>
            </a:pPr>
            <a:fld id="{4ABDCABE-3F10-B64C-92F1-862014417034}" type="slidenum">
              <a:rPr kumimoji="0" lang="en-US" sz="675" b="0" i="0" u="none" strike="noStrike" kern="1200" cap="none" spc="0" normalizeH="0" baseline="0" noProof="0" smtClean="0">
                <a:ln>
                  <a:noFill/>
                </a:ln>
                <a:solidFill>
                  <a:srgbClr val="000000"/>
                </a:solidFill>
                <a:effectLst/>
                <a:uLnTx/>
                <a:uFillTx/>
                <a:latin typeface="+mn-lt"/>
                <a:ea typeface="+mn-ea"/>
                <a:cs typeface="Arial" panose="020B0604020202020204" pitchFamily="34" charset="0"/>
              </a:rPr>
              <a:pPr marL="0" marR="0" lvl="0" indent="0" algn="r" defTabSz="458036"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a:ln>
                <a:noFill/>
              </a:ln>
              <a:solidFill>
                <a:srgbClr val="000000"/>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139745622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ontent_Main Tit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b="0" i="0">
                <a:latin typeface="Century Gothic" panose="020B0502020202020204" pitchFamily="34" charset="0"/>
              </a:defRPr>
            </a:lvl1pPr>
          </a:lstStyle>
          <a:p>
            <a:fld id="{2F8AF2E6-64A8-0F46-AF27-0A96D82A033B}" type="slidenum">
              <a:rPr lang="en-US" smtClean="0"/>
              <a:pPr/>
              <a:t>‹#›</a:t>
            </a:fld>
            <a:endParaRPr lang="en-US"/>
          </a:p>
        </p:txBody>
      </p:sp>
      <p:sp>
        <p:nvSpPr>
          <p:cNvPr id="4" name="Title 3">
            <a:extLst>
              <a:ext uri="{FF2B5EF4-FFF2-40B4-BE49-F238E27FC236}">
                <a16:creationId xmlns:a16="http://schemas.microsoft.com/office/drawing/2014/main" id="{506E57F7-3FE9-934C-8A0C-63C1B60D73CD}"/>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AB802-5F28-E54B-A357-2309EB84EADF}"/>
              </a:ext>
            </a:extLst>
          </p:cNvPr>
          <p:cNvSpPr>
            <a:spLocks noGrp="1"/>
          </p:cNvSpPr>
          <p:nvPr>
            <p:ph sz="quarter" idx="13"/>
          </p:nvPr>
        </p:nvSpPr>
        <p:spPr>
          <a:xfrm>
            <a:off x="637794" y="1349884"/>
            <a:ext cx="7943850" cy="31581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FDCC12E4-38D4-BB4F-9A40-C1DD9A9562F8}"/>
              </a:ext>
            </a:extLst>
          </p:cNvPr>
          <p:cNvSpPr>
            <a:spLocks noGrp="1"/>
          </p:cNvSpPr>
          <p:nvPr>
            <p:ph type="ftr" sz="quarter" idx="14"/>
          </p:nvPr>
        </p:nvSpPr>
        <p:spPr/>
        <p:txBody>
          <a:bodyPr/>
          <a:lstStyle/>
          <a:p>
            <a:r>
              <a:rPr lang="en-US"/>
              <a:t>TEFCA for Public Health</a:t>
            </a:r>
          </a:p>
        </p:txBody>
      </p:sp>
    </p:spTree>
    <p:extLst>
      <p:ext uri="{BB962C8B-B14F-4D97-AF65-F5344CB8AC3E}">
        <p14:creationId xmlns:p14="http://schemas.microsoft.com/office/powerpoint/2010/main" val="1952979727"/>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Blank_Bloc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5670E-09C4-4931-91BA-DC4C3E962715}"/>
              </a:ext>
            </a:extLst>
          </p:cNvPr>
          <p:cNvSpPr/>
          <p:nvPr userDrawn="1"/>
        </p:nvSpPr>
        <p:spPr>
          <a:xfrm>
            <a:off x="0" y="0"/>
            <a:ext cx="9144000" cy="5143500"/>
          </a:xfrm>
          <a:prstGeom prst="rect">
            <a:avLst/>
          </a:pr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5" name="Rectangle 4">
            <a:extLst>
              <a:ext uri="{FF2B5EF4-FFF2-40B4-BE49-F238E27FC236}">
                <a16:creationId xmlns:a16="http://schemas.microsoft.com/office/drawing/2014/main" id="{2CCF69BF-DFA6-4729-BD3D-94692E74F483}"/>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bject 32">
            <a:extLst>
              <a:ext uri="{FF2B5EF4-FFF2-40B4-BE49-F238E27FC236}">
                <a16:creationId xmlns:a16="http://schemas.microsoft.com/office/drawing/2014/main" id="{70DA5A91-A990-4F3F-9DAE-E819606510C4}"/>
              </a:ext>
            </a:extLst>
          </p:cNvPr>
          <p:cNvSpPr/>
          <p:nvPr userDrawn="1"/>
        </p:nvSpPr>
        <p:spPr>
          <a:xfrm>
            <a:off x="-8658" y="0"/>
            <a:ext cx="5542085" cy="552450"/>
          </a:xfrm>
          <a:custGeom>
            <a:avLst/>
            <a:gdLst/>
            <a:ahLst/>
            <a:cxnLst/>
            <a:rect l="l" t="t" r="r" b="b"/>
            <a:pathLst>
              <a:path w="7543800" h="736600">
                <a:moveTo>
                  <a:pt x="0" y="736091"/>
                </a:moveTo>
                <a:lnTo>
                  <a:pt x="7543609" y="736091"/>
                </a:lnTo>
                <a:lnTo>
                  <a:pt x="7543609" y="0"/>
                </a:lnTo>
                <a:lnTo>
                  <a:pt x="0" y="0"/>
                </a:lnTo>
                <a:lnTo>
                  <a:pt x="0" y="736091"/>
                </a:lnTo>
                <a:close/>
              </a:path>
            </a:pathLst>
          </a:custGeom>
          <a:solidFill>
            <a:schemeClr val="tx1"/>
          </a:solidFill>
        </p:spPr>
        <p:txBody>
          <a:bodyPr wrap="square" lIns="0" tIns="0" rIns="0" bIns="0" rtlCol="0"/>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1">
            <a:extLst>
              <a:ext uri="{FF2B5EF4-FFF2-40B4-BE49-F238E27FC236}">
                <a16:creationId xmlns:a16="http://schemas.microsoft.com/office/drawing/2014/main" id="{7490165A-73C4-47D9-A74D-A1E9057F7DB4}"/>
              </a:ext>
            </a:extLst>
          </p:cNvPr>
          <p:cNvSpPr>
            <a:spLocks noGrp="1"/>
          </p:cNvSpPr>
          <p:nvPr>
            <p:ph type="title"/>
          </p:nvPr>
        </p:nvSpPr>
        <p:spPr>
          <a:xfrm>
            <a:off x="357188" y="104848"/>
            <a:ext cx="5039916" cy="380930"/>
          </a:xfrm>
        </p:spPr>
        <p:txBody>
          <a:bodyPr>
            <a:normAutofit/>
          </a:bodyPr>
          <a:lstStyle>
            <a:lvl1pPr>
              <a:defRPr sz="1950" b="0" spc="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2201BBA4-64C0-4EBF-A22B-DD329E257E9C}"/>
              </a:ext>
            </a:extLst>
          </p:cNvPr>
          <p:cNvSpPr>
            <a:spLocks noGrp="1"/>
          </p:cNvSpPr>
          <p:nvPr>
            <p:ph idx="1"/>
          </p:nvPr>
        </p:nvSpPr>
        <p:spPr>
          <a:xfrm>
            <a:off x="628650" y="1369219"/>
            <a:ext cx="7886700" cy="3263504"/>
          </a:xfrm>
        </p:spPr>
        <p:txBody>
          <a:bodyPr/>
          <a:lstStyle>
            <a:lvl1pPr>
              <a:defRPr>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745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bk object 16">
            <a:extLst>
              <a:ext uri="{FF2B5EF4-FFF2-40B4-BE49-F238E27FC236}">
                <a16:creationId xmlns:a16="http://schemas.microsoft.com/office/drawing/2014/main" id="{E4EF636A-5803-4D72-BD34-F39D5D5D05AB}"/>
              </a:ext>
            </a:extLst>
          </p:cNvPr>
          <p:cNvSpPr/>
          <p:nvPr userDrawn="1"/>
        </p:nvSpPr>
        <p:spPr>
          <a:xfrm>
            <a:off x="0" y="2"/>
            <a:ext cx="9143998" cy="514349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endParaRPr sz="1800"/>
          </a:p>
        </p:txBody>
      </p:sp>
      <p:sp>
        <p:nvSpPr>
          <p:cNvPr id="3" name="Footer Placeholder 2">
            <a:extLst>
              <a:ext uri="{FF2B5EF4-FFF2-40B4-BE49-F238E27FC236}">
                <a16:creationId xmlns:a16="http://schemas.microsoft.com/office/drawing/2014/main" id="{F6DE48FF-EE6E-41B4-AFC9-385F4AB94AB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A12BFAB9-F95E-4403-91A8-949597A77393}"/>
              </a:ext>
            </a:extLst>
          </p:cNvPr>
          <p:cNvSpPr>
            <a:spLocks noGrp="1"/>
          </p:cNvSpPr>
          <p:nvPr>
            <p:ph type="dt" sz="half" idx="11"/>
          </p:nvPr>
        </p:nvSpPr>
        <p:spPr/>
        <p:txBody>
          <a:bodyPr/>
          <a:lstStyle/>
          <a:p>
            <a:fld id="{1D8BD707-D9CF-40AE-B4C6-C98DA3205C09}" type="datetimeFigureOut">
              <a:rPr lang="en-US" smtClean="0"/>
              <a:t>4/29/2024</a:t>
            </a:fld>
            <a:endParaRPr lang="en-US"/>
          </a:p>
        </p:txBody>
      </p:sp>
      <p:sp>
        <p:nvSpPr>
          <p:cNvPr id="5" name="Slide Number Placeholder 4">
            <a:extLst>
              <a:ext uri="{FF2B5EF4-FFF2-40B4-BE49-F238E27FC236}">
                <a16:creationId xmlns:a16="http://schemas.microsoft.com/office/drawing/2014/main" id="{5CEBD7C5-23CC-4972-B789-568432559956}"/>
              </a:ext>
            </a:extLst>
          </p:cNvPr>
          <p:cNvSpPr>
            <a:spLocks noGrp="1"/>
          </p:cNvSpPr>
          <p:nvPr>
            <p:ph type="sldNum" sz="quarter" idx="12"/>
          </p:nvPr>
        </p:nvSpPr>
        <p:spPr/>
        <p:txBody>
          <a:bodyPr/>
          <a:lstStyle/>
          <a:p>
            <a:fld id="{B6F15528-21DE-4FAA-801E-634DDDAF4B2B}" type="slidenum">
              <a:rPr lang="en-US" smtClean="0"/>
              <a:t>‹#›</a:t>
            </a:fld>
            <a:endParaRPr lang="en-US"/>
          </a:p>
        </p:txBody>
      </p:sp>
      <p:sp>
        <p:nvSpPr>
          <p:cNvPr id="6" name="object 8">
            <a:extLst>
              <a:ext uri="{FF2B5EF4-FFF2-40B4-BE49-F238E27FC236}">
                <a16:creationId xmlns:a16="http://schemas.microsoft.com/office/drawing/2014/main" id="{674CE2C8-DACE-4B25-AA8B-90BCA726CDF4}"/>
              </a:ext>
            </a:extLst>
          </p:cNvPr>
          <p:cNvSpPr/>
          <p:nvPr userDrawn="1"/>
        </p:nvSpPr>
        <p:spPr>
          <a:xfrm>
            <a:off x="294133" y="726353"/>
            <a:ext cx="8556152" cy="377117"/>
          </a:xfrm>
          <a:custGeom>
            <a:avLst/>
            <a:gdLst/>
            <a:ahLst/>
            <a:cxnLst/>
            <a:rect l="l" t="t" r="r" b="b"/>
            <a:pathLst>
              <a:path w="10193020" h="568960">
                <a:moveTo>
                  <a:pt x="0" y="0"/>
                </a:moveTo>
                <a:lnTo>
                  <a:pt x="10192512" y="0"/>
                </a:lnTo>
                <a:lnTo>
                  <a:pt x="10192512" y="568451"/>
                </a:lnTo>
                <a:lnTo>
                  <a:pt x="0" y="568451"/>
                </a:lnTo>
                <a:lnTo>
                  <a:pt x="0" y="0"/>
                </a:lnTo>
                <a:close/>
              </a:path>
            </a:pathLst>
          </a:custGeom>
          <a:solidFill>
            <a:schemeClr val="tx1"/>
          </a:solidFill>
        </p:spPr>
        <p:txBody>
          <a:bodyPr wrap="square" lIns="0" tIns="0" rIns="0" bIns="0" rtlCol="0"/>
          <a:lstStyle/>
          <a:p>
            <a:pPr defTabSz="685766"/>
            <a:endParaRPr lang="en-US" sz="1800">
              <a:solidFill>
                <a:prstClr val="black"/>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ACE09A-595F-4C4A-9E51-7BFAAF3FE3ED}"/>
              </a:ext>
            </a:extLst>
          </p:cNvPr>
          <p:cNvSpPr/>
          <p:nvPr userDrawn="1"/>
        </p:nvSpPr>
        <p:spPr>
          <a:xfrm>
            <a:off x="8679280" y="0"/>
            <a:ext cx="217916" cy="350044"/>
          </a:xfrm>
          <a:prstGeom prst="rect">
            <a:avLst/>
          </a:prstGeom>
          <a:solidFill>
            <a:srgbClr val="E61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2A6CBA9-E3CF-4860-B16E-13563C0A0120}"/>
              </a:ext>
            </a:extLst>
          </p:cNvPr>
          <p:cNvSpPr>
            <a:spLocks noGrp="1"/>
          </p:cNvSpPr>
          <p:nvPr>
            <p:ph type="title"/>
          </p:nvPr>
        </p:nvSpPr>
        <p:spPr>
          <a:xfrm>
            <a:off x="357188" y="726352"/>
            <a:ext cx="8158163" cy="380930"/>
          </a:xfrm>
        </p:spPr>
        <p:txBody>
          <a:bodyPr>
            <a:normAutofit/>
          </a:bodyPr>
          <a:lstStyle>
            <a:lvl1pPr>
              <a:defRPr sz="1950"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object 8">
            <a:extLst>
              <a:ext uri="{FF2B5EF4-FFF2-40B4-BE49-F238E27FC236}">
                <a16:creationId xmlns:a16="http://schemas.microsoft.com/office/drawing/2014/main" id="{A0CB7125-DE26-40C5-809E-A0D96AE715F6}"/>
              </a:ext>
            </a:extLst>
          </p:cNvPr>
          <p:cNvSpPr/>
          <p:nvPr userDrawn="1"/>
        </p:nvSpPr>
        <p:spPr>
          <a:xfrm>
            <a:off x="294133" y="332707"/>
            <a:ext cx="465147" cy="350031"/>
          </a:xfrm>
          <a:custGeom>
            <a:avLst/>
            <a:gdLst/>
            <a:ahLst/>
            <a:cxnLst/>
            <a:rect l="l" t="t" r="r" b="b"/>
            <a:pathLst>
              <a:path w="632460">
                <a:moveTo>
                  <a:pt x="0" y="0"/>
                </a:moveTo>
                <a:lnTo>
                  <a:pt x="632079" y="0"/>
                </a:lnTo>
              </a:path>
            </a:pathLst>
          </a:custGeom>
          <a:ln w="63500">
            <a:solidFill>
              <a:schemeClr val="tx1"/>
            </a:solidFill>
          </a:ln>
        </p:spPr>
        <p:txBody>
          <a:bodyPr wrap="square" lIns="0" tIns="0" rIns="0" bIns="0" rtlCol="0"/>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Content Placeholder 2">
            <a:extLst>
              <a:ext uri="{FF2B5EF4-FFF2-40B4-BE49-F238E27FC236}">
                <a16:creationId xmlns:a16="http://schemas.microsoft.com/office/drawing/2014/main" id="{36D1E493-C8F1-4D15-BF55-3D1F4C7D0922}"/>
              </a:ext>
            </a:extLst>
          </p:cNvPr>
          <p:cNvSpPr>
            <a:spLocks noGrp="1"/>
          </p:cNvSpPr>
          <p:nvPr>
            <p:ph idx="1"/>
          </p:nvPr>
        </p:nvSpPr>
        <p:spPr>
          <a:xfrm>
            <a:off x="628650" y="1369219"/>
            <a:ext cx="7886700" cy="3263504"/>
          </a:xfrm>
        </p:spPr>
        <p:txBody>
          <a:bodyPr>
            <a:normAutofit/>
          </a:bodyPr>
          <a:lstStyle>
            <a:lvl1pPr>
              <a:defRPr sz="1800">
                <a:latin typeface="Arial" panose="020B0604020202020204" pitchFamily="34" charset="0"/>
                <a:cs typeface="Arial" panose="020B0604020202020204" pitchFamily="34" charset="0"/>
              </a:defRPr>
            </a:lvl1pPr>
            <a:lvl2pPr marL="392897" indent="-203592">
              <a:buFont typeface="Wingdings" panose="05000000000000000000" pitchFamily="2" charset="2"/>
              <a:buChar char="§"/>
              <a:defRPr sz="1500">
                <a:latin typeface="Arial" panose="020B0604020202020204" pitchFamily="34" charset="0"/>
                <a:cs typeface="Arial" panose="020B0604020202020204" pitchFamily="34" charset="0"/>
              </a:defRPr>
            </a:lvl2pPr>
            <a:lvl3pPr marL="614348" indent="-196449">
              <a:buSzPct val="75000"/>
              <a:buFont typeface="Courier New" panose="02070309020205020404" pitchFamily="49" charset="0"/>
              <a:buChar char="o"/>
              <a:defRPr sz="1350">
                <a:latin typeface="Arial" panose="020B0604020202020204" pitchFamily="34" charset="0"/>
                <a:cs typeface="Arial" panose="020B0604020202020204" pitchFamily="34" charset="0"/>
              </a:defRPr>
            </a:lvl3pPr>
            <a:lvl4pPr marL="810796" indent="-189305">
              <a:buSzPct val="75000"/>
              <a:buFont typeface="Wingdings 2" panose="05020102010507070707" pitchFamily="18" charset="2"/>
              <a:buChar char="®"/>
              <a:defRPr sz="1200">
                <a:latin typeface="Arial" panose="020B0604020202020204" pitchFamily="34" charset="0"/>
                <a:cs typeface="Arial" panose="020B0604020202020204" pitchFamily="34" charset="0"/>
              </a:defRPr>
            </a:lvl4pPr>
            <a:lvl5pPr marL="992957" indent="-175018">
              <a:buSzPct val="75000"/>
              <a:buFont typeface="Wingdings" panose="05000000000000000000" pitchFamily="2" charset="2"/>
              <a:buChar char="v"/>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913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theme" Target="../theme/theme5.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10" r:id="rId1"/>
    <p:sldLayoutId id="2147483825" r:id="rId2"/>
    <p:sldLayoutId id="2147483827" r:id="rId3"/>
    <p:sldLayoutId id="2147483824" r:id="rId4"/>
    <p:sldLayoutId id="2147483811" r:id="rId5"/>
    <p:sldLayoutId id="2147483815" r:id="rId6"/>
    <p:sldLayoutId id="2147483823" r:id="rId7"/>
    <p:sldLayoutId id="2147483822" r:id="rId8"/>
    <p:sldLayoutId id="2147483826" r:id="rId9"/>
  </p:sldLayoutIdLst>
  <p:transition>
    <p:fade/>
  </p:transition>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9559824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937922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84AB80-868D-F8B5-DCAD-2FD108DF532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36E81A-850B-6366-E559-A11AF6A4BB0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A961B5-69DB-CCBA-FB73-2AD2EE45E86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F0C3BE50-2187-4B42-9B32-B89DC94851A7}" type="datetimeFigureOut">
              <a:rPr lang="en-US" smtClean="0"/>
              <a:t>4/29/2024</a:t>
            </a:fld>
            <a:endParaRPr lang="en-US"/>
          </a:p>
        </p:txBody>
      </p:sp>
      <p:sp>
        <p:nvSpPr>
          <p:cNvPr id="5" name="Footer Placeholder 4">
            <a:extLst>
              <a:ext uri="{FF2B5EF4-FFF2-40B4-BE49-F238E27FC236}">
                <a16:creationId xmlns:a16="http://schemas.microsoft.com/office/drawing/2014/main" id="{BD79C93F-7029-8372-A1FB-F7518CA5867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9861D90-EA3A-8CE2-BB4A-FD4A94968F4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BD0E100C-CE89-D342-BEFF-93B352E70566}" type="slidenum">
              <a:rPr lang="en-US" smtClean="0"/>
              <a:t>‹#›</a:t>
            </a:fld>
            <a:endParaRPr lang="en-US"/>
          </a:p>
        </p:txBody>
      </p:sp>
    </p:spTree>
    <p:extLst>
      <p:ext uri="{BB962C8B-B14F-4D97-AF65-F5344CB8AC3E}">
        <p14:creationId xmlns:p14="http://schemas.microsoft.com/office/powerpoint/2010/main" val="97311609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4"/>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740614390"/>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Lst>
  <p:transition>
    <p:fade/>
  </p:transition>
  <p:txStyles>
    <p:title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Myriad Web Pro" panose="020B0503030403020204" pitchFamily="34" charset="0"/>
        </a:defRPr>
      </a:lvl2pPr>
      <a:lvl3pPr algn="ctr" rtl="0" eaLnBrk="1" fontAlgn="base" hangingPunct="1">
        <a:spcBef>
          <a:spcPct val="0"/>
        </a:spcBef>
        <a:spcAft>
          <a:spcPct val="0"/>
        </a:spcAft>
        <a:defRPr sz="3300">
          <a:solidFill>
            <a:schemeClr val="tx1"/>
          </a:solidFill>
          <a:latin typeface="Myriad Web Pro" panose="020B0503030403020204" pitchFamily="34" charset="0"/>
        </a:defRPr>
      </a:lvl3pPr>
      <a:lvl4pPr algn="ctr" rtl="0" eaLnBrk="1" fontAlgn="base" hangingPunct="1">
        <a:spcBef>
          <a:spcPct val="0"/>
        </a:spcBef>
        <a:spcAft>
          <a:spcPct val="0"/>
        </a:spcAft>
        <a:defRPr sz="3300">
          <a:solidFill>
            <a:schemeClr val="tx1"/>
          </a:solidFill>
          <a:latin typeface="Myriad Web Pro" panose="020B0503030403020204" pitchFamily="34" charset="0"/>
        </a:defRPr>
      </a:lvl4pPr>
      <a:lvl5pPr algn="ctr" rtl="0" eaLnBrk="1" fontAlgn="base" hangingPunct="1">
        <a:spcBef>
          <a:spcPct val="0"/>
        </a:spcBef>
        <a:spcAft>
          <a:spcPct val="0"/>
        </a:spcAft>
        <a:defRPr sz="3300">
          <a:solidFill>
            <a:schemeClr val="tx1"/>
          </a:solidFill>
          <a:latin typeface="Myriad Web Pro" panose="020B0503030403020204" pitchFamily="34" charset="0"/>
        </a:defRPr>
      </a:lvl5pPr>
      <a:lvl6pPr marL="342900" algn="ctr" rtl="0" eaLnBrk="1" fontAlgn="base" hangingPunct="1">
        <a:spcBef>
          <a:spcPct val="0"/>
        </a:spcBef>
        <a:spcAft>
          <a:spcPct val="0"/>
        </a:spcAft>
        <a:defRPr sz="3300">
          <a:solidFill>
            <a:schemeClr val="tx1"/>
          </a:solidFill>
          <a:latin typeface="Myriad Web Pro" panose="020B0503030403020204" pitchFamily="34" charset="0"/>
        </a:defRPr>
      </a:lvl6pPr>
      <a:lvl7pPr marL="685800" algn="ctr" rtl="0" eaLnBrk="1" fontAlgn="base" hangingPunct="1">
        <a:spcBef>
          <a:spcPct val="0"/>
        </a:spcBef>
        <a:spcAft>
          <a:spcPct val="0"/>
        </a:spcAft>
        <a:defRPr sz="3300">
          <a:solidFill>
            <a:schemeClr val="tx1"/>
          </a:solidFill>
          <a:latin typeface="Myriad Web Pro" panose="020B0503030403020204" pitchFamily="34" charset="0"/>
        </a:defRPr>
      </a:lvl7pPr>
      <a:lvl8pPr marL="1028700" algn="ctr" rtl="0" eaLnBrk="1" fontAlgn="base" hangingPunct="1">
        <a:spcBef>
          <a:spcPct val="0"/>
        </a:spcBef>
        <a:spcAft>
          <a:spcPct val="0"/>
        </a:spcAft>
        <a:defRPr sz="3300">
          <a:solidFill>
            <a:schemeClr val="tx1"/>
          </a:solidFill>
          <a:latin typeface="Myriad Web Pro" panose="020B0503030403020204" pitchFamily="34" charset="0"/>
        </a:defRPr>
      </a:lvl8pPr>
      <a:lvl9pPr marL="1371600" algn="ctr" rtl="0" eaLnBrk="1" fontAlgn="base" hangingPunct="1">
        <a:spcBef>
          <a:spcPct val="0"/>
        </a:spcBef>
        <a:spcAft>
          <a:spcPct val="0"/>
        </a:spcAft>
        <a:defRPr sz="3300">
          <a:solidFill>
            <a:schemeClr val="tx1"/>
          </a:solidFill>
          <a:latin typeface="Myriad Web Pro" panose="020B0503030403020204" pitchFamily="34" charset="0"/>
        </a:defRPr>
      </a:lvl9pPr>
    </p:titleStyle>
    <p:bodyStyle>
      <a:lvl1pPr marL="257175" indent="-257175" algn="l" rtl="0" eaLnBrk="1" fontAlgn="base" hangingPunct="1">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1pPr>
      <a:lvl2pPr marL="557213" indent="-214313" algn="l" rtl="0" eaLnBrk="1" fontAlgn="base" hangingPunct="1">
        <a:spcBef>
          <a:spcPct val="20000"/>
        </a:spcBef>
        <a:spcAft>
          <a:spcPct val="0"/>
        </a:spcAft>
        <a:buFont typeface="Arial" panose="020B0604020202020204" pitchFamily="34" charset="0"/>
        <a:buChar char="–"/>
        <a:defRPr sz="2100" kern="1200">
          <a:solidFill>
            <a:srgbClr val="7F7F7F"/>
          </a:solidFill>
          <a:latin typeface="Calibri" panose="020F0502020204030204" pitchFamily="34" charset="0"/>
          <a:ea typeface="+mn-ea"/>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rgbClr val="7F7F7F"/>
          </a:solidFill>
          <a:latin typeface="Calibri" panose="020F0502020204030204" pitchFamily="34" charset="0"/>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500" kern="1200">
          <a:solidFill>
            <a:srgbClr val="7F7F7F"/>
          </a:solidFill>
          <a:latin typeface="Calibri" panose="020F0502020204030204" pitchFamily="34" charset="0"/>
          <a:ea typeface="+mn-ea"/>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rgbClr val="7F7F7F"/>
          </a:solidFill>
          <a:latin typeface="Calibri" panose="020F050202020403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4"/>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114343503"/>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Lst>
  <p:transition>
    <p:fade/>
  </p:transition>
  <p:txStyles>
    <p:title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Myriad Web Pro" panose="020B0503030403020204" pitchFamily="34" charset="0"/>
        </a:defRPr>
      </a:lvl2pPr>
      <a:lvl3pPr algn="ctr" rtl="0" eaLnBrk="1" fontAlgn="base" hangingPunct="1">
        <a:spcBef>
          <a:spcPct val="0"/>
        </a:spcBef>
        <a:spcAft>
          <a:spcPct val="0"/>
        </a:spcAft>
        <a:defRPr sz="3300">
          <a:solidFill>
            <a:schemeClr val="tx1"/>
          </a:solidFill>
          <a:latin typeface="Myriad Web Pro" panose="020B0503030403020204" pitchFamily="34" charset="0"/>
        </a:defRPr>
      </a:lvl3pPr>
      <a:lvl4pPr algn="ctr" rtl="0" eaLnBrk="1" fontAlgn="base" hangingPunct="1">
        <a:spcBef>
          <a:spcPct val="0"/>
        </a:spcBef>
        <a:spcAft>
          <a:spcPct val="0"/>
        </a:spcAft>
        <a:defRPr sz="3300">
          <a:solidFill>
            <a:schemeClr val="tx1"/>
          </a:solidFill>
          <a:latin typeface="Myriad Web Pro" panose="020B0503030403020204" pitchFamily="34" charset="0"/>
        </a:defRPr>
      </a:lvl4pPr>
      <a:lvl5pPr algn="ctr" rtl="0" eaLnBrk="1" fontAlgn="base" hangingPunct="1">
        <a:spcBef>
          <a:spcPct val="0"/>
        </a:spcBef>
        <a:spcAft>
          <a:spcPct val="0"/>
        </a:spcAft>
        <a:defRPr sz="3300">
          <a:solidFill>
            <a:schemeClr val="tx1"/>
          </a:solidFill>
          <a:latin typeface="Myriad Web Pro" panose="020B0503030403020204" pitchFamily="34" charset="0"/>
        </a:defRPr>
      </a:lvl5pPr>
      <a:lvl6pPr marL="342892" algn="ctr" rtl="0" eaLnBrk="1" fontAlgn="base" hangingPunct="1">
        <a:spcBef>
          <a:spcPct val="0"/>
        </a:spcBef>
        <a:spcAft>
          <a:spcPct val="0"/>
        </a:spcAft>
        <a:defRPr sz="3300">
          <a:solidFill>
            <a:schemeClr val="tx1"/>
          </a:solidFill>
          <a:latin typeface="Myriad Web Pro" panose="020B0503030403020204" pitchFamily="34" charset="0"/>
        </a:defRPr>
      </a:lvl6pPr>
      <a:lvl7pPr marL="685783" algn="ctr" rtl="0" eaLnBrk="1" fontAlgn="base" hangingPunct="1">
        <a:spcBef>
          <a:spcPct val="0"/>
        </a:spcBef>
        <a:spcAft>
          <a:spcPct val="0"/>
        </a:spcAft>
        <a:defRPr sz="3300">
          <a:solidFill>
            <a:schemeClr val="tx1"/>
          </a:solidFill>
          <a:latin typeface="Myriad Web Pro" panose="020B0503030403020204" pitchFamily="34" charset="0"/>
        </a:defRPr>
      </a:lvl7pPr>
      <a:lvl8pPr marL="1028675" algn="ctr" rtl="0" eaLnBrk="1" fontAlgn="base" hangingPunct="1">
        <a:spcBef>
          <a:spcPct val="0"/>
        </a:spcBef>
        <a:spcAft>
          <a:spcPct val="0"/>
        </a:spcAft>
        <a:defRPr sz="3300">
          <a:solidFill>
            <a:schemeClr val="tx1"/>
          </a:solidFill>
          <a:latin typeface="Myriad Web Pro" panose="020B0503030403020204" pitchFamily="34" charset="0"/>
        </a:defRPr>
      </a:lvl8pPr>
      <a:lvl9pPr marL="1371566" algn="ctr" rtl="0" eaLnBrk="1" fontAlgn="base" hangingPunct="1">
        <a:spcBef>
          <a:spcPct val="0"/>
        </a:spcBef>
        <a:spcAft>
          <a:spcPct val="0"/>
        </a:spcAft>
        <a:defRPr sz="3300">
          <a:solidFill>
            <a:schemeClr val="tx1"/>
          </a:solidFill>
          <a:latin typeface="Myriad Web Pro" panose="020B0503030403020204" pitchFamily="34" charset="0"/>
        </a:defRPr>
      </a:lvl9pPr>
    </p:titleStyle>
    <p:bodyStyle>
      <a:lvl1pPr marL="257168" indent="-257168" algn="l" rtl="0" eaLnBrk="1" fontAlgn="base" hangingPunct="1">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1pPr>
      <a:lvl2pPr marL="557199" indent="-214308" algn="l" rtl="0" eaLnBrk="1" fontAlgn="base" hangingPunct="1">
        <a:spcBef>
          <a:spcPct val="20000"/>
        </a:spcBef>
        <a:spcAft>
          <a:spcPct val="0"/>
        </a:spcAft>
        <a:buFont typeface="Arial" panose="020B0604020202020204" pitchFamily="34" charset="0"/>
        <a:buChar char="–"/>
        <a:defRPr sz="2100" kern="1200">
          <a:solidFill>
            <a:srgbClr val="7F7F7F"/>
          </a:solidFill>
          <a:latin typeface="Calibri" panose="020F0502020204030204" pitchFamily="34" charset="0"/>
          <a:ea typeface="+mn-ea"/>
          <a:cs typeface="+mn-cs"/>
        </a:defRPr>
      </a:lvl2pPr>
      <a:lvl3pPr marL="857228" indent="-171446" algn="l" rtl="0" eaLnBrk="1" fontAlgn="base" hangingPunct="1">
        <a:spcBef>
          <a:spcPct val="20000"/>
        </a:spcBef>
        <a:spcAft>
          <a:spcPct val="0"/>
        </a:spcAft>
        <a:buFont typeface="Arial" panose="020B0604020202020204" pitchFamily="34" charset="0"/>
        <a:buChar char="•"/>
        <a:defRPr sz="1800" kern="1200">
          <a:solidFill>
            <a:srgbClr val="7F7F7F"/>
          </a:solidFill>
          <a:latin typeface="Calibri" panose="020F0502020204030204" pitchFamily="34" charset="0"/>
          <a:ea typeface="+mn-ea"/>
          <a:cs typeface="+mn-cs"/>
        </a:defRPr>
      </a:lvl3pPr>
      <a:lvl4pPr marL="1200120" indent="-171446" algn="l" rtl="0" eaLnBrk="1" fontAlgn="base" hangingPunct="1">
        <a:spcBef>
          <a:spcPct val="20000"/>
        </a:spcBef>
        <a:spcAft>
          <a:spcPct val="0"/>
        </a:spcAft>
        <a:buFont typeface="Arial" panose="020B0604020202020204" pitchFamily="34" charset="0"/>
        <a:buChar char="–"/>
        <a:defRPr sz="1500" kern="1200">
          <a:solidFill>
            <a:srgbClr val="7F7F7F"/>
          </a:solidFill>
          <a:latin typeface="Calibri" panose="020F0502020204030204" pitchFamily="34" charset="0"/>
          <a:ea typeface="+mn-ea"/>
          <a:cs typeface="+mn-cs"/>
        </a:defRPr>
      </a:lvl4pPr>
      <a:lvl5pPr marL="1543012" indent="-171446" algn="l" rtl="0" eaLnBrk="1" fontAlgn="base" hangingPunct="1">
        <a:spcBef>
          <a:spcPct val="20000"/>
        </a:spcBef>
        <a:spcAft>
          <a:spcPct val="0"/>
        </a:spcAft>
        <a:buFont typeface="Arial" panose="020B0604020202020204" pitchFamily="34" charset="0"/>
        <a:buChar char="»"/>
        <a:defRPr sz="1500" kern="1200">
          <a:solidFill>
            <a:srgbClr val="7F7F7F"/>
          </a:solidFill>
          <a:latin typeface="Calibri" panose="020F0502020204030204" pitchFamily="34" charset="0"/>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56.xml"/><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s>
</file>

<file path=ppt/slides/_rels/slide13.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81.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6.xml"/><Relationship Id="rId4" Type="http://schemas.openxmlformats.org/officeDocument/2006/relationships/image" Target="../media/image45.sv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www.interaction-design.org/literature/topics/service-design" TargetMode="External"/><Relationship Id="rId7" Type="http://schemas.openxmlformats.org/officeDocument/2006/relationships/image" Target="../media/image67.svg"/><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image" Target="../media/image6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3.svg"/></Relationships>
</file>

<file path=ppt/slides/_rels/slide19.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56.xm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slides/_rels/slide21.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9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7.svg"/><Relationship Id="rId2" Type="http://schemas.openxmlformats.org/officeDocument/2006/relationships/notesSlide" Target="../notesSlides/notesSlide19.xml"/><Relationship Id="rId1" Type="http://schemas.openxmlformats.org/officeDocument/2006/relationships/slideLayout" Target="../slideLayouts/slideLayout56.xml"/><Relationship Id="rId6" Type="http://schemas.openxmlformats.org/officeDocument/2006/relationships/image" Target="../media/image103.svg"/><Relationship Id="rId11" Type="http://schemas.openxmlformats.org/officeDocument/2006/relationships/image" Target="../media/image106.png"/><Relationship Id="rId5" Type="http://schemas.openxmlformats.org/officeDocument/2006/relationships/image" Target="../media/image102.png"/><Relationship Id="rId10" Type="http://schemas.openxmlformats.org/officeDocument/2006/relationships/image" Target="../media/image53.svg"/><Relationship Id="rId4" Type="http://schemas.openxmlformats.org/officeDocument/2006/relationships/image" Target="../media/image101.svg"/><Relationship Id="rId9" Type="http://schemas.openxmlformats.org/officeDocument/2006/relationships/image" Target="../media/image52.png"/><Relationship Id="rId14" Type="http://schemas.openxmlformats.org/officeDocument/2006/relationships/image" Target="../media/image91.sv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8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5.svg"/><Relationship Id="rId3" Type="http://schemas.openxmlformats.org/officeDocument/2006/relationships/hyperlink" Target="https://www.cdc.gov/nndss/case-surveillance-modernization/index.html" TargetMode="External"/><Relationship Id="rId7" Type="http://schemas.openxmlformats.org/officeDocument/2006/relationships/image" Target="../media/image110.png"/><Relationship Id="rId12"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hyperlink" Target="mailto:edx@cdc.gov" TargetMode="External"/><Relationship Id="rId11" Type="http://schemas.openxmlformats.org/officeDocument/2006/relationships/image" Target="../media/image113.svg"/><Relationship Id="rId5" Type="http://schemas.openxmlformats.org/officeDocument/2006/relationships/image" Target="../media/image109.svg"/><Relationship Id="rId10" Type="http://schemas.openxmlformats.org/officeDocument/2006/relationships/image" Target="../media/image112.png"/><Relationship Id="rId4" Type="http://schemas.openxmlformats.org/officeDocument/2006/relationships/image" Target="../media/image108.png"/><Relationship Id="rId9" Type="http://schemas.openxmlformats.org/officeDocument/2006/relationships/hyperlink" Target="https://www.cdc.gov/nndss/trc/news/index.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6.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10" Type="http://schemas.openxmlformats.org/officeDocument/2006/relationships/image" Target="../media/image30.png"/><Relationship Id="rId4" Type="http://schemas.openxmlformats.org/officeDocument/2006/relationships/tags" Target="../tags/tag13.xml"/><Relationship Id="rId9"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slideLayout" Target="../slideLayouts/slideLayout56.xml"/><Relationship Id="rId7" Type="http://schemas.openxmlformats.org/officeDocument/2006/relationships/oleObject" Target="../embeddings/oleObject5.bin"/><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40.emf"/><Relationship Id="rId5" Type="http://schemas.openxmlformats.org/officeDocument/2006/relationships/oleObject" Target="../embeddings/oleObject4.bin"/><Relationship Id="rId4" Type="http://schemas.openxmlformats.org/officeDocument/2006/relationships/notesSlide" Target="../notesSlides/notesSlide7.xml"/><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00FE780-C400-95D7-76FB-2A37F4B31566}"/>
              </a:ext>
            </a:extLst>
          </p:cNvPr>
          <p:cNvSpPr txBox="1">
            <a:spLocks/>
          </p:cNvSpPr>
          <p:nvPr/>
        </p:nvSpPr>
        <p:spPr>
          <a:xfrm>
            <a:off x="3803080" y="4074020"/>
            <a:ext cx="4688611" cy="401485"/>
          </a:xfrm>
          <a:prstGeom prst="rect">
            <a:avLst/>
          </a:prstGeom>
        </p:spPr>
        <p:txBody>
          <a:bodyPr vert="horz" lIns="121920" tIns="60960" rIns="121920" bIns="60960" rtlCol="0" anchor="t">
            <a:noAutofit/>
          </a:bodyPr>
          <a:lstStyle>
            <a:lvl1pPr marL="0" indent="0" algn="l" defTabSz="342900" rtl="0" eaLnBrk="1" latinLnBrk="0" hangingPunct="1">
              <a:spcBef>
                <a:spcPct val="20000"/>
              </a:spcBef>
              <a:buFont typeface="Arial"/>
              <a:buNone/>
              <a:defRPr sz="1500" b="0" i="0" kern="1200">
                <a:solidFill>
                  <a:srgbClr val="FFFFFF"/>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marL="342900" indent="0" algn="l" defTabSz="342900" rtl="0" eaLnBrk="1" latinLnBrk="0" hangingPunct="1">
              <a:spcBef>
                <a:spcPct val="20000"/>
              </a:spcBef>
              <a:buClr>
                <a:schemeClr val="tx1"/>
              </a:buClr>
              <a:buFont typeface="Arial" panose="020B0604020202020204" pitchFamily="34" charset="0"/>
              <a:buNone/>
              <a:defRPr sz="150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685800" indent="0" algn="l" defTabSz="342900" rtl="0" eaLnBrk="1" latinLnBrk="0" hangingPunct="1">
              <a:spcBef>
                <a:spcPct val="20000"/>
              </a:spcBef>
              <a:buClr>
                <a:schemeClr val="tx1"/>
              </a:buClr>
              <a:buFont typeface="Arial"/>
              <a:buNone/>
              <a:defRPr sz="135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0287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3716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7145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6pPr>
            <a:lvl7pPr marL="20574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7pPr>
            <a:lvl8pPr marL="24003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8pPr>
            <a:lvl9pPr marL="27432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9pPr>
          </a:lstStyle>
          <a:p>
            <a:pPr marL="0" marR="0" lvl="0" indent="0" algn="ctr" defTabSz="457154" rtl="0" eaLnBrk="1" fontAlgn="base" latinLnBrk="0" hangingPunct="1">
              <a:lnSpc>
                <a:spcPct val="100000"/>
              </a:lnSpc>
              <a:spcBef>
                <a:spcPct val="20000"/>
              </a:spcBef>
              <a:spcAft>
                <a:spcPct val="0"/>
              </a:spcAft>
              <a:buClrTx/>
              <a:buSzTx/>
              <a:buFont typeface="Arial"/>
              <a:buNone/>
              <a:tabLst/>
              <a:defRPr/>
            </a:pPr>
            <a:r>
              <a:rPr kumimoji="0" lang="en-US" sz="1400" b="1" i="0" u="none" strike="noStrike" kern="1200" cap="none" spc="0" normalizeH="0" baseline="0" noProof="0">
                <a:ln>
                  <a:noFill/>
                </a:ln>
                <a:solidFill>
                  <a:schemeClr val="tx1"/>
                </a:solidFill>
                <a:effectLst/>
                <a:uLnTx/>
                <a:uFillTx/>
                <a:latin typeface="Calibri" panose="020F0502020204030204" pitchFamily="34" charset="0"/>
                <a:ea typeface="+mj-ea"/>
                <a:cs typeface="Calibri" panose="020F0502020204030204" pitchFamily="34" charset="0"/>
              </a:rPr>
              <a:t>Office of Public Health Data, Surveillance, and Technology</a:t>
            </a:r>
          </a:p>
        </p:txBody>
      </p:sp>
      <p:pic>
        <p:nvPicPr>
          <p:cNvPr id="2" name="Picture 1" title="NNDSS branding element">
            <a:extLst>
              <a:ext uri="{FF2B5EF4-FFF2-40B4-BE49-F238E27FC236}">
                <a16:creationId xmlns:a16="http://schemas.microsoft.com/office/drawing/2014/main" id="{E284177F-2D0C-4C69-D1FA-BD5F3953C9F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581804" y="2182160"/>
            <a:ext cx="4713906" cy="1851565"/>
          </a:xfrm>
          <a:prstGeom prst="rect">
            <a:avLst/>
          </a:prstGeom>
        </p:spPr>
      </p:pic>
      <p:sp>
        <p:nvSpPr>
          <p:cNvPr id="4" name="Subtitle 3"/>
          <p:cNvSpPr>
            <a:spLocks noGrp="1"/>
          </p:cNvSpPr>
          <p:nvPr>
            <p:ph type="subTitle" idx="1"/>
          </p:nvPr>
        </p:nvSpPr>
        <p:spPr>
          <a:xfrm>
            <a:off x="457201" y="4382433"/>
            <a:ext cx="6400800" cy="342900"/>
          </a:xfrm>
        </p:spPr>
        <p:txBody>
          <a:bodyPr/>
          <a:lstStyle/>
          <a:p>
            <a:r>
              <a:rPr lang="en-US">
                <a:solidFill>
                  <a:schemeClr val="tx1"/>
                </a:solidFill>
              </a:rPr>
              <a:t>April 16, 2024</a:t>
            </a:r>
          </a:p>
        </p:txBody>
      </p:sp>
      <p:sp>
        <p:nvSpPr>
          <p:cNvPr id="3" name="Title 2"/>
          <p:cNvSpPr>
            <a:spLocks noGrp="1"/>
          </p:cNvSpPr>
          <p:nvPr>
            <p:ph type="title"/>
          </p:nvPr>
        </p:nvSpPr>
        <p:spPr>
          <a:xfrm>
            <a:off x="378858" y="1239567"/>
            <a:ext cx="8229600" cy="866834"/>
          </a:xfrm>
        </p:spPr>
        <p:txBody>
          <a:bodyPr lIns="91440" tIns="45720" rIns="91440" bIns="45720" anchor="t"/>
          <a:lstStyle/>
          <a:p>
            <a:pPr>
              <a:lnSpc>
                <a:spcPct val="138546"/>
              </a:lnSpc>
            </a:pPr>
            <a:r>
              <a:rPr lang="en-US" sz="3200" dirty="0">
                <a:solidFill>
                  <a:schemeClr val="tx1"/>
                </a:solidFill>
                <a:latin typeface="Calibri"/>
                <a:cs typeface="Calibri"/>
              </a:rPr>
              <a:t>NNDSS eSHARE: April 2024 Webinar</a:t>
            </a:r>
            <a:endParaRPr lang="en-US" sz="3200" dirty="0">
              <a:solidFill>
                <a:schemeClr val="tx1"/>
              </a:solidFill>
            </a:endParaRPr>
          </a:p>
        </p:txBody>
      </p:sp>
    </p:spTree>
    <p:extLst>
      <p:ext uri="{BB962C8B-B14F-4D97-AF65-F5344CB8AC3E}">
        <p14:creationId xmlns:p14="http://schemas.microsoft.com/office/powerpoint/2010/main" val="1538916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rgeon analyzing a patient's brainon digital futuristic virtual display">
            <a:extLst>
              <a:ext uri="{FF2B5EF4-FFF2-40B4-BE49-F238E27FC236}">
                <a16:creationId xmlns:a16="http://schemas.microsoft.com/office/drawing/2014/main" id="{4D0CE339-A6E6-5D16-05AB-63221FF837B3}"/>
              </a:ext>
            </a:extLst>
          </p:cNvPr>
          <p:cNvPicPr>
            <a:picLocks noChangeAspect="1"/>
          </p:cNvPicPr>
          <p:nvPr/>
        </p:nvPicPr>
        <p:blipFill rotWithShape="1">
          <a:blip r:embed="rId3"/>
          <a:srcRect l="34555" r="25016"/>
          <a:stretch/>
        </p:blipFill>
        <p:spPr>
          <a:xfrm>
            <a:off x="5314950" y="1"/>
            <a:ext cx="3829050" cy="5017625"/>
          </a:xfrm>
          <a:prstGeom prst="rect">
            <a:avLst/>
          </a:prstGeom>
          <a:gradFill>
            <a:gsLst>
              <a:gs pos="0">
                <a:schemeClr val="accent1">
                  <a:lumMod val="5000"/>
                  <a:lumOff val="95000"/>
                  <a:alpha val="0"/>
                </a:schemeClr>
              </a:gs>
              <a:gs pos="34000">
                <a:schemeClr val="accent1">
                  <a:lumMod val="45000"/>
                  <a:lumOff val="55000"/>
                </a:schemeClr>
              </a:gs>
              <a:gs pos="61000">
                <a:schemeClr val="accent1">
                  <a:lumMod val="45000"/>
                  <a:lumOff val="55000"/>
                </a:schemeClr>
              </a:gs>
              <a:gs pos="100000">
                <a:schemeClr val="accent1">
                  <a:lumMod val="30000"/>
                  <a:lumOff val="70000"/>
                </a:schemeClr>
              </a:gs>
            </a:gsLst>
            <a:lin ang="0" scaled="1"/>
          </a:gradFill>
        </p:spPr>
      </p:pic>
      <p:pic>
        <p:nvPicPr>
          <p:cNvPr id="22" name="Graphic 21">
            <a:extLst>
              <a:ext uri="{FF2B5EF4-FFF2-40B4-BE49-F238E27FC236}">
                <a16:creationId xmlns:a16="http://schemas.microsoft.com/office/drawing/2014/main" id="{6D3A9F3E-1373-61A5-0872-873457CC8D1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623" y="1312888"/>
            <a:ext cx="357661" cy="357661"/>
          </a:xfrm>
          <a:prstGeom prst="rect">
            <a:avLst/>
          </a:prstGeom>
        </p:spPr>
      </p:pic>
      <p:pic>
        <p:nvPicPr>
          <p:cNvPr id="23" name="Graphic 22">
            <a:extLst>
              <a:ext uri="{FF2B5EF4-FFF2-40B4-BE49-F238E27FC236}">
                <a16:creationId xmlns:a16="http://schemas.microsoft.com/office/drawing/2014/main" id="{500CF1FE-AC6A-0978-FF8B-945369503A3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623" y="1928641"/>
            <a:ext cx="357661" cy="357661"/>
          </a:xfrm>
          <a:prstGeom prst="rect">
            <a:avLst/>
          </a:prstGeom>
        </p:spPr>
      </p:pic>
      <p:pic>
        <p:nvPicPr>
          <p:cNvPr id="24" name="Graphic 23">
            <a:extLst>
              <a:ext uri="{FF2B5EF4-FFF2-40B4-BE49-F238E27FC236}">
                <a16:creationId xmlns:a16="http://schemas.microsoft.com/office/drawing/2014/main" id="{91EE13EB-B514-2723-7FDC-E0198F01EE3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623" y="2526533"/>
            <a:ext cx="357661" cy="357661"/>
          </a:xfrm>
          <a:prstGeom prst="rect">
            <a:avLst/>
          </a:prstGeom>
        </p:spPr>
      </p:pic>
      <p:pic>
        <p:nvPicPr>
          <p:cNvPr id="25" name="Graphic 24">
            <a:extLst>
              <a:ext uri="{FF2B5EF4-FFF2-40B4-BE49-F238E27FC236}">
                <a16:creationId xmlns:a16="http://schemas.microsoft.com/office/drawing/2014/main" id="{6444E417-7CDD-2989-84A3-85F59ECAA8A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623" y="3127997"/>
            <a:ext cx="357661" cy="357661"/>
          </a:xfrm>
          <a:prstGeom prst="rect">
            <a:avLst/>
          </a:prstGeom>
        </p:spPr>
      </p:pic>
      <p:pic>
        <p:nvPicPr>
          <p:cNvPr id="26" name="Graphic 25">
            <a:extLst>
              <a:ext uri="{FF2B5EF4-FFF2-40B4-BE49-F238E27FC236}">
                <a16:creationId xmlns:a16="http://schemas.microsoft.com/office/drawing/2014/main" id="{BA911DE5-D291-1742-5D3C-FA3A7440927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623" y="3708027"/>
            <a:ext cx="357661" cy="357661"/>
          </a:xfrm>
          <a:prstGeom prst="rect">
            <a:avLst/>
          </a:prstGeom>
        </p:spPr>
      </p:pic>
      <p:sp>
        <p:nvSpPr>
          <p:cNvPr id="7" name="Rectangle 6">
            <a:extLst>
              <a:ext uri="{FF2B5EF4-FFF2-40B4-BE49-F238E27FC236}">
                <a16:creationId xmlns:a16="http://schemas.microsoft.com/office/drawing/2014/main" id="{11A7FFE2-35EB-471F-2CD5-A1864431EE90}"/>
              </a:ext>
              <a:ext uri="{C183D7F6-B498-43B3-948B-1728B52AA6E4}">
                <adec:decorative xmlns:adec="http://schemas.microsoft.com/office/drawing/2017/decorative" val="1"/>
              </a:ext>
            </a:extLst>
          </p:cNvPr>
          <p:cNvSpPr/>
          <p:nvPr/>
        </p:nvSpPr>
        <p:spPr>
          <a:xfrm>
            <a:off x="5314212" y="1"/>
            <a:ext cx="1621993" cy="5017625"/>
          </a:xfrm>
          <a:prstGeom prst="rect">
            <a:avLst/>
          </a:prstGeom>
          <a:gradFill flip="none" rotWithShape="1">
            <a:gsLst>
              <a:gs pos="0">
                <a:schemeClr val="accent1">
                  <a:lumMod val="5000"/>
                  <a:lumOff val="95000"/>
                </a:schemeClr>
              </a:gs>
              <a:gs pos="0">
                <a:scrgbClr r="0" g="0" b="0"/>
              </a:gs>
              <a:gs pos="100000">
                <a:schemeClr val="accent1">
                  <a:lumMod val="5000"/>
                  <a:lumOff val="95000"/>
                  <a:alpha val="0"/>
                </a:schemeClr>
              </a:gs>
              <a:gs pos="0">
                <a:schemeClr val="bg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sp>
        <p:nvSpPr>
          <p:cNvPr id="13" name="TextBox 12">
            <a:extLst>
              <a:ext uri="{FF2B5EF4-FFF2-40B4-BE49-F238E27FC236}">
                <a16:creationId xmlns:a16="http://schemas.microsoft.com/office/drawing/2014/main" id="{5041CA41-D450-07D5-E1CD-F11E3FBA39D6}"/>
              </a:ext>
            </a:extLst>
          </p:cNvPr>
          <p:cNvSpPr txBox="1"/>
          <p:nvPr/>
        </p:nvSpPr>
        <p:spPr>
          <a:xfrm>
            <a:off x="1208250" y="3666830"/>
            <a:ext cx="3771540" cy="438582"/>
          </a:xfrm>
          <a:prstGeom prst="rect">
            <a:avLst/>
          </a:prstGeom>
          <a:noFill/>
        </p:spPr>
        <p:txBody>
          <a:bodyPr wrap="square" lIns="68580" tIns="34290" rIns="68580" bIns="34290" rtlCol="0" anchor="t">
            <a:spAutoFit/>
          </a:bodyPr>
          <a:lstStyle/>
          <a:p>
            <a:pPr defTabSz="685800" eaLnBrk="1" fontAlgn="auto" hangingPunct="1">
              <a:spcBef>
                <a:spcPts val="0"/>
              </a:spcBef>
              <a:spcAft>
                <a:spcPts val="900"/>
              </a:spcAft>
            </a:pPr>
            <a:r>
              <a:rPr lang="en-US" sz="1200">
                <a:solidFill>
                  <a:srgbClr val="002060"/>
                </a:solidFill>
                <a:latin typeface="Calibri"/>
                <a:cs typeface="Calibri"/>
              </a:rPr>
              <a:t>State, Tribal, Local and Territorial (STLT) advances made during pandemic and with DMI funding.</a:t>
            </a:r>
            <a:endParaRPr lang="en-US" sz="120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3B6AECF-5B29-ACB6-574E-316DFD3A8F1C}"/>
              </a:ext>
            </a:extLst>
          </p:cNvPr>
          <p:cNvSpPr txBox="1"/>
          <p:nvPr/>
        </p:nvSpPr>
        <p:spPr>
          <a:xfrm>
            <a:off x="1208250" y="3066102"/>
            <a:ext cx="3616969" cy="438582"/>
          </a:xfrm>
          <a:prstGeom prst="rect">
            <a:avLst/>
          </a:prstGeom>
          <a:noFill/>
        </p:spPr>
        <p:txBody>
          <a:bodyPr wrap="square" lIns="68580" tIns="34290" rIns="68580" bIns="34290" rtlCol="0" anchor="t">
            <a:spAutoFit/>
          </a:bodyPr>
          <a:lstStyle/>
          <a:p>
            <a:pPr defTabSz="685800" eaLnBrk="1" fontAlgn="auto" hangingPunct="1">
              <a:spcBef>
                <a:spcPts val="0"/>
              </a:spcBef>
              <a:spcAft>
                <a:spcPts val="900"/>
              </a:spcAft>
            </a:pPr>
            <a:r>
              <a:rPr lang="en-US" sz="1200">
                <a:solidFill>
                  <a:srgbClr val="002060"/>
                </a:solidFill>
                <a:latin typeface="Calibri"/>
                <a:cs typeface="Calibri"/>
              </a:rPr>
              <a:t>CDC prioritizing moving to enterprise approach for data governance and systems.</a:t>
            </a:r>
          </a:p>
        </p:txBody>
      </p:sp>
      <p:sp>
        <p:nvSpPr>
          <p:cNvPr id="43" name="TextBox 42">
            <a:extLst>
              <a:ext uri="{FF2B5EF4-FFF2-40B4-BE49-F238E27FC236}">
                <a16:creationId xmlns:a16="http://schemas.microsoft.com/office/drawing/2014/main" id="{DE7520D8-341A-8A58-9301-DE365E0DFDBB}"/>
              </a:ext>
            </a:extLst>
          </p:cNvPr>
          <p:cNvSpPr txBox="1"/>
          <p:nvPr/>
        </p:nvSpPr>
        <p:spPr>
          <a:xfrm>
            <a:off x="1203334" y="2465101"/>
            <a:ext cx="3669659" cy="438582"/>
          </a:xfrm>
          <a:prstGeom prst="rect">
            <a:avLst/>
          </a:prstGeom>
          <a:noFill/>
        </p:spPr>
        <p:txBody>
          <a:bodyPr wrap="square" lIns="68580" tIns="34290" rIns="68580" bIns="34290" rtlCol="0" anchor="t">
            <a:spAutoFit/>
          </a:bodyPr>
          <a:lstStyle/>
          <a:p>
            <a:pPr defTabSz="685800" eaLnBrk="1" fontAlgn="auto" hangingPunct="1">
              <a:spcBef>
                <a:spcPts val="0"/>
              </a:spcBef>
              <a:spcAft>
                <a:spcPts val="900"/>
              </a:spcAft>
            </a:pPr>
            <a:r>
              <a:rPr lang="en-US" sz="1200">
                <a:solidFill>
                  <a:srgbClr val="002060"/>
                </a:solidFill>
                <a:latin typeface="Calibri"/>
                <a:cs typeface="Calibri"/>
              </a:rPr>
              <a:t>Modernized, scalable technical approaches ready to expand across public health.</a:t>
            </a:r>
            <a:endParaRPr lang="en-US" sz="1200">
              <a:solidFill>
                <a:srgbClr val="002060"/>
              </a:solidFill>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174515EF-0735-0907-60A0-FD8C3282D193}"/>
              </a:ext>
            </a:extLst>
          </p:cNvPr>
          <p:cNvSpPr txBox="1"/>
          <p:nvPr/>
        </p:nvSpPr>
        <p:spPr>
          <a:xfrm>
            <a:off x="1203334" y="1903365"/>
            <a:ext cx="3368666" cy="438582"/>
          </a:xfrm>
          <a:prstGeom prst="rect">
            <a:avLst/>
          </a:prstGeom>
          <a:noFill/>
        </p:spPr>
        <p:txBody>
          <a:bodyPr wrap="square" lIns="68580" tIns="34290" rIns="68580" bIns="34290" rtlCol="0" anchor="t">
            <a:spAutoFit/>
          </a:bodyPr>
          <a:lstStyle/>
          <a:p>
            <a:pPr defTabSz="685800" eaLnBrk="1" fontAlgn="auto" hangingPunct="1">
              <a:spcBef>
                <a:spcPts val="0"/>
              </a:spcBef>
              <a:spcAft>
                <a:spcPts val="900"/>
              </a:spcAft>
            </a:pPr>
            <a:r>
              <a:rPr lang="en-US" sz="1200">
                <a:solidFill>
                  <a:srgbClr val="002060"/>
                </a:solidFill>
                <a:latin typeface="Calibri"/>
                <a:cs typeface="Calibri"/>
              </a:rPr>
              <a:t>Multiple federal agencies supportive of and engaged in modernization efforts.</a:t>
            </a:r>
          </a:p>
        </p:txBody>
      </p:sp>
      <p:sp>
        <p:nvSpPr>
          <p:cNvPr id="36" name="TextBox 35">
            <a:extLst>
              <a:ext uri="{FF2B5EF4-FFF2-40B4-BE49-F238E27FC236}">
                <a16:creationId xmlns:a16="http://schemas.microsoft.com/office/drawing/2014/main" id="{48677764-F717-5801-8F8F-2442627448B2}"/>
              </a:ext>
            </a:extLst>
          </p:cNvPr>
          <p:cNvSpPr txBox="1"/>
          <p:nvPr/>
        </p:nvSpPr>
        <p:spPr>
          <a:xfrm>
            <a:off x="1203335" y="1272427"/>
            <a:ext cx="3616969" cy="438582"/>
          </a:xfrm>
          <a:prstGeom prst="rect">
            <a:avLst/>
          </a:prstGeom>
          <a:noFill/>
        </p:spPr>
        <p:txBody>
          <a:bodyPr wrap="square" lIns="68580" tIns="34290" rIns="68580" bIns="34290" rtlCol="0" anchor="t">
            <a:spAutoFit/>
          </a:bodyPr>
          <a:lstStyle/>
          <a:p>
            <a:pPr defTabSz="685800" eaLnBrk="1" fontAlgn="auto" hangingPunct="1">
              <a:spcBef>
                <a:spcPts val="0"/>
              </a:spcBef>
              <a:spcAft>
                <a:spcPts val="900"/>
              </a:spcAft>
            </a:pPr>
            <a:r>
              <a:rPr lang="en-US" sz="1200">
                <a:solidFill>
                  <a:srgbClr val="002060"/>
                </a:solidFill>
                <a:latin typeface="Calibri"/>
                <a:cs typeface="Calibri"/>
              </a:rPr>
              <a:t>Advances in health IT connectivity, interoperability, standardization and regulation.</a:t>
            </a:r>
            <a:endParaRPr lang="en-US" sz="1200">
              <a:solidFill>
                <a:srgbClr val="002060"/>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13C3A328-5032-92A8-2AC6-35145EF01EB4}"/>
              </a:ext>
            </a:extLst>
          </p:cNvPr>
          <p:cNvSpPr>
            <a:spLocks noGrp="1"/>
          </p:cNvSpPr>
          <p:nvPr>
            <p:ph type="title"/>
          </p:nvPr>
        </p:nvSpPr>
        <p:spPr>
          <a:xfrm>
            <a:off x="551360" y="355704"/>
            <a:ext cx="4920917" cy="529881"/>
          </a:xfrm>
        </p:spPr>
        <p:txBody>
          <a:bodyPr lIns="68580" tIns="34290" rIns="68580" bIns="34290" anchor="b" anchorCtr="0"/>
          <a:lstStyle/>
          <a:p>
            <a:pPr>
              <a:lnSpc>
                <a:spcPct val="100000"/>
              </a:lnSpc>
            </a:pPr>
            <a:r>
              <a:rPr lang="en-US" sz="3200">
                <a:solidFill>
                  <a:srgbClr val="0E5EAB"/>
                </a:solidFill>
                <a:latin typeface="Calibri"/>
                <a:cs typeface="Calibri"/>
              </a:rPr>
              <a:t>Opportunities within reach</a:t>
            </a:r>
            <a:endParaRPr lang="en-US" sz="3200">
              <a:solidFill>
                <a:srgbClr val="0E5EAB"/>
              </a:solidFill>
              <a:cs typeface="Calibri" panose="020F0502020204030204" pitchFamily="34" charset="0"/>
            </a:endParaRPr>
          </a:p>
        </p:txBody>
      </p:sp>
    </p:spTree>
    <p:extLst>
      <p:ext uri="{BB962C8B-B14F-4D97-AF65-F5344CB8AC3E}">
        <p14:creationId xmlns:p14="http://schemas.microsoft.com/office/powerpoint/2010/main" val="114941222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55853F95-4BA3-2C41-4B84-CB24B56135F9}"/>
              </a:ext>
            </a:extLst>
          </p:cNvPr>
          <p:cNvSpPr txBox="1"/>
          <p:nvPr/>
        </p:nvSpPr>
        <p:spPr>
          <a:xfrm>
            <a:off x="6357567" y="2589608"/>
            <a:ext cx="2220082" cy="646331"/>
          </a:xfrm>
          <a:prstGeom prst="rect">
            <a:avLst/>
          </a:prstGeom>
          <a:noFill/>
        </p:spPr>
        <p:txBody>
          <a:bodyPr wrap="square" rtlCol="0">
            <a:spAutoFit/>
          </a:bodyPr>
          <a:lstStyle/>
          <a:p>
            <a:pPr defTabSz="685800" eaLnBrk="1" fontAlgn="auto" hangingPunct="1">
              <a:spcBef>
                <a:spcPts val="0"/>
              </a:spcBef>
              <a:spcAft>
                <a:spcPts val="0"/>
              </a:spcAft>
            </a:pPr>
            <a:r>
              <a:rPr lang="en-US" b="1">
                <a:solidFill>
                  <a:srgbClr val="0F5EAB"/>
                </a:solidFill>
                <a:latin typeface="Calibri" panose="020F0502020204030204" pitchFamily="34" charset="0"/>
              </a:rPr>
              <a:t>Critical actions for a robust connection</a:t>
            </a:r>
          </a:p>
        </p:txBody>
      </p:sp>
      <p:sp>
        <p:nvSpPr>
          <p:cNvPr id="15" name="Right Brace 14" descr="Right brace">
            <a:extLst>
              <a:ext uri="{FF2B5EF4-FFF2-40B4-BE49-F238E27FC236}">
                <a16:creationId xmlns:a16="http://schemas.microsoft.com/office/drawing/2014/main" id="{042D0138-D509-001F-2465-9C52DC71F1D7}"/>
              </a:ext>
            </a:extLst>
          </p:cNvPr>
          <p:cNvSpPr/>
          <p:nvPr/>
        </p:nvSpPr>
        <p:spPr>
          <a:xfrm>
            <a:off x="5759045" y="1389666"/>
            <a:ext cx="561857" cy="2998032"/>
          </a:xfrm>
          <a:prstGeom prst="rightBrace">
            <a:avLst/>
          </a:pr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eaLnBrk="1" fontAlgn="auto" hangingPunct="1">
              <a:spcBef>
                <a:spcPts val="0"/>
              </a:spcBef>
              <a:spcAft>
                <a:spcPts val="0"/>
              </a:spcAft>
            </a:pPr>
            <a:endParaRPr lang="en-US" sz="1350">
              <a:solidFill>
                <a:srgbClr val="0E5EAB"/>
              </a:solidFill>
              <a:latin typeface="Myriad Web Pro"/>
            </a:endParaRPr>
          </a:p>
        </p:txBody>
      </p:sp>
      <p:grpSp>
        <p:nvGrpSpPr>
          <p:cNvPr id="16" name="Group 15" descr="Critical steps to reaching connection to health care">
            <a:extLst>
              <a:ext uri="{FF2B5EF4-FFF2-40B4-BE49-F238E27FC236}">
                <a16:creationId xmlns:a16="http://schemas.microsoft.com/office/drawing/2014/main" id="{2E4D56D5-7961-A618-CEB5-A2D8027E4308}"/>
              </a:ext>
            </a:extLst>
          </p:cNvPr>
          <p:cNvGrpSpPr/>
          <p:nvPr/>
        </p:nvGrpSpPr>
        <p:grpSpPr>
          <a:xfrm>
            <a:off x="1049101" y="1386565"/>
            <a:ext cx="4673279" cy="3001132"/>
            <a:chOff x="1609491" y="2493774"/>
            <a:chExt cx="5664580" cy="3637734"/>
          </a:xfrm>
        </p:grpSpPr>
        <p:sp>
          <p:nvSpPr>
            <p:cNvPr id="12" name="Rectangle 11">
              <a:extLst>
                <a:ext uri="{FF2B5EF4-FFF2-40B4-BE49-F238E27FC236}">
                  <a16:creationId xmlns:a16="http://schemas.microsoft.com/office/drawing/2014/main" id="{8426B218-D497-18E4-F34A-2D234CC2B7DA}"/>
                </a:ext>
                <a:ext uri="{C183D7F6-B498-43B3-948B-1728B52AA6E4}">
                  <adec:decorative xmlns:adec="http://schemas.microsoft.com/office/drawing/2017/decorative" val="0"/>
                </a:ext>
              </a:extLst>
            </p:cNvPr>
            <p:cNvSpPr/>
            <p:nvPr/>
          </p:nvSpPr>
          <p:spPr>
            <a:xfrm>
              <a:off x="1609491" y="2493774"/>
              <a:ext cx="5661953" cy="710026"/>
            </a:xfrm>
            <a:prstGeom prst="rect">
              <a:avLst/>
            </a:prstGeom>
            <a:solidFill>
              <a:schemeClr val="accent6">
                <a:lumMod val="25000"/>
                <a:lumOff val="75000"/>
              </a:schemeClr>
            </a:solidFill>
            <a:ln>
              <a:solidFill>
                <a:schemeClr val="accent6">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Myriad Web Pro"/>
              </a:endParaRPr>
            </a:p>
          </p:txBody>
        </p:sp>
        <p:sp>
          <p:nvSpPr>
            <p:cNvPr id="11" name="Rectangle 10">
              <a:extLst>
                <a:ext uri="{FF2B5EF4-FFF2-40B4-BE49-F238E27FC236}">
                  <a16:creationId xmlns:a16="http://schemas.microsoft.com/office/drawing/2014/main" id="{E1F92370-F5C9-EDB3-8741-05416A40F0D0}"/>
                </a:ext>
              </a:extLst>
            </p:cNvPr>
            <p:cNvSpPr/>
            <p:nvPr/>
          </p:nvSpPr>
          <p:spPr>
            <a:xfrm>
              <a:off x="1612117" y="3223777"/>
              <a:ext cx="5661953" cy="710026"/>
            </a:xfrm>
            <a:prstGeom prst="rect">
              <a:avLst/>
            </a:prstGeom>
            <a:solidFill>
              <a:schemeClr val="accent6">
                <a:lumMod val="50000"/>
                <a:lumOff val="50000"/>
              </a:schemeClr>
            </a:solidFill>
            <a:ln>
              <a:solidFill>
                <a:schemeClr val="accent6">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Myriad Web Pro"/>
              </a:endParaRPr>
            </a:p>
          </p:txBody>
        </p:sp>
        <p:sp>
          <p:nvSpPr>
            <p:cNvPr id="10" name="Rectangle 9">
              <a:extLst>
                <a:ext uri="{FF2B5EF4-FFF2-40B4-BE49-F238E27FC236}">
                  <a16:creationId xmlns:a16="http://schemas.microsoft.com/office/drawing/2014/main" id="{4061A4F2-E688-562C-3D77-3A1D77B3A14D}"/>
                </a:ext>
              </a:extLst>
            </p:cNvPr>
            <p:cNvSpPr/>
            <p:nvPr/>
          </p:nvSpPr>
          <p:spPr>
            <a:xfrm>
              <a:off x="1612117" y="3959450"/>
              <a:ext cx="5661953" cy="710026"/>
            </a:xfrm>
            <a:prstGeom prst="rect">
              <a:avLst/>
            </a:prstGeom>
            <a:solidFill>
              <a:schemeClr val="accent6">
                <a:lumMod val="75000"/>
                <a:lumOff val="25000"/>
              </a:schemeClr>
            </a:solidFill>
            <a:ln>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Myriad Web Pro"/>
              </a:endParaRPr>
            </a:p>
          </p:txBody>
        </p:sp>
        <p:sp>
          <p:nvSpPr>
            <p:cNvPr id="9" name="Rectangle 8">
              <a:extLst>
                <a:ext uri="{FF2B5EF4-FFF2-40B4-BE49-F238E27FC236}">
                  <a16:creationId xmlns:a16="http://schemas.microsoft.com/office/drawing/2014/main" id="{9A156258-ED87-3238-DC64-9ADE58C90536}"/>
                </a:ext>
              </a:extLst>
            </p:cNvPr>
            <p:cNvSpPr/>
            <p:nvPr/>
          </p:nvSpPr>
          <p:spPr>
            <a:xfrm>
              <a:off x="1612118" y="4692417"/>
              <a:ext cx="5661953" cy="710026"/>
            </a:xfrm>
            <a:prstGeom prst="rect">
              <a:avLst/>
            </a:prstGeom>
            <a:solidFill>
              <a:schemeClr val="accent6">
                <a:lumMod val="90000"/>
                <a:lumOff val="10000"/>
              </a:schemeClr>
            </a:solidFill>
            <a:ln>
              <a:solidFill>
                <a:schemeClr val="accent6">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Myriad Web Pro"/>
              </a:endParaRPr>
            </a:p>
          </p:txBody>
        </p:sp>
        <p:sp>
          <p:nvSpPr>
            <p:cNvPr id="8" name="Rectangle 7">
              <a:extLst>
                <a:ext uri="{FF2B5EF4-FFF2-40B4-BE49-F238E27FC236}">
                  <a16:creationId xmlns:a16="http://schemas.microsoft.com/office/drawing/2014/main" id="{79121E34-5697-7555-A47B-4BF92A1C67B6}"/>
                </a:ext>
              </a:extLst>
            </p:cNvPr>
            <p:cNvSpPr/>
            <p:nvPr/>
          </p:nvSpPr>
          <p:spPr>
            <a:xfrm>
              <a:off x="1612117" y="5421482"/>
              <a:ext cx="5661953" cy="710026"/>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FFFF"/>
                </a:solidFill>
                <a:latin typeface="Myriad Web Pro"/>
              </a:endParaRPr>
            </a:p>
          </p:txBody>
        </p:sp>
        <p:sp>
          <p:nvSpPr>
            <p:cNvPr id="33" name="TextBox 32">
              <a:extLst>
                <a:ext uri="{FF2B5EF4-FFF2-40B4-BE49-F238E27FC236}">
                  <a16:creationId xmlns:a16="http://schemas.microsoft.com/office/drawing/2014/main" id="{91626053-8A4C-7E60-1975-73BCAD56243A}"/>
                </a:ext>
              </a:extLst>
            </p:cNvPr>
            <p:cNvSpPr txBox="1"/>
            <p:nvPr/>
          </p:nvSpPr>
          <p:spPr>
            <a:xfrm>
              <a:off x="3093005" y="5514885"/>
              <a:ext cx="4130354" cy="503634"/>
            </a:xfrm>
            <a:prstGeom prst="rect">
              <a:avLst/>
            </a:prstGeom>
            <a:noFill/>
          </p:spPr>
          <p:txBody>
            <a:bodyPr wrap="square" rtlCol="0">
              <a:spAutoFit/>
            </a:bodyPr>
            <a:lstStyle/>
            <a:p>
              <a:pPr defTabSz="685800" eaLnBrk="1" fontAlgn="auto" hangingPunct="1">
                <a:spcBef>
                  <a:spcPts val="0"/>
                </a:spcBef>
                <a:spcAft>
                  <a:spcPts val="0"/>
                </a:spcAft>
              </a:pPr>
              <a:r>
                <a:rPr lang="en-US" sz="1050">
                  <a:solidFill>
                    <a:srgbClr val="FFFFFF"/>
                  </a:solidFill>
                  <a:latin typeface="Calibri" panose="020F0502020204030204" pitchFamily="34" charset="0"/>
                </a:rPr>
                <a:t>Expansion of electronic Case Reporting (</a:t>
              </a:r>
              <a:r>
                <a:rPr lang="en-US" sz="1050" err="1">
                  <a:solidFill>
                    <a:srgbClr val="FFFFFF"/>
                  </a:solidFill>
                  <a:latin typeface="Calibri" panose="020F0502020204030204" pitchFamily="34" charset="0"/>
                </a:rPr>
                <a:t>eCR</a:t>
              </a:r>
              <a:r>
                <a:rPr lang="en-US" sz="1050">
                  <a:solidFill>
                    <a:srgbClr val="FFFFFF"/>
                  </a:solidFill>
                  <a:latin typeface="Calibri" panose="020F0502020204030204" pitchFamily="34" charset="0"/>
                </a:rPr>
                <a:t>), ELR,  syndromic automated feeds</a:t>
              </a:r>
            </a:p>
          </p:txBody>
        </p:sp>
        <p:sp>
          <p:nvSpPr>
            <p:cNvPr id="35" name="TextBox 34">
              <a:extLst>
                <a:ext uri="{FF2B5EF4-FFF2-40B4-BE49-F238E27FC236}">
                  <a16:creationId xmlns:a16="http://schemas.microsoft.com/office/drawing/2014/main" id="{89E7F486-8206-B7F3-BF31-94210DFE6ED3}"/>
                </a:ext>
              </a:extLst>
            </p:cNvPr>
            <p:cNvSpPr txBox="1"/>
            <p:nvPr/>
          </p:nvSpPr>
          <p:spPr>
            <a:xfrm>
              <a:off x="3093005" y="4801708"/>
              <a:ext cx="4130355" cy="503634"/>
            </a:xfrm>
            <a:prstGeom prst="rect">
              <a:avLst/>
            </a:prstGeom>
            <a:noFill/>
          </p:spPr>
          <p:txBody>
            <a:bodyPr wrap="square" rtlCol="0">
              <a:spAutoFit/>
            </a:bodyPr>
            <a:lstStyle/>
            <a:p>
              <a:pPr defTabSz="685800" eaLnBrk="1" fontAlgn="auto" hangingPunct="1">
                <a:spcBef>
                  <a:spcPts val="0"/>
                </a:spcBef>
                <a:spcAft>
                  <a:spcPts val="0"/>
                </a:spcAft>
              </a:pPr>
              <a:r>
                <a:rPr lang="en-US" sz="1050">
                  <a:solidFill>
                    <a:srgbClr val="FFFFFF"/>
                  </a:solidFill>
                  <a:latin typeface="Calibri" panose="020F0502020204030204" pitchFamily="34" charset="0"/>
                </a:rPr>
                <a:t>Public health joins Trusted Exchange Framework and Common Agreement (TEFCA)</a:t>
              </a:r>
            </a:p>
          </p:txBody>
        </p:sp>
        <p:sp>
          <p:nvSpPr>
            <p:cNvPr id="37" name="TextBox 36">
              <a:extLst>
                <a:ext uri="{FF2B5EF4-FFF2-40B4-BE49-F238E27FC236}">
                  <a16:creationId xmlns:a16="http://schemas.microsoft.com/office/drawing/2014/main" id="{AF67CE74-3F13-C488-FCB1-9109F0BEAAC1}"/>
                </a:ext>
              </a:extLst>
            </p:cNvPr>
            <p:cNvSpPr txBox="1"/>
            <p:nvPr/>
          </p:nvSpPr>
          <p:spPr>
            <a:xfrm>
              <a:off x="3093005" y="4062637"/>
              <a:ext cx="4130353" cy="503634"/>
            </a:xfrm>
            <a:prstGeom prst="rect">
              <a:avLst/>
            </a:prstGeom>
            <a:noFill/>
          </p:spPr>
          <p:txBody>
            <a:bodyPr wrap="square" rtlCol="0">
              <a:spAutoFit/>
            </a:bodyPr>
            <a:lstStyle/>
            <a:p>
              <a:pPr defTabSz="685800" eaLnBrk="1" fontAlgn="auto" hangingPunct="1">
                <a:spcBef>
                  <a:spcPts val="0"/>
                </a:spcBef>
                <a:spcAft>
                  <a:spcPts val="0"/>
                </a:spcAft>
              </a:pPr>
              <a:r>
                <a:rPr lang="en-US" sz="1050">
                  <a:solidFill>
                    <a:srgbClr val="FFFFFF"/>
                  </a:solidFill>
                  <a:latin typeface="Calibri" panose="020F0502020204030204" pitchFamily="34" charset="0"/>
                </a:rPr>
                <a:t>Nationwide data standards available via EHRs (USCDI) and expanded domain specific datasets (USCDI+)</a:t>
              </a:r>
            </a:p>
          </p:txBody>
        </p:sp>
        <p:sp>
          <p:nvSpPr>
            <p:cNvPr id="39" name="TextBox 38">
              <a:extLst>
                <a:ext uri="{FF2B5EF4-FFF2-40B4-BE49-F238E27FC236}">
                  <a16:creationId xmlns:a16="http://schemas.microsoft.com/office/drawing/2014/main" id="{9BFA9D96-388C-8B89-C1C3-A6E8EC077639}"/>
                </a:ext>
              </a:extLst>
            </p:cNvPr>
            <p:cNvSpPr txBox="1"/>
            <p:nvPr/>
          </p:nvSpPr>
          <p:spPr>
            <a:xfrm>
              <a:off x="3093005" y="3307042"/>
              <a:ext cx="3956034" cy="559594"/>
            </a:xfrm>
            <a:prstGeom prst="rect">
              <a:avLst/>
            </a:prstGeom>
            <a:noFill/>
          </p:spPr>
          <p:txBody>
            <a:bodyPr wrap="square" rtlCol="0">
              <a:spAutoFit/>
            </a:bodyPr>
            <a:lstStyle/>
            <a:p>
              <a:pPr defTabSz="685800" eaLnBrk="1" fontAlgn="auto" hangingPunct="1">
                <a:spcBef>
                  <a:spcPts val="0"/>
                </a:spcBef>
                <a:spcAft>
                  <a:spcPts val="0"/>
                </a:spcAft>
              </a:pPr>
              <a:r>
                <a:rPr lang="en-US" sz="1050">
                  <a:solidFill>
                    <a:srgbClr val="FFFFFF"/>
                  </a:solidFill>
                  <a:latin typeface="Calibri" panose="020F0502020204030204" pitchFamily="34" charset="0"/>
                </a:rPr>
                <a:t>Adoption of Fast Healthcare Interoperability Resource (FHIR)</a:t>
              </a:r>
              <a:r>
                <a:rPr lang="en-US" sz="1350">
                  <a:solidFill>
                    <a:srgbClr val="FFFFFF"/>
                  </a:solidFill>
                  <a:latin typeface="Myriad Web Pro"/>
                </a:rPr>
                <a:t>®</a:t>
              </a:r>
              <a:r>
                <a:rPr lang="en-US" sz="1050">
                  <a:solidFill>
                    <a:srgbClr val="FFFFFF"/>
                  </a:solidFill>
                  <a:latin typeface="Calibri" panose="020F0502020204030204" pitchFamily="34" charset="0"/>
                </a:rPr>
                <a:t> for data exchange</a:t>
              </a:r>
            </a:p>
          </p:txBody>
        </p:sp>
        <p:sp>
          <p:nvSpPr>
            <p:cNvPr id="41" name="TextBox 40">
              <a:extLst>
                <a:ext uri="{FF2B5EF4-FFF2-40B4-BE49-F238E27FC236}">
                  <a16:creationId xmlns:a16="http://schemas.microsoft.com/office/drawing/2014/main" id="{B06E3002-394F-C8E0-6D77-676FC811A644}"/>
                </a:ext>
              </a:extLst>
            </p:cNvPr>
            <p:cNvSpPr txBox="1"/>
            <p:nvPr/>
          </p:nvSpPr>
          <p:spPr>
            <a:xfrm>
              <a:off x="3093005" y="2612860"/>
              <a:ext cx="3426088" cy="503634"/>
            </a:xfrm>
            <a:prstGeom prst="rect">
              <a:avLst/>
            </a:prstGeom>
            <a:noFill/>
          </p:spPr>
          <p:txBody>
            <a:bodyPr wrap="square" rtlCol="0">
              <a:spAutoFit/>
            </a:bodyPr>
            <a:lstStyle/>
            <a:p>
              <a:pPr defTabSz="685800" eaLnBrk="1" fontAlgn="auto" hangingPunct="1">
                <a:spcBef>
                  <a:spcPts val="0"/>
                </a:spcBef>
                <a:spcAft>
                  <a:spcPts val="0"/>
                </a:spcAft>
              </a:pPr>
              <a:r>
                <a:rPr lang="en-US" sz="1050">
                  <a:solidFill>
                    <a:srgbClr val="002060"/>
                  </a:solidFill>
                  <a:latin typeface="Calibri" panose="020F0502020204030204" pitchFamily="34" charset="0"/>
                </a:rPr>
                <a:t>Public health system technical standards that align with health IT standards</a:t>
              </a:r>
            </a:p>
          </p:txBody>
        </p:sp>
        <p:pic>
          <p:nvPicPr>
            <p:cNvPr id="47" name="Graphic 46" descr="Maximize with solid fill">
              <a:extLst>
                <a:ext uri="{FF2B5EF4-FFF2-40B4-BE49-F238E27FC236}">
                  <a16:creationId xmlns:a16="http://schemas.microsoft.com/office/drawing/2014/main" id="{A7EE1407-1F71-C2F9-F6A4-026559AAB8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57129" y="5552047"/>
              <a:ext cx="457200" cy="457200"/>
            </a:xfrm>
            <a:prstGeom prst="rect">
              <a:avLst/>
            </a:prstGeom>
          </p:spPr>
        </p:pic>
        <p:pic>
          <p:nvPicPr>
            <p:cNvPr id="49" name="Graphic 48" descr="Link with solid fill">
              <a:extLst>
                <a:ext uri="{FF2B5EF4-FFF2-40B4-BE49-F238E27FC236}">
                  <a16:creationId xmlns:a16="http://schemas.microsoft.com/office/drawing/2014/main" id="{DED1E3EE-059F-5E3D-2A0D-BE016AD1CB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9483" y="4727808"/>
              <a:ext cx="611156" cy="611156"/>
            </a:xfrm>
            <a:prstGeom prst="rect">
              <a:avLst/>
            </a:prstGeom>
          </p:spPr>
        </p:pic>
        <p:pic>
          <p:nvPicPr>
            <p:cNvPr id="51" name="Graphic 50" descr="Venn diagram with solid fill">
              <a:extLst>
                <a:ext uri="{FF2B5EF4-FFF2-40B4-BE49-F238E27FC236}">
                  <a16:creationId xmlns:a16="http://schemas.microsoft.com/office/drawing/2014/main" id="{6107BB1E-4033-5F0F-35CF-AAE9676FF6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54301" y="3992340"/>
              <a:ext cx="681038" cy="681038"/>
            </a:xfrm>
            <a:prstGeom prst="rect">
              <a:avLst/>
            </a:prstGeom>
          </p:spPr>
        </p:pic>
        <p:pic>
          <p:nvPicPr>
            <p:cNvPr id="53" name="Graphic 52" descr="Server with solid fill">
              <a:extLst>
                <a:ext uri="{FF2B5EF4-FFF2-40B4-BE49-F238E27FC236}">
                  <a16:creationId xmlns:a16="http://schemas.microsoft.com/office/drawing/2014/main" id="{7DAA6F0F-6E24-81F1-BD4B-F4F77FE0EC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20091" y="3337416"/>
              <a:ext cx="548200" cy="548200"/>
            </a:xfrm>
            <a:prstGeom prst="rect">
              <a:avLst/>
            </a:prstGeom>
          </p:spPr>
        </p:pic>
        <p:pic>
          <p:nvPicPr>
            <p:cNvPr id="55" name="Graphic 54" descr="Heart with pulse with solid fill">
              <a:extLst>
                <a:ext uri="{FF2B5EF4-FFF2-40B4-BE49-F238E27FC236}">
                  <a16:creationId xmlns:a16="http://schemas.microsoft.com/office/drawing/2014/main" id="{C8673352-3470-18DD-AAAA-4860F40D38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92160" y="2566710"/>
              <a:ext cx="576131" cy="576131"/>
            </a:xfrm>
            <a:prstGeom prst="rect">
              <a:avLst/>
            </a:prstGeom>
          </p:spPr>
        </p:pic>
      </p:grpSp>
      <p:sp>
        <p:nvSpPr>
          <p:cNvPr id="2" name="Title 1">
            <a:extLst>
              <a:ext uri="{FF2B5EF4-FFF2-40B4-BE49-F238E27FC236}">
                <a16:creationId xmlns:a16="http://schemas.microsoft.com/office/drawing/2014/main" id="{03B05C73-9115-FBDE-D617-6D1D3A367E5E}"/>
              </a:ext>
            </a:extLst>
          </p:cNvPr>
          <p:cNvSpPr txBox="1">
            <a:spLocks noGrp="1"/>
          </p:cNvSpPr>
          <p:nvPr>
            <p:ph type="title" idx="4294967295"/>
          </p:nvPr>
        </p:nvSpPr>
        <p:spPr>
          <a:xfrm>
            <a:off x="429603" y="174005"/>
            <a:ext cx="8185760" cy="77139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R="0" lvl="0" indent="0" fontAlgn="base">
              <a:lnSpc>
                <a:spcPts val="4000"/>
              </a:lnSpc>
              <a:spcBef>
                <a:spcPct val="0"/>
              </a:spcBef>
              <a:spcAft>
                <a:spcPct val="0"/>
              </a:spcAft>
              <a:buClrTx/>
              <a:buSzTx/>
              <a:buFontTx/>
              <a:buNone/>
              <a:tabLst/>
              <a:defRPr kumimoji="0" sz="3200" b="1" i="0" u="none" strike="noStrike" cap="none" spc="0" normalizeH="0" baseline="0">
                <a:ln>
                  <a:noFill/>
                </a:ln>
                <a:solidFill>
                  <a:srgbClr val="0039A6"/>
                </a:solidFill>
                <a:effectLst/>
                <a:uLnTx/>
                <a:uFillTx/>
                <a:latin typeface="Calibri" pitchFamily="34" charset="0"/>
                <a:ea typeface="+mj-ea"/>
                <a:cs typeface="+mj-cs"/>
              </a:defRPr>
            </a:lvl1pPr>
            <a:lvl2pPr algn="ctr" fontAlgn="base">
              <a:spcBef>
                <a:spcPct val="0"/>
              </a:spcBef>
              <a:spcAft>
                <a:spcPct val="0"/>
              </a:spcAft>
              <a:defRPr sz="5867">
                <a:latin typeface="Myriad Web Pro" panose="020B0503030403020204" pitchFamily="34" charset="0"/>
              </a:defRPr>
            </a:lvl2pPr>
            <a:lvl3pPr algn="ctr" fontAlgn="base">
              <a:spcBef>
                <a:spcPct val="0"/>
              </a:spcBef>
              <a:spcAft>
                <a:spcPct val="0"/>
              </a:spcAft>
              <a:defRPr sz="5867">
                <a:latin typeface="Myriad Web Pro" panose="020B0503030403020204" pitchFamily="34" charset="0"/>
              </a:defRPr>
            </a:lvl3pPr>
            <a:lvl4pPr algn="ctr" fontAlgn="base">
              <a:spcBef>
                <a:spcPct val="0"/>
              </a:spcBef>
              <a:spcAft>
                <a:spcPct val="0"/>
              </a:spcAft>
              <a:defRPr sz="5867">
                <a:latin typeface="Myriad Web Pro" panose="020B0503030403020204" pitchFamily="34" charset="0"/>
              </a:defRPr>
            </a:lvl4pPr>
            <a:lvl5pPr algn="ctr" fontAlgn="base">
              <a:spcBef>
                <a:spcPct val="0"/>
              </a:spcBef>
              <a:spcAft>
                <a:spcPct val="0"/>
              </a:spcAft>
              <a:defRPr sz="5867">
                <a:latin typeface="Myriad Web Pro" panose="020B0503030403020204" pitchFamily="34" charset="0"/>
              </a:defRPr>
            </a:lvl5pPr>
            <a:lvl6pPr marL="609585" algn="ctr" fontAlgn="base">
              <a:spcBef>
                <a:spcPct val="0"/>
              </a:spcBef>
              <a:spcAft>
                <a:spcPct val="0"/>
              </a:spcAft>
              <a:defRPr sz="5867">
                <a:latin typeface="Myriad Web Pro" panose="020B0503030403020204" pitchFamily="34" charset="0"/>
              </a:defRPr>
            </a:lvl6pPr>
            <a:lvl7pPr marL="1219170" algn="ctr" fontAlgn="base">
              <a:spcBef>
                <a:spcPct val="0"/>
              </a:spcBef>
              <a:spcAft>
                <a:spcPct val="0"/>
              </a:spcAft>
              <a:defRPr sz="5867">
                <a:latin typeface="Myriad Web Pro" panose="020B0503030403020204" pitchFamily="34" charset="0"/>
              </a:defRPr>
            </a:lvl7pPr>
            <a:lvl8pPr marL="1828754" algn="ctr" fontAlgn="base">
              <a:spcBef>
                <a:spcPct val="0"/>
              </a:spcBef>
              <a:spcAft>
                <a:spcPct val="0"/>
              </a:spcAft>
              <a:defRPr sz="5867">
                <a:latin typeface="Myriad Web Pro" panose="020B0503030403020204" pitchFamily="34" charset="0"/>
              </a:defRPr>
            </a:lvl8pPr>
            <a:lvl9pPr marL="2438339" algn="ctr" fontAlgn="base">
              <a:spcBef>
                <a:spcPct val="0"/>
              </a:spcBef>
              <a:spcAft>
                <a:spcPct val="0"/>
              </a:spcAft>
              <a:defRPr sz="5867">
                <a:latin typeface="Myriad Web Pro" panose="020B0503030403020204" pitchFamily="34" charset="0"/>
              </a:defRPr>
            </a:lvl9pPr>
          </a:lstStyle>
          <a:p>
            <a:pPr algn="l">
              <a:lnSpc>
                <a:spcPct val="173611"/>
              </a:lnSpc>
              <a:defRPr/>
            </a:pPr>
            <a:r>
              <a:rPr lang="en-US" sz="3600">
                <a:solidFill>
                  <a:srgbClr val="0F5EAB"/>
                </a:solidFill>
                <a:latin typeface="Calibri"/>
                <a:cs typeface="Calibri"/>
              </a:rPr>
              <a:t>Key opportunity: Advances in health IT</a:t>
            </a:r>
            <a:endParaRPr lang="en-US" sz="3600" b="0">
              <a:solidFill>
                <a:srgbClr val="0F5EAB"/>
              </a:solidFill>
              <a:latin typeface="Calibri"/>
              <a:cs typeface="Calibri"/>
            </a:endParaRPr>
          </a:p>
        </p:txBody>
      </p:sp>
    </p:spTree>
    <p:extLst>
      <p:ext uri="{BB962C8B-B14F-4D97-AF65-F5344CB8AC3E}">
        <p14:creationId xmlns:p14="http://schemas.microsoft.com/office/powerpoint/2010/main" val="248694667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Connector: Elbow 37">
            <a:extLst>
              <a:ext uri="{FF2B5EF4-FFF2-40B4-BE49-F238E27FC236}">
                <a16:creationId xmlns:a16="http://schemas.microsoft.com/office/drawing/2014/main" id="{5BB6DBA5-642A-3267-C475-2AE4B4AD48D7}"/>
              </a:ext>
              <a:ext uri="{C183D7F6-B498-43B3-948B-1728B52AA6E4}">
                <adec:decorative xmlns:adec="http://schemas.microsoft.com/office/drawing/2017/decorative" val="1"/>
              </a:ext>
            </a:extLst>
          </p:cNvPr>
          <p:cNvCxnSpPr>
            <a:cxnSpLocks/>
            <a:stCxn id="36" idx="3"/>
            <a:endCxn id="34" idx="1"/>
          </p:cNvCxnSpPr>
          <p:nvPr/>
        </p:nvCxnSpPr>
        <p:spPr>
          <a:xfrm>
            <a:off x="3532159" y="1783172"/>
            <a:ext cx="388080" cy="395645"/>
          </a:xfrm>
          <a:prstGeom prst="bentConnector2">
            <a:avLst/>
          </a:prstGeom>
          <a:ln w="762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761C95E-8450-3446-F14A-541BB126E606}"/>
              </a:ext>
              <a:ext uri="{C183D7F6-B498-43B3-948B-1728B52AA6E4}">
                <adec:decorative xmlns:adec="http://schemas.microsoft.com/office/drawing/2017/decorative" val="1"/>
              </a:ext>
            </a:extLst>
          </p:cNvPr>
          <p:cNvCxnSpPr>
            <a:cxnSpLocks/>
            <a:stCxn id="43" idx="3"/>
            <a:endCxn id="34" idx="2"/>
          </p:cNvCxnSpPr>
          <p:nvPr/>
        </p:nvCxnSpPr>
        <p:spPr>
          <a:xfrm flipV="1">
            <a:off x="3513575" y="2839287"/>
            <a:ext cx="136695" cy="1365"/>
          </a:xfrm>
          <a:prstGeom prst="line">
            <a:avLst/>
          </a:prstGeom>
          <a:ln w="762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6A6823F7-47B7-2D4C-8EED-22395E932A07}"/>
              </a:ext>
              <a:ext uri="{C183D7F6-B498-43B3-948B-1728B52AA6E4}">
                <adec:decorative xmlns:adec="http://schemas.microsoft.com/office/drawing/2017/decorative" val="1"/>
              </a:ext>
            </a:extLst>
          </p:cNvPr>
          <p:cNvCxnSpPr>
            <a:cxnSpLocks/>
          </p:cNvCxnSpPr>
          <p:nvPr/>
        </p:nvCxnSpPr>
        <p:spPr>
          <a:xfrm flipV="1">
            <a:off x="3521434" y="3522105"/>
            <a:ext cx="420380" cy="36622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25863263-3F70-97E7-DCA5-26E582D0A290}"/>
              </a:ext>
              <a:ext uri="{C183D7F6-B498-43B3-948B-1728B52AA6E4}">
                <adec:decorative xmlns:adec="http://schemas.microsoft.com/office/drawing/2017/decorative" val="1"/>
              </a:ext>
            </a:extLst>
          </p:cNvPr>
          <p:cNvCxnSpPr>
            <a:cxnSpLocks/>
            <a:stCxn id="61" idx="1"/>
            <a:endCxn id="34" idx="7"/>
          </p:cNvCxnSpPr>
          <p:nvPr/>
        </p:nvCxnSpPr>
        <p:spPr>
          <a:xfrm rot="10800000" flipV="1">
            <a:off x="5223761" y="1780086"/>
            <a:ext cx="441882" cy="398731"/>
          </a:xfrm>
          <a:prstGeom prst="bentConnector2">
            <a:avLst/>
          </a:prstGeom>
          <a:ln w="762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8433AA2-BE89-AA33-20A8-B6AF5C7F2CED}"/>
              </a:ext>
              <a:ext uri="{C183D7F6-B498-43B3-948B-1728B52AA6E4}">
                <adec:decorative xmlns:adec="http://schemas.microsoft.com/office/drawing/2017/decorative" val="1"/>
              </a:ext>
            </a:extLst>
          </p:cNvPr>
          <p:cNvCxnSpPr>
            <a:cxnSpLocks/>
            <a:stCxn id="34" idx="6"/>
            <a:endCxn id="67" idx="1"/>
          </p:cNvCxnSpPr>
          <p:nvPr/>
        </p:nvCxnSpPr>
        <p:spPr>
          <a:xfrm>
            <a:off x="5493729" y="2839287"/>
            <a:ext cx="165643" cy="1365"/>
          </a:xfrm>
          <a:prstGeom prst="line">
            <a:avLst/>
          </a:prstGeom>
          <a:ln w="762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4C35A10E-D254-4F88-04F2-897114CF6942}"/>
              </a:ext>
              <a:ext uri="{C183D7F6-B498-43B3-948B-1728B52AA6E4}">
                <adec:decorative xmlns:adec="http://schemas.microsoft.com/office/drawing/2017/decorative" val="1"/>
              </a:ext>
            </a:extLst>
          </p:cNvPr>
          <p:cNvCxnSpPr>
            <a:cxnSpLocks/>
            <a:stCxn id="34" idx="5"/>
            <a:endCxn id="75" idx="1"/>
          </p:cNvCxnSpPr>
          <p:nvPr/>
        </p:nvCxnSpPr>
        <p:spPr>
          <a:xfrm rot="16200000" flipH="1">
            <a:off x="5258455" y="3465062"/>
            <a:ext cx="366223" cy="435611"/>
          </a:xfrm>
          <a:prstGeom prst="bentConnector2">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A8A8F37D-69DF-CDE6-101F-D08E7D4132E5}"/>
              </a:ext>
              <a:ext uri="{C183D7F6-B498-43B3-948B-1728B52AA6E4}">
                <adec:decorative xmlns:adec="http://schemas.microsoft.com/office/drawing/2017/decorative" val="1"/>
              </a:ext>
            </a:extLst>
          </p:cNvPr>
          <p:cNvSpPr/>
          <p:nvPr/>
        </p:nvSpPr>
        <p:spPr>
          <a:xfrm>
            <a:off x="3650271" y="1905242"/>
            <a:ext cx="1843459" cy="1868090"/>
          </a:xfrm>
          <a:prstGeom prst="ellipse">
            <a:avLst/>
          </a:prstGeom>
          <a:noFill/>
          <a:ln w="76200">
            <a:solidFill>
              <a:schemeClr val="tx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b="1">
              <a:solidFill>
                <a:srgbClr val="0E5EAB"/>
              </a:solidFill>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BA9B568E-B0E9-D03A-E915-6934CAF6B816}"/>
              </a:ext>
            </a:extLst>
          </p:cNvPr>
          <p:cNvSpPr/>
          <p:nvPr/>
        </p:nvSpPr>
        <p:spPr>
          <a:xfrm>
            <a:off x="5659371" y="3461788"/>
            <a:ext cx="2616593" cy="808383"/>
          </a:xfrm>
          <a:prstGeom prst="rect">
            <a:avLst/>
          </a:prstGeom>
          <a:solidFill>
            <a:schemeClr val="tx1">
              <a:lumMod val="20000"/>
              <a:lumOff val="80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b="1">
                <a:solidFill>
                  <a:srgbClr val="002060"/>
                </a:solidFill>
                <a:latin typeface="Calibri"/>
                <a:cs typeface="Calibri"/>
              </a:rPr>
              <a:t>Built with sustainable, secure and </a:t>
            </a:r>
          </a:p>
          <a:p>
            <a:pPr algn="ctr" defTabSz="685800" eaLnBrk="1" fontAlgn="auto" hangingPunct="1">
              <a:spcBef>
                <a:spcPts val="0"/>
              </a:spcBef>
              <a:spcAft>
                <a:spcPts val="0"/>
              </a:spcAft>
            </a:pPr>
            <a:r>
              <a:rPr lang="en-US" sz="1050" b="1">
                <a:solidFill>
                  <a:srgbClr val="002060"/>
                </a:solidFill>
                <a:latin typeface="Calibri"/>
                <a:cs typeface="Calibri"/>
              </a:rPr>
              <a:t>flexible principles</a:t>
            </a:r>
            <a:endParaRPr lang="en-US" sz="1050" b="1">
              <a:solidFill>
                <a:srgbClr val="002060"/>
              </a:solidFill>
              <a:latin typeface="Myriad Web Pro"/>
            </a:endParaRPr>
          </a:p>
        </p:txBody>
      </p:sp>
      <p:grpSp>
        <p:nvGrpSpPr>
          <p:cNvPr id="85" name="Group 84" descr="Sustainable icon">
            <a:extLst>
              <a:ext uri="{FF2B5EF4-FFF2-40B4-BE49-F238E27FC236}">
                <a16:creationId xmlns:a16="http://schemas.microsoft.com/office/drawing/2014/main" id="{CA01F5DA-61AF-87AA-26EC-7E05F39E1864}"/>
              </a:ext>
            </a:extLst>
          </p:cNvPr>
          <p:cNvGrpSpPr/>
          <p:nvPr/>
        </p:nvGrpSpPr>
        <p:grpSpPr>
          <a:xfrm>
            <a:off x="7993500" y="3459140"/>
            <a:ext cx="829812" cy="829812"/>
            <a:chOff x="10658000" y="4612187"/>
            <a:chExt cx="1106416" cy="1106416"/>
          </a:xfrm>
        </p:grpSpPr>
        <p:sp>
          <p:nvSpPr>
            <p:cNvPr id="76" name="Oval 75">
              <a:extLst>
                <a:ext uri="{FF2B5EF4-FFF2-40B4-BE49-F238E27FC236}">
                  <a16:creationId xmlns:a16="http://schemas.microsoft.com/office/drawing/2014/main" id="{94BB7B94-BC72-8737-1C6E-774B6328DF26}"/>
                </a:ext>
                <a:ext uri="{C183D7F6-B498-43B3-948B-1728B52AA6E4}">
                  <adec:decorative xmlns:adec="http://schemas.microsoft.com/office/drawing/2017/decorative" val="1"/>
                </a:ext>
              </a:extLst>
            </p:cNvPr>
            <p:cNvSpPr/>
            <p:nvPr/>
          </p:nvSpPr>
          <p:spPr>
            <a:xfrm>
              <a:off x="10658000" y="4612187"/>
              <a:ext cx="1106416" cy="1106416"/>
            </a:xfrm>
            <a:prstGeom prst="ellipse">
              <a:avLst/>
            </a:prstGeom>
            <a:solidFill>
              <a:schemeClr val="tx1">
                <a:lumMod val="20000"/>
                <a:lumOff val="8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pic>
          <p:nvPicPr>
            <p:cNvPr id="80" name="Graphic 79" descr="Recycle with solid fill">
              <a:extLst>
                <a:ext uri="{FF2B5EF4-FFF2-40B4-BE49-F238E27FC236}">
                  <a16:creationId xmlns:a16="http://schemas.microsoft.com/office/drawing/2014/main" id="{D019D003-2D7E-05FA-CFDE-B919BF6F2E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4289" y="4861805"/>
              <a:ext cx="636418" cy="636418"/>
            </a:xfrm>
            <a:prstGeom prst="rect">
              <a:avLst/>
            </a:prstGeom>
          </p:spPr>
        </p:pic>
      </p:grpSp>
      <p:sp>
        <p:nvSpPr>
          <p:cNvPr id="67" name="Rectangle 66">
            <a:extLst>
              <a:ext uri="{FF2B5EF4-FFF2-40B4-BE49-F238E27FC236}">
                <a16:creationId xmlns:a16="http://schemas.microsoft.com/office/drawing/2014/main" id="{673EB296-2227-3314-3F16-4F7E9168E6CF}"/>
              </a:ext>
            </a:extLst>
          </p:cNvPr>
          <p:cNvSpPr/>
          <p:nvPr/>
        </p:nvSpPr>
        <p:spPr>
          <a:xfrm>
            <a:off x="5659372" y="2436461"/>
            <a:ext cx="2616592" cy="808383"/>
          </a:xfrm>
          <a:prstGeom prst="rect">
            <a:avLst/>
          </a:prstGeom>
          <a:solidFill>
            <a:schemeClr val="tx1">
              <a:lumMod val="40000"/>
              <a:lumOff val="60000"/>
            </a:schemeClr>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b="1">
                <a:solidFill>
                  <a:srgbClr val="0E377A"/>
                </a:solidFill>
                <a:latin typeface="Calibri"/>
                <a:cs typeface="Calibri"/>
              </a:rPr>
              <a:t>Opportunities</a:t>
            </a:r>
            <a:r>
              <a:rPr lang="en-US" sz="1050" b="1">
                <a:solidFill>
                  <a:srgbClr val="002060"/>
                </a:solidFill>
                <a:latin typeface="Calibri"/>
                <a:cs typeface="Calibri"/>
              </a:rPr>
              <a:t> for enhanced </a:t>
            </a:r>
          </a:p>
          <a:p>
            <a:pPr algn="ctr" defTabSz="685800" eaLnBrk="1" fontAlgn="auto" hangingPunct="1">
              <a:spcBef>
                <a:spcPts val="0"/>
              </a:spcBef>
              <a:spcAft>
                <a:spcPts val="0"/>
              </a:spcAft>
            </a:pPr>
            <a:r>
              <a:rPr lang="en-US" sz="1050" b="1">
                <a:solidFill>
                  <a:srgbClr val="002060"/>
                </a:solidFill>
                <a:latin typeface="Calibri"/>
                <a:cs typeface="Calibri"/>
              </a:rPr>
              <a:t>automation</a:t>
            </a:r>
            <a:endParaRPr lang="en-US" sz="1050" b="1">
              <a:solidFill>
                <a:srgbClr val="002060"/>
              </a:solidFill>
              <a:latin typeface="Myriad Web Pro"/>
            </a:endParaRPr>
          </a:p>
        </p:txBody>
      </p:sp>
      <p:grpSp>
        <p:nvGrpSpPr>
          <p:cNvPr id="86" name="Group 85" descr="Automation icon">
            <a:extLst>
              <a:ext uri="{FF2B5EF4-FFF2-40B4-BE49-F238E27FC236}">
                <a16:creationId xmlns:a16="http://schemas.microsoft.com/office/drawing/2014/main" id="{BD950856-FFC8-04D7-B77E-5B01C97D5307}"/>
              </a:ext>
            </a:extLst>
          </p:cNvPr>
          <p:cNvGrpSpPr/>
          <p:nvPr/>
        </p:nvGrpSpPr>
        <p:grpSpPr>
          <a:xfrm>
            <a:off x="8002762" y="2417468"/>
            <a:ext cx="829812" cy="829812"/>
            <a:chOff x="10670349" y="3223290"/>
            <a:chExt cx="1106416" cy="1106416"/>
          </a:xfrm>
        </p:grpSpPr>
        <p:sp>
          <p:nvSpPr>
            <p:cNvPr id="68" name="Oval 67">
              <a:extLst>
                <a:ext uri="{FF2B5EF4-FFF2-40B4-BE49-F238E27FC236}">
                  <a16:creationId xmlns:a16="http://schemas.microsoft.com/office/drawing/2014/main" id="{56702D86-F66D-594E-E965-AD8BCFF21C25}"/>
                </a:ext>
                <a:ext uri="{C183D7F6-B498-43B3-948B-1728B52AA6E4}">
                  <adec:decorative xmlns:adec="http://schemas.microsoft.com/office/drawing/2017/decorative" val="1"/>
                </a:ext>
              </a:extLst>
            </p:cNvPr>
            <p:cNvSpPr/>
            <p:nvPr/>
          </p:nvSpPr>
          <p:spPr>
            <a:xfrm>
              <a:off x="10670349" y="3223290"/>
              <a:ext cx="1106416" cy="1106416"/>
            </a:xfrm>
            <a:prstGeom prst="ellipse">
              <a:avLst/>
            </a:prstGeom>
            <a:solidFill>
              <a:schemeClr val="tx1">
                <a:lumMod val="40000"/>
                <a:lumOff val="6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pic>
          <p:nvPicPr>
            <p:cNvPr id="71" name="Graphic 70" descr="Illustrator with solid fill">
              <a:extLst>
                <a:ext uri="{FF2B5EF4-FFF2-40B4-BE49-F238E27FC236}">
                  <a16:creationId xmlns:a16="http://schemas.microsoft.com/office/drawing/2014/main" id="{81C68885-0646-6EDA-E12D-E279E59685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37169" y="3471675"/>
              <a:ext cx="557213" cy="557213"/>
            </a:xfrm>
            <a:prstGeom prst="rect">
              <a:avLst/>
            </a:prstGeom>
          </p:spPr>
        </p:pic>
      </p:grpSp>
      <p:sp>
        <p:nvSpPr>
          <p:cNvPr id="61" name="Rectangle 60">
            <a:extLst>
              <a:ext uri="{FF2B5EF4-FFF2-40B4-BE49-F238E27FC236}">
                <a16:creationId xmlns:a16="http://schemas.microsoft.com/office/drawing/2014/main" id="{A532ACB1-BA42-CE68-03AD-F4E5EC86546B}"/>
              </a:ext>
            </a:extLst>
          </p:cNvPr>
          <p:cNvSpPr/>
          <p:nvPr/>
        </p:nvSpPr>
        <p:spPr>
          <a:xfrm>
            <a:off x="5665643" y="1375895"/>
            <a:ext cx="2619756" cy="808383"/>
          </a:xfrm>
          <a:prstGeom prst="rect">
            <a:avLst/>
          </a:prstGeom>
          <a:solidFill>
            <a:schemeClr val="tx1">
              <a:lumMod val="60000"/>
              <a:lumOff val="40000"/>
            </a:schemeClr>
          </a:solidFill>
          <a:ln>
            <a:solidFill>
              <a:schemeClr val="tx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b="1">
                <a:solidFill>
                  <a:srgbClr val="002060"/>
                </a:solidFill>
                <a:latin typeface="Calibri"/>
                <a:cs typeface="Calibri"/>
              </a:rPr>
              <a:t>Higher data quality by using queries </a:t>
            </a:r>
          </a:p>
          <a:p>
            <a:pPr algn="ctr" defTabSz="685800" eaLnBrk="1" fontAlgn="auto" hangingPunct="1">
              <a:spcBef>
                <a:spcPts val="0"/>
              </a:spcBef>
              <a:spcAft>
                <a:spcPts val="0"/>
              </a:spcAft>
            </a:pPr>
            <a:r>
              <a:rPr lang="en-US" sz="1050" b="1">
                <a:solidFill>
                  <a:srgbClr val="002060"/>
                </a:solidFill>
                <a:latin typeface="Calibri"/>
                <a:cs typeface="Calibri"/>
              </a:rPr>
              <a:t>to supplement reports </a:t>
            </a:r>
          </a:p>
          <a:p>
            <a:pPr algn="ctr" defTabSz="685800" eaLnBrk="1" fontAlgn="auto" hangingPunct="1">
              <a:spcBef>
                <a:spcPts val="0"/>
              </a:spcBef>
              <a:spcAft>
                <a:spcPts val="0"/>
              </a:spcAft>
            </a:pPr>
            <a:r>
              <a:rPr lang="en-US" sz="1050" b="1">
                <a:solidFill>
                  <a:srgbClr val="002060"/>
                </a:solidFill>
                <a:latin typeface="Calibri"/>
                <a:cs typeface="Calibri"/>
              </a:rPr>
              <a:t>and notifications</a:t>
            </a:r>
            <a:endParaRPr lang="en-US" sz="1050" b="1">
              <a:solidFill>
                <a:srgbClr val="002060"/>
              </a:solidFill>
              <a:latin typeface="Myriad Web Pro"/>
            </a:endParaRPr>
          </a:p>
        </p:txBody>
      </p:sp>
      <p:grpSp>
        <p:nvGrpSpPr>
          <p:cNvPr id="84" name="Group 83" descr="Quality icon">
            <a:extLst>
              <a:ext uri="{FF2B5EF4-FFF2-40B4-BE49-F238E27FC236}">
                <a16:creationId xmlns:a16="http://schemas.microsoft.com/office/drawing/2014/main" id="{24171624-C26C-98EE-DDB2-1796BF874B44}"/>
              </a:ext>
            </a:extLst>
          </p:cNvPr>
          <p:cNvGrpSpPr/>
          <p:nvPr/>
        </p:nvGrpSpPr>
        <p:grpSpPr>
          <a:xfrm>
            <a:off x="8002762" y="1361764"/>
            <a:ext cx="829812" cy="829812"/>
            <a:chOff x="10670349" y="1815685"/>
            <a:chExt cx="1106416" cy="1106416"/>
          </a:xfrm>
        </p:grpSpPr>
        <p:sp>
          <p:nvSpPr>
            <p:cNvPr id="62" name="Oval 61">
              <a:extLst>
                <a:ext uri="{FF2B5EF4-FFF2-40B4-BE49-F238E27FC236}">
                  <a16:creationId xmlns:a16="http://schemas.microsoft.com/office/drawing/2014/main" id="{417C30FF-4D8F-836D-24FB-5D33F534371E}"/>
                </a:ext>
                <a:ext uri="{C183D7F6-B498-43B3-948B-1728B52AA6E4}">
                  <adec:decorative xmlns:adec="http://schemas.microsoft.com/office/drawing/2017/decorative" val="1"/>
                </a:ext>
              </a:extLst>
            </p:cNvPr>
            <p:cNvSpPr/>
            <p:nvPr/>
          </p:nvSpPr>
          <p:spPr>
            <a:xfrm>
              <a:off x="10670349" y="1815685"/>
              <a:ext cx="1106416" cy="1106416"/>
            </a:xfrm>
            <a:prstGeom prst="ellipse">
              <a:avLst/>
            </a:prstGeom>
            <a:solidFill>
              <a:schemeClr val="tx1">
                <a:lumMod val="60000"/>
                <a:lumOff val="4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pic>
          <p:nvPicPr>
            <p:cNvPr id="65" name="Graphic 64" descr="Ribbon with solid fill">
              <a:extLst>
                <a:ext uri="{FF2B5EF4-FFF2-40B4-BE49-F238E27FC236}">
                  <a16:creationId xmlns:a16="http://schemas.microsoft.com/office/drawing/2014/main" id="{6A45754B-FE46-2402-8120-5C48924495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6005" y="2040455"/>
              <a:ext cx="662910" cy="662910"/>
            </a:xfrm>
            <a:prstGeom prst="rect">
              <a:avLst/>
            </a:prstGeom>
          </p:spPr>
        </p:pic>
      </p:grpSp>
      <p:sp>
        <p:nvSpPr>
          <p:cNvPr id="54" name="Rectangle 53">
            <a:extLst>
              <a:ext uri="{FF2B5EF4-FFF2-40B4-BE49-F238E27FC236}">
                <a16:creationId xmlns:a16="http://schemas.microsoft.com/office/drawing/2014/main" id="{D5A37478-6F2F-C5DD-2E47-D6BC920D26BA}"/>
              </a:ext>
            </a:extLst>
          </p:cNvPr>
          <p:cNvSpPr/>
          <p:nvPr/>
        </p:nvSpPr>
        <p:spPr>
          <a:xfrm>
            <a:off x="893819" y="3461787"/>
            <a:ext cx="2619756" cy="80838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b="1">
                <a:solidFill>
                  <a:srgbClr val="FFFFFF"/>
                </a:solidFill>
                <a:latin typeface="Calibri"/>
                <a:cs typeface="Calibri"/>
              </a:rPr>
              <a:t>Near real-time data exchange</a:t>
            </a:r>
            <a:endParaRPr lang="en-US" sz="1050" b="1">
              <a:solidFill>
                <a:srgbClr val="FFFFFF"/>
              </a:solidFill>
              <a:latin typeface="Myriad Web Pro"/>
            </a:endParaRPr>
          </a:p>
        </p:txBody>
      </p:sp>
      <p:grpSp>
        <p:nvGrpSpPr>
          <p:cNvPr id="83" name="Group 82" descr="Data icon">
            <a:extLst>
              <a:ext uri="{FF2B5EF4-FFF2-40B4-BE49-F238E27FC236}">
                <a16:creationId xmlns:a16="http://schemas.microsoft.com/office/drawing/2014/main" id="{C63A8F63-67CA-7185-7107-59BA61842225}"/>
              </a:ext>
            </a:extLst>
          </p:cNvPr>
          <p:cNvGrpSpPr/>
          <p:nvPr/>
        </p:nvGrpSpPr>
        <p:grpSpPr>
          <a:xfrm>
            <a:off x="357493" y="3459641"/>
            <a:ext cx="829812" cy="829812"/>
            <a:chOff x="476657" y="4612854"/>
            <a:chExt cx="1106416" cy="1106416"/>
          </a:xfrm>
        </p:grpSpPr>
        <p:sp>
          <p:nvSpPr>
            <p:cNvPr id="55" name="Oval 54">
              <a:extLst>
                <a:ext uri="{FF2B5EF4-FFF2-40B4-BE49-F238E27FC236}">
                  <a16:creationId xmlns:a16="http://schemas.microsoft.com/office/drawing/2014/main" id="{E9270DCC-684E-77C0-CF35-610C753DE38D}"/>
                </a:ext>
                <a:ext uri="{C183D7F6-B498-43B3-948B-1728B52AA6E4}">
                  <adec:decorative xmlns:adec="http://schemas.microsoft.com/office/drawing/2017/decorative" val="1"/>
                </a:ext>
              </a:extLst>
            </p:cNvPr>
            <p:cNvSpPr/>
            <p:nvPr/>
          </p:nvSpPr>
          <p:spPr>
            <a:xfrm>
              <a:off x="476657" y="4612854"/>
              <a:ext cx="1106416" cy="1106416"/>
            </a:xfrm>
            <a:prstGeom prst="ellipse">
              <a:avLst/>
            </a:prstGeom>
            <a:solidFill>
              <a:schemeClr val="tx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pic>
          <p:nvPicPr>
            <p:cNvPr id="59" name="Graphic 58" descr="Cloud with solid fill">
              <a:extLst>
                <a:ext uri="{FF2B5EF4-FFF2-40B4-BE49-F238E27FC236}">
                  <a16:creationId xmlns:a16="http://schemas.microsoft.com/office/drawing/2014/main" id="{BABC115A-D580-8B08-687D-EECEB7A115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147" y="4751776"/>
              <a:ext cx="805725" cy="805725"/>
            </a:xfrm>
            <a:prstGeom prst="rect">
              <a:avLst/>
            </a:prstGeom>
          </p:spPr>
        </p:pic>
      </p:grpSp>
      <p:sp>
        <p:nvSpPr>
          <p:cNvPr id="43" name="Rectangle 42">
            <a:extLst>
              <a:ext uri="{FF2B5EF4-FFF2-40B4-BE49-F238E27FC236}">
                <a16:creationId xmlns:a16="http://schemas.microsoft.com/office/drawing/2014/main" id="{D2DC2951-FC28-FE54-8EF7-E19997A7CF2A}"/>
              </a:ext>
            </a:extLst>
          </p:cNvPr>
          <p:cNvSpPr/>
          <p:nvPr/>
        </p:nvSpPr>
        <p:spPr>
          <a:xfrm>
            <a:off x="893819" y="2436461"/>
            <a:ext cx="2619756" cy="808383"/>
          </a:xfrm>
          <a:prstGeom prst="rect">
            <a:avLst/>
          </a:prstGeom>
          <a:solidFill>
            <a:schemeClr val="tx1">
              <a:lumMod val="75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sz="1050" b="1">
                <a:solidFill>
                  <a:srgbClr val="FFFFFF"/>
                </a:solidFill>
                <a:latin typeface="Calibri"/>
                <a:cs typeface="Calibri"/>
              </a:rPr>
              <a:t>Reduce point-to-point </a:t>
            </a:r>
          </a:p>
          <a:p>
            <a:pPr algn="ctr" defTabSz="685800" eaLnBrk="1" fontAlgn="auto" hangingPunct="1">
              <a:spcBef>
                <a:spcPts val="0"/>
              </a:spcBef>
              <a:spcAft>
                <a:spcPts val="0"/>
              </a:spcAft>
            </a:pPr>
            <a:r>
              <a:rPr lang="en-US" sz="1050" b="1">
                <a:solidFill>
                  <a:srgbClr val="FFFFFF"/>
                </a:solidFill>
                <a:latin typeface="Calibri"/>
                <a:cs typeface="Calibri"/>
              </a:rPr>
              <a:t>connections and variations</a:t>
            </a:r>
            <a:endParaRPr lang="en-US" sz="1050" b="1">
              <a:solidFill>
                <a:srgbClr val="FFFFFF"/>
              </a:solidFill>
              <a:latin typeface="Myriad Web Pro"/>
            </a:endParaRPr>
          </a:p>
        </p:txBody>
      </p:sp>
      <p:grpSp>
        <p:nvGrpSpPr>
          <p:cNvPr id="81" name="Group 80" descr="Split arrows icon">
            <a:extLst>
              <a:ext uri="{FF2B5EF4-FFF2-40B4-BE49-F238E27FC236}">
                <a16:creationId xmlns:a16="http://schemas.microsoft.com/office/drawing/2014/main" id="{C2C81D32-0743-C3E8-CC68-082A087A8B71}"/>
              </a:ext>
            </a:extLst>
          </p:cNvPr>
          <p:cNvGrpSpPr/>
          <p:nvPr/>
        </p:nvGrpSpPr>
        <p:grpSpPr>
          <a:xfrm>
            <a:off x="347550" y="2424782"/>
            <a:ext cx="829812" cy="829812"/>
            <a:chOff x="463400" y="3233042"/>
            <a:chExt cx="1106416" cy="1106416"/>
          </a:xfrm>
        </p:grpSpPr>
        <p:sp>
          <p:nvSpPr>
            <p:cNvPr id="44" name="Oval 43">
              <a:extLst>
                <a:ext uri="{FF2B5EF4-FFF2-40B4-BE49-F238E27FC236}">
                  <a16:creationId xmlns:a16="http://schemas.microsoft.com/office/drawing/2014/main" id="{ECD4D662-3AB9-DA35-F65E-3536325C5780}"/>
                </a:ext>
                <a:ext uri="{C183D7F6-B498-43B3-948B-1728B52AA6E4}">
                  <adec:decorative xmlns:adec="http://schemas.microsoft.com/office/drawing/2017/decorative" val="1"/>
                </a:ext>
              </a:extLst>
            </p:cNvPr>
            <p:cNvSpPr/>
            <p:nvPr/>
          </p:nvSpPr>
          <p:spPr>
            <a:xfrm>
              <a:off x="463400" y="3233042"/>
              <a:ext cx="1106416" cy="1106416"/>
            </a:xfrm>
            <a:prstGeom prst="ellipse">
              <a:avLst/>
            </a:prstGeom>
            <a:solidFill>
              <a:schemeClr val="tx1">
                <a:lumMod val="75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pic>
          <p:nvPicPr>
            <p:cNvPr id="77" name="Graphic 76" descr="Fork In Road with solid fill">
              <a:extLst>
                <a:ext uri="{FF2B5EF4-FFF2-40B4-BE49-F238E27FC236}">
                  <a16:creationId xmlns:a16="http://schemas.microsoft.com/office/drawing/2014/main" id="{DAEEDFDD-F57A-3F3D-FA39-26D117EE835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9658" y="3476462"/>
              <a:ext cx="638175" cy="638175"/>
            </a:xfrm>
            <a:prstGeom prst="rect">
              <a:avLst/>
            </a:prstGeom>
          </p:spPr>
        </p:pic>
      </p:grpSp>
      <p:sp>
        <p:nvSpPr>
          <p:cNvPr id="36" name="Rectangle 35">
            <a:extLst>
              <a:ext uri="{FF2B5EF4-FFF2-40B4-BE49-F238E27FC236}">
                <a16:creationId xmlns:a16="http://schemas.microsoft.com/office/drawing/2014/main" id="{5E5BA4A2-CF5B-28A0-F9BA-4F032F643294}"/>
              </a:ext>
            </a:extLst>
          </p:cNvPr>
          <p:cNvSpPr/>
          <p:nvPr/>
        </p:nvSpPr>
        <p:spPr>
          <a:xfrm>
            <a:off x="912403" y="1378980"/>
            <a:ext cx="2619756" cy="808383"/>
          </a:xfrm>
          <a:prstGeom prst="rect">
            <a:avLst/>
          </a:prstGeom>
          <a:solidFill>
            <a:schemeClr val="tx1">
              <a:lumMod val="5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eaLnBrk="1" fontAlgn="auto" hangingPunct="1">
              <a:spcBef>
                <a:spcPts val="0"/>
              </a:spcBef>
              <a:spcAft>
                <a:spcPts val="0"/>
              </a:spcAft>
            </a:pPr>
            <a:r>
              <a:rPr lang="en-US" sz="1050" b="1">
                <a:solidFill>
                  <a:srgbClr val="FFFFFF"/>
                </a:solidFill>
                <a:latin typeface="Calibri"/>
                <a:cs typeface="Calibri"/>
              </a:rPr>
              <a:t>Connected to health </a:t>
            </a:r>
          </a:p>
          <a:p>
            <a:pPr algn="ctr" defTabSz="685800" eaLnBrk="1" fontAlgn="auto" hangingPunct="1">
              <a:spcBef>
                <a:spcPts val="0"/>
              </a:spcBef>
              <a:spcAft>
                <a:spcPts val="0"/>
              </a:spcAft>
            </a:pPr>
            <a:r>
              <a:rPr lang="en-US" sz="1050" b="1">
                <a:solidFill>
                  <a:srgbClr val="FFFFFF"/>
                </a:solidFill>
                <a:latin typeface="Calibri"/>
                <a:cs typeface="Calibri"/>
              </a:rPr>
              <a:t>information technology (health IT) investments</a:t>
            </a:r>
            <a:endParaRPr lang="en-US" sz="1050" b="1">
              <a:solidFill>
                <a:srgbClr val="FFFFFF"/>
              </a:solidFill>
              <a:latin typeface="Myriad Web Pro"/>
            </a:endParaRPr>
          </a:p>
        </p:txBody>
      </p:sp>
      <p:grpSp>
        <p:nvGrpSpPr>
          <p:cNvPr id="79" name="Group 78" descr="Connected icon">
            <a:extLst>
              <a:ext uri="{FF2B5EF4-FFF2-40B4-BE49-F238E27FC236}">
                <a16:creationId xmlns:a16="http://schemas.microsoft.com/office/drawing/2014/main" id="{F9D82E7B-9E9F-99D7-EE7F-4A21D42CF0D8}"/>
              </a:ext>
            </a:extLst>
          </p:cNvPr>
          <p:cNvGrpSpPr/>
          <p:nvPr/>
        </p:nvGrpSpPr>
        <p:grpSpPr>
          <a:xfrm>
            <a:off x="357493" y="1366898"/>
            <a:ext cx="829812" cy="829812"/>
            <a:chOff x="476657" y="1822531"/>
            <a:chExt cx="1106416" cy="1106416"/>
          </a:xfrm>
        </p:grpSpPr>
        <p:sp>
          <p:nvSpPr>
            <p:cNvPr id="41" name="Oval 40">
              <a:extLst>
                <a:ext uri="{FF2B5EF4-FFF2-40B4-BE49-F238E27FC236}">
                  <a16:creationId xmlns:a16="http://schemas.microsoft.com/office/drawing/2014/main" id="{6868FA35-12D9-D2CE-A871-0DB815305F90}"/>
                </a:ext>
                <a:ext uri="{C183D7F6-B498-43B3-948B-1728B52AA6E4}">
                  <adec:decorative xmlns:adec="http://schemas.microsoft.com/office/drawing/2017/decorative" val="1"/>
                </a:ext>
              </a:extLst>
            </p:cNvPr>
            <p:cNvSpPr/>
            <p:nvPr/>
          </p:nvSpPr>
          <p:spPr>
            <a:xfrm>
              <a:off x="476657" y="1822531"/>
              <a:ext cx="1106416" cy="1106416"/>
            </a:xfrm>
            <a:prstGeom prst="ellipse">
              <a:avLst/>
            </a:prstGeom>
            <a:solidFill>
              <a:schemeClr val="tx1">
                <a:lumMod val="5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pic>
          <p:nvPicPr>
            <p:cNvPr id="56" name="Graphic 55" descr="Connected with solid fill">
              <a:extLst>
                <a:ext uri="{FF2B5EF4-FFF2-40B4-BE49-F238E27FC236}">
                  <a16:creationId xmlns:a16="http://schemas.microsoft.com/office/drawing/2014/main" id="{4C2AAAAD-E892-2C75-1765-295E15C6528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2135" y="2034420"/>
              <a:ext cx="668945" cy="668945"/>
            </a:xfrm>
            <a:prstGeom prst="rect">
              <a:avLst/>
            </a:prstGeom>
          </p:spPr>
        </p:pic>
      </p:grpSp>
      <p:sp>
        <p:nvSpPr>
          <p:cNvPr id="51" name="Oval 50">
            <a:extLst>
              <a:ext uri="{FF2B5EF4-FFF2-40B4-BE49-F238E27FC236}">
                <a16:creationId xmlns:a16="http://schemas.microsoft.com/office/drawing/2014/main" id="{20CF95DE-2BD3-4F77-A5C9-A0EE657E0FCE}"/>
              </a:ext>
            </a:extLst>
          </p:cNvPr>
          <p:cNvSpPr/>
          <p:nvPr/>
        </p:nvSpPr>
        <p:spPr>
          <a:xfrm>
            <a:off x="3780927" y="2049866"/>
            <a:ext cx="1576108" cy="1576108"/>
          </a:xfrm>
          <a:prstGeom prst="ellipse">
            <a:avLst/>
          </a:prstGeom>
          <a:solidFill>
            <a:schemeClr val="tx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en-US" b="1">
                <a:solidFill>
                  <a:srgbClr val="FFFFFF"/>
                </a:solidFill>
                <a:latin typeface="Calibri" panose="020F0502020204030204" pitchFamily="34" charset="0"/>
                <a:cs typeface="Calibri" panose="020F0502020204030204" pitchFamily="34" charset="0"/>
              </a:rPr>
              <a:t>Key Benefits</a:t>
            </a:r>
          </a:p>
        </p:txBody>
      </p:sp>
      <p:sp>
        <p:nvSpPr>
          <p:cNvPr id="2" name="Title 1">
            <a:extLst>
              <a:ext uri="{FF2B5EF4-FFF2-40B4-BE49-F238E27FC236}">
                <a16:creationId xmlns:a16="http://schemas.microsoft.com/office/drawing/2014/main" id="{03B05C73-9115-FBDE-D617-6D1D3A367E5E}"/>
              </a:ext>
            </a:extLst>
          </p:cNvPr>
          <p:cNvSpPr txBox="1">
            <a:spLocks noGrp="1"/>
          </p:cNvSpPr>
          <p:nvPr>
            <p:ph type="title" idx="4294967295"/>
          </p:nvPr>
        </p:nvSpPr>
        <p:spPr>
          <a:xfrm>
            <a:off x="429603" y="199723"/>
            <a:ext cx="8210928" cy="6265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R="0" lvl="0" indent="0" fontAlgn="base">
              <a:lnSpc>
                <a:spcPts val="4000"/>
              </a:lnSpc>
              <a:spcBef>
                <a:spcPct val="0"/>
              </a:spcBef>
              <a:spcAft>
                <a:spcPct val="0"/>
              </a:spcAft>
              <a:buClrTx/>
              <a:buSzTx/>
              <a:buFontTx/>
              <a:buNone/>
              <a:tabLst/>
              <a:defRPr kumimoji="0" sz="3200" b="1" i="0" u="none" strike="noStrike" cap="none" spc="0" normalizeH="0" baseline="0">
                <a:ln>
                  <a:noFill/>
                </a:ln>
                <a:solidFill>
                  <a:srgbClr val="0039A6"/>
                </a:solidFill>
                <a:effectLst/>
                <a:uLnTx/>
                <a:uFillTx/>
                <a:latin typeface="Calibri" pitchFamily="34" charset="0"/>
                <a:ea typeface="+mj-ea"/>
                <a:cs typeface="+mj-cs"/>
              </a:defRPr>
            </a:lvl1pPr>
            <a:lvl2pPr algn="ctr" fontAlgn="base">
              <a:spcBef>
                <a:spcPct val="0"/>
              </a:spcBef>
              <a:spcAft>
                <a:spcPct val="0"/>
              </a:spcAft>
              <a:defRPr sz="5867">
                <a:latin typeface="Myriad Web Pro" panose="020B0503030403020204" pitchFamily="34" charset="0"/>
              </a:defRPr>
            </a:lvl2pPr>
            <a:lvl3pPr algn="ctr" fontAlgn="base">
              <a:spcBef>
                <a:spcPct val="0"/>
              </a:spcBef>
              <a:spcAft>
                <a:spcPct val="0"/>
              </a:spcAft>
              <a:defRPr sz="5867">
                <a:latin typeface="Myriad Web Pro" panose="020B0503030403020204" pitchFamily="34" charset="0"/>
              </a:defRPr>
            </a:lvl3pPr>
            <a:lvl4pPr algn="ctr" fontAlgn="base">
              <a:spcBef>
                <a:spcPct val="0"/>
              </a:spcBef>
              <a:spcAft>
                <a:spcPct val="0"/>
              </a:spcAft>
              <a:defRPr sz="5867">
                <a:latin typeface="Myriad Web Pro" panose="020B0503030403020204" pitchFamily="34" charset="0"/>
              </a:defRPr>
            </a:lvl4pPr>
            <a:lvl5pPr algn="ctr" fontAlgn="base">
              <a:spcBef>
                <a:spcPct val="0"/>
              </a:spcBef>
              <a:spcAft>
                <a:spcPct val="0"/>
              </a:spcAft>
              <a:defRPr sz="5867">
                <a:latin typeface="Myriad Web Pro" panose="020B0503030403020204" pitchFamily="34" charset="0"/>
              </a:defRPr>
            </a:lvl5pPr>
            <a:lvl6pPr marL="609585" algn="ctr" fontAlgn="base">
              <a:spcBef>
                <a:spcPct val="0"/>
              </a:spcBef>
              <a:spcAft>
                <a:spcPct val="0"/>
              </a:spcAft>
              <a:defRPr sz="5867">
                <a:latin typeface="Myriad Web Pro" panose="020B0503030403020204" pitchFamily="34" charset="0"/>
              </a:defRPr>
            </a:lvl6pPr>
            <a:lvl7pPr marL="1219170" algn="ctr" fontAlgn="base">
              <a:spcBef>
                <a:spcPct val="0"/>
              </a:spcBef>
              <a:spcAft>
                <a:spcPct val="0"/>
              </a:spcAft>
              <a:defRPr sz="5867">
                <a:latin typeface="Myriad Web Pro" panose="020B0503030403020204" pitchFamily="34" charset="0"/>
              </a:defRPr>
            </a:lvl7pPr>
            <a:lvl8pPr marL="1828754" algn="ctr" fontAlgn="base">
              <a:spcBef>
                <a:spcPct val="0"/>
              </a:spcBef>
              <a:spcAft>
                <a:spcPct val="0"/>
              </a:spcAft>
              <a:defRPr sz="5867">
                <a:latin typeface="Myriad Web Pro" panose="020B0503030403020204" pitchFamily="34" charset="0"/>
              </a:defRPr>
            </a:lvl8pPr>
            <a:lvl9pPr marL="2438339" algn="ctr" fontAlgn="base">
              <a:spcBef>
                <a:spcPct val="0"/>
              </a:spcBef>
              <a:spcAft>
                <a:spcPct val="0"/>
              </a:spcAft>
              <a:defRPr sz="5867">
                <a:latin typeface="Myriad Web Pro" panose="020B0503030403020204" pitchFamily="34" charset="0"/>
              </a:defRPr>
            </a:lvl9pPr>
          </a:lstStyle>
          <a:p>
            <a:pPr algn="l">
              <a:lnSpc>
                <a:spcPct val="173611"/>
              </a:lnSpc>
              <a:defRPr/>
            </a:pPr>
            <a:r>
              <a:rPr lang="en-US">
                <a:solidFill>
                  <a:srgbClr val="0E5EAB"/>
                </a:solidFill>
                <a:latin typeface="Calibri"/>
                <a:cs typeface="Calibri"/>
              </a:rPr>
              <a:t>Key benefits: connect public health to health IT</a:t>
            </a:r>
            <a:endParaRPr lang="en-US" b="0">
              <a:solidFill>
                <a:srgbClr val="0E5EAB"/>
              </a:solidFill>
              <a:latin typeface="Calibri"/>
              <a:cs typeface="Calibri"/>
            </a:endParaRPr>
          </a:p>
        </p:txBody>
      </p:sp>
    </p:spTree>
    <p:extLst>
      <p:ext uri="{BB962C8B-B14F-4D97-AF65-F5344CB8AC3E}">
        <p14:creationId xmlns:p14="http://schemas.microsoft.com/office/powerpoint/2010/main" val="4726414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descr="Hypothesized future: data exchange architecture graphic">
            <a:extLst>
              <a:ext uri="{FF2B5EF4-FFF2-40B4-BE49-F238E27FC236}">
                <a16:creationId xmlns:a16="http://schemas.microsoft.com/office/drawing/2014/main" id="{2815BDCC-350B-A9F0-190E-B041D7661F38}"/>
              </a:ext>
            </a:extLst>
          </p:cNvPr>
          <p:cNvGrpSpPr/>
          <p:nvPr/>
        </p:nvGrpSpPr>
        <p:grpSpPr>
          <a:xfrm>
            <a:off x="1082689" y="1284339"/>
            <a:ext cx="6719651" cy="3283603"/>
            <a:chOff x="1209083" y="1701162"/>
            <a:chExt cx="8959534" cy="4378137"/>
          </a:xfrm>
        </p:grpSpPr>
        <p:grpSp>
          <p:nvGrpSpPr>
            <p:cNvPr id="24" name="Group 23" descr="Diagram depicting hypothesized future state architecture">
              <a:extLst>
                <a:ext uri="{FF2B5EF4-FFF2-40B4-BE49-F238E27FC236}">
                  <a16:creationId xmlns:a16="http://schemas.microsoft.com/office/drawing/2014/main" id="{5CBC5CF5-1957-A126-C786-26D3504B61E2}"/>
                </a:ext>
              </a:extLst>
            </p:cNvPr>
            <p:cNvGrpSpPr/>
            <p:nvPr/>
          </p:nvGrpSpPr>
          <p:grpSpPr>
            <a:xfrm>
              <a:off x="1902942" y="1701162"/>
              <a:ext cx="7572032" cy="4202778"/>
              <a:chOff x="4468542" y="1727632"/>
              <a:chExt cx="6748122" cy="4202778"/>
            </a:xfrm>
          </p:grpSpPr>
          <p:cxnSp>
            <p:nvCxnSpPr>
              <p:cNvPr id="152" name="Elbow Connector 162">
                <a:extLst>
                  <a:ext uri="{FF2B5EF4-FFF2-40B4-BE49-F238E27FC236}">
                    <a16:creationId xmlns:a16="http://schemas.microsoft.com/office/drawing/2014/main" id="{474FF246-96BD-F680-2EA1-D3578FF41933}"/>
                  </a:ext>
                </a:extLst>
              </p:cNvPr>
              <p:cNvCxnSpPr>
                <a:cxnSpLocks/>
                <a:stCxn id="125" idx="0"/>
              </p:cNvCxnSpPr>
              <p:nvPr/>
            </p:nvCxnSpPr>
            <p:spPr>
              <a:xfrm rot="16200000" flipH="1" flipV="1">
                <a:off x="7151296" y="-955122"/>
                <a:ext cx="1382613" cy="6748122"/>
              </a:xfrm>
              <a:prstGeom prst="bentConnector3">
                <a:avLst>
                  <a:gd name="adj1" fmla="val -16534"/>
                </a:avLst>
              </a:prstGeom>
              <a:noFill/>
              <a:ln w="28575" cap="flat" cmpd="sng" algn="ctr">
                <a:solidFill>
                  <a:srgbClr val="7EA9D2"/>
                </a:solidFill>
                <a:prstDash val="sysDash"/>
                <a:miter lim="800000"/>
                <a:tailEnd type="triangle"/>
              </a:ln>
              <a:effectLst/>
            </p:spPr>
          </p:cxnSp>
          <p:cxnSp>
            <p:nvCxnSpPr>
              <p:cNvPr id="153" name="Elbow Connector 163">
                <a:extLst>
                  <a:ext uri="{FF2B5EF4-FFF2-40B4-BE49-F238E27FC236}">
                    <a16:creationId xmlns:a16="http://schemas.microsoft.com/office/drawing/2014/main" id="{8B7A1406-EB38-8F5D-24E4-09E0AE3EE32C}"/>
                  </a:ext>
                </a:extLst>
              </p:cNvPr>
              <p:cNvCxnSpPr>
                <a:cxnSpLocks/>
                <a:stCxn id="118" idx="2"/>
              </p:cNvCxnSpPr>
              <p:nvPr/>
            </p:nvCxnSpPr>
            <p:spPr>
              <a:xfrm rot="5400000" flipH="1">
                <a:off x="7156359" y="1870106"/>
                <a:ext cx="1372487" cy="6748122"/>
              </a:xfrm>
              <a:prstGeom prst="bentConnector3">
                <a:avLst>
                  <a:gd name="adj1" fmla="val -27760"/>
                </a:avLst>
              </a:prstGeom>
              <a:noFill/>
              <a:ln w="28575" cap="flat" cmpd="sng" algn="ctr">
                <a:solidFill>
                  <a:srgbClr val="7EA9D2"/>
                </a:solidFill>
                <a:prstDash val="sysDash"/>
                <a:miter lim="800000"/>
                <a:tailEnd type="triangle"/>
              </a:ln>
              <a:effectLst/>
            </p:spPr>
          </p:cxnSp>
        </p:grpSp>
        <p:sp>
          <p:nvSpPr>
            <p:cNvPr id="25" name="Rectangular Callout 153" descr="Gray box with diagram key: &#10;- Green arrow represents push being triggered &#10;- Blue arrow represents pull requested &#10;- Gray double-line arrow represents confirmation &#10;- Gray dotted arrow denotes informational ">
              <a:extLst>
                <a:ext uri="{FF2B5EF4-FFF2-40B4-BE49-F238E27FC236}">
                  <a16:creationId xmlns:a16="http://schemas.microsoft.com/office/drawing/2014/main" id="{BCA3C429-5DBA-5435-67A1-5AC82AA63796}"/>
                </a:ext>
              </a:extLst>
            </p:cNvPr>
            <p:cNvSpPr/>
            <p:nvPr/>
          </p:nvSpPr>
          <p:spPr>
            <a:xfrm rot="10800000" flipV="1">
              <a:off x="2115741" y="5008547"/>
              <a:ext cx="2377383" cy="1070752"/>
            </a:xfrm>
            <a:prstGeom prst="wedgeRectCallout">
              <a:avLst>
                <a:gd name="adj1" fmla="val -50269"/>
                <a:gd name="adj2" fmla="val -16828"/>
              </a:avLst>
            </a:prstGeom>
            <a:solidFill>
              <a:sysClr val="window" lastClr="FFFFFF">
                <a:lumMod val="95000"/>
              </a:sysClr>
            </a:solidFill>
            <a:ln w="38100" cap="flat" cmpd="sng" algn="ctr">
              <a:noFill/>
              <a:prstDash val="solid"/>
              <a:miter lim="800000"/>
            </a:ln>
            <a:effectLst/>
          </p:spPr>
          <p:txBody>
            <a:bodyPr lIns="137160" rIns="137160" rtlCol="0" anchor="ctr"/>
            <a:lstStyle/>
            <a:p>
              <a:pPr defTabSz="685783" eaLnBrk="1" fontAlgn="auto" hangingPunct="1">
                <a:spcBef>
                  <a:spcPts val="0"/>
                </a:spcBef>
                <a:spcAft>
                  <a:spcPts val="0"/>
                </a:spcAft>
                <a:defRPr/>
              </a:pPr>
              <a:endParaRPr lang="en-US" sz="900" kern="0">
                <a:solidFill>
                  <a:prstClr val="black"/>
                </a:solidFill>
                <a:latin typeface="Calibri" panose="020F0502020204030204" pitchFamily="34" charset="0"/>
                <a:cs typeface="Calibri" panose="020F0502020204030204" pitchFamily="34" charset="0"/>
              </a:endParaRPr>
            </a:p>
          </p:txBody>
        </p:sp>
        <p:grpSp>
          <p:nvGrpSpPr>
            <p:cNvPr id="26" name="Group 25" descr="Orange box with hospital icon representing healthcare and systems ">
              <a:extLst>
                <a:ext uri="{FF2B5EF4-FFF2-40B4-BE49-F238E27FC236}">
                  <a16:creationId xmlns:a16="http://schemas.microsoft.com/office/drawing/2014/main" id="{20B20CF7-A35F-52E7-70A0-D56B9017B9AC}"/>
                </a:ext>
              </a:extLst>
            </p:cNvPr>
            <p:cNvGrpSpPr/>
            <p:nvPr/>
          </p:nvGrpSpPr>
          <p:grpSpPr>
            <a:xfrm>
              <a:off x="1209083" y="3085533"/>
              <a:ext cx="1397111" cy="1447677"/>
              <a:chOff x="3769986" y="2923899"/>
              <a:chExt cx="1397111" cy="1447677"/>
            </a:xfrm>
          </p:grpSpPr>
          <p:sp>
            <p:nvSpPr>
              <p:cNvPr id="149" name="Rectangle 148">
                <a:extLst>
                  <a:ext uri="{FF2B5EF4-FFF2-40B4-BE49-F238E27FC236}">
                    <a16:creationId xmlns:a16="http://schemas.microsoft.com/office/drawing/2014/main" id="{483C00ED-BFCB-86D8-4193-12F63558A3D3}"/>
                  </a:ext>
                </a:extLst>
              </p:cNvPr>
              <p:cNvSpPr/>
              <p:nvPr/>
            </p:nvSpPr>
            <p:spPr>
              <a:xfrm>
                <a:off x="3769986" y="2923899"/>
                <a:ext cx="1397111" cy="1447677"/>
              </a:xfrm>
              <a:prstGeom prst="rect">
                <a:avLst/>
              </a:prstGeom>
              <a:solidFill>
                <a:srgbClr val="0E5EAB"/>
              </a:solidFill>
              <a:ln w="12700" cap="flat" cmpd="sng" algn="ctr">
                <a:noFill/>
                <a:prstDash val="solid"/>
                <a:miter lim="800000"/>
              </a:ln>
              <a:effectLst/>
            </p:spPr>
            <p:txBody>
              <a:bodyPr lIns="68580" tIns="34290" rIns="68580" bIns="34290" rtlCol="0" anchor="ctr"/>
              <a:lstStyle/>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endParaRPr lang="en-US" sz="900" b="1" kern="0">
                  <a:solidFill>
                    <a:srgbClr val="002060"/>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r>
                  <a:rPr lang="en-US" sz="900" b="1" kern="0">
                    <a:solidFill>
                      <a:srgbClr val="FFFFFF"/>
                    </a:solidFill>
                    <a:latin typeface="Calibri" panose="020F0502020204030204" pitchFamily="34" charset="0"/>
                    <a:cs typeface="Calibri" panose="020F0502020204030204" pitchFamily="34" charset="0"/>
                  </a:rPr>
                  <a:t>Health care</a:t>
                </a:r>
              </a:p>
              <a:p>
                <a:pPr algn="ctr" defTabSz="685783" eaLnBrk="1" fontAlgn="auto" hangingPunct="1">
                  <a:spcBef>
                    <a:spcPts val="0"/>
                  </a:spcBef>
                  <a:spcAft>
                    <a:spcPts val="0"/>
                  </a:spcAft>
                  <a:defRPr/>
                </a:pPr>
                <a:r>
                  <a:rPr lang="en-US" sz="900" b="1" kern="0">
                    <a:solidFill>
                      <a:srgbClr val="FFFFFF"/>
                    </a:solidFill>
                    <a:latin typeface="Calibri" panose="020F0502020204030204" pitchFamily="34" charset="0"/>
                    <a:cs typeface="Calibri" panose="020F0502020204030204" pitchFamily="34" charset="0"/>
                  </a:rPr>
                  <a:t>Systems</a:t>
                </a:r>
              </a:p>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p:txBody>
          </p:sp>
          <p:pic>
            <p:nvPicPr>
              <p:cNvPr id="151" name="Graphic 150" descr="Hospital outline">
                <a:extLst>
                  <a:ext uri="{FF2B5EF4-FFF2-40B4-BE49-F238E27FC236}">
                    <a16:creationId xmlns:a16="http://schemas.microsoft.com/office/drawing/2014/main" id="{BB097DC5-1CA7-0233-885E-472A52073D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54438" y="2969288"/>
                <a:ext cx="826861" cy="837130"/>
              </a:xfrm>
              <a:prstGeom prst="rect">
                <a:avLst/>
              </a:prstGeom>
            </p:spPr>
          </p:pic>
        </p:grpSp>
        <p:grpSp>
          <p:nvGrpSpPr>
            <p:cNvPr id="27" name="Group 26" descr="Green arrow representing the push of data from healthcare and systems to exchanges (for example, core data) ">
              <a:extLst>
                <a:ext uri="{FF2B5EF4-FFF2-40B4-BE49-F238E27FC236}">
                  <a16:creationId xmlns:a16="http://schemas.microsoft.com/office/drawing/2014/main" id="{0BC37B4F-FEAC-1C78-78FE-4922CB9E6407}"/>
                </a:ext>
              </a:extLst>
            </p:cNvPr>
            <p:cNvGrpSpPr/>
            <p:nvPr/>
          </p:nvGrpSpPr>
          <p:grpSpPr>
            <a:xfrm>
              <a:off x="2597050" y="3260662"/>
              <a:ext cx="1892720" cy="482449"/>
              <a:chOff x="5195188" y="3075168"/>
              <a:chExt cx="1892695" cy="482449"/>
            </a:xfrm>
          </p:grpSpPr>
          <p:sp>
            <p:nvSpPr>
              <p:cNvPr id="146" name="Right Bracket 145">
                <a:extLst>
                  <a:ext uri="{FF2B5EF4-FFF2-40B4-BE49-F238E27FC236}">
                    <a16:creationId xmlns:a16="http://schemas.microsoft.com/office/drawing/2014/main" id="{6B6E251B-0DDB-5501-A2AC-20DEE2A9D29C}"/>
                  </a:ext>
                </a:extLst>
              </p:cNvPr>
              <p:cNvSpPr/>
              <p:nvPr/>
            </p:nvSpPr>
            <p:spPr>
              <a:xfrm>
                <a:off x="5195188" y="3085577"/>
                <a:ext cx="76034" cy="472040"/>
              </a:xfrm>
              <a:prstGeom prst="rightBracket">
                <a:avLst/>
              </a:prstGeom>
              <a:noFill/>
              <a:ln w="38100" cap="flat" cmpd="sng" algn="ctr">
                <a:solidFill>
                  <a:srgbClr val="2CB29B"/>
                </a:solidFill>
                <a:prstDash val="solid"/>
                <a:miter lim="800000"/>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sp>
            <p:nvSpPr>
              <p:cNvPr id="147" name="Right Bracket 146">
                <a:extLst>
                  <a:ext uri="{FF2B5EF4-FFF2-40B4-BE49-F238E27FC236}">
                    <a16:creationId xmlns:a16="http://schemas.microsoft.com/office/drawing/2014/main" id="{DFA27A7D-EA0B-E2F8-75F9-2CA404848DE1}"/>
                  </a:ext>
                </a:extLst>
              </p:cNvPr>
              <p:cNvSpPr/>
              <p:nvPr/>
            </p:nvSpPr>
            <p:spPr>
              <a:xfrm flipH="1">
                <a:off x="7011851" y="3075168"/>
                <a:ext cx="76032" cy="482449"/>
              </a:xfrm>
              <a:prstGeom prst="rightBracket">
                <a:avLst/>
              </a:prstGeom>
              <a:noFill/>
              <a:ln w="38100" cap="flat" cmpd="sng" algn="ctr">
                <a:solidFill>
                  <a:srgbClr val="2CB29B"/>
                </a:solidFill>
                <a:prstDash val="solid"/>
                <a:miter lim="800000"/>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cxnSp>
            <p:nvCxnSpPr>
              <p:cNvPr id="148" name="Straight Arrow Connector 147">
                <a:extLst>
                  <a:ext uri="{FF2B5EF4-FFF2-40B4-BE49-F238E27FC236}">
                    <a16:creationId xmlns:a16="http://schemas.microsoft.com/office/drawing/2014/main" id="{A0B4D3A0-5817-1F6E-2F8D-8E0691ACDE2C}"/>
                  </a:ext>
                </a:extLst>
              </p:cNvPr>
              <p:cNvCxnSpPr>
                <a:cxnSpLocks/>
                <a:stCxn id="147" idx="2"/>
                <a:endCxn id="146" idx="2"/>
              </p:cNvCxnSpPr>
              <p:nvPr/>
            </p:nvCxnSpPr>
            <p:spPr>
              <a:xfrm flipH="1">
                <a:off x="5271222" y="3316393"/>
                <a:ext cx="1740629" cy="5204"/>
              </a:xfrm>
              <a:prstGeom prst="straightConnector1">
                <a:avLst/>
              </a:prstGeom>
              <a:noFill/>
              <a:ln w="38100" cap="flat" cmpd="sng" algn="ctr">
                <a:solidFill>
                  <a:srgbClr val="2CB29B"/>
                </a:solidFill>
                <a:prstDash val="solid"/>
                <a:miter lim="800000"/>
                <a:headEnd type="triangle"/>
                <a:tailEnd type="none"/>
              </a:ln>
              <a:effectLst/>
            </p:spPr>
          </p:cxnSp>
        </p:grpSp>
        <p:grpSp>
          <p:nvGrpSpPr>
            <p:cNvPr id="28" name="Group 27" descr="Blue arrow showing the flow of data from healthcare and systems to exchanges (for example, patient query data) ">
              <a:extLst>
                <a:ext uri="{FF2B5EF4-FFF2-40B4-BE49-F238E27FC236}">
                  <a16:creationId xmlns:a16="http://schemas.microsoft.com/office/drawing/2014/main" id="{768BBB00-49FB-4CA0-0763-4E2847E8895E}"/>
                </a:ext>
              </a:extLst>
            </p:cNvPr>
            <p:cNvGrpSpPr/>
            <p:nvPr/>
          </p:nvGrpSpPr>
          <p:grpSpPr>
            <a:xfrm>
              <a:off x="2603936" y="3951207"/>
              <a:ext cx="1889188" cy="490221"/>
              <a:chOff x="5202075" y="3765715"/>
              <a:chExt cx="1889163" cy="490221"/>
            </a:xfrm>
          </p:grpSpPr>
          <p:sp>
            <p:nvSpPr>
              <p:cNvPr id="140" name="Right Bracket 139">
                <a:extLst>
                  <a:ext uri="{FF2B5EF4-FFF2-40B4-BE49-F238E27FC236}">
                    <a16:creationId xmlns:a16="http://schemas.microsoft.com/office/drawing/2014/main" id="{A345D542-FD14-3B4D-82E0-4297818C7D68}"/>
                  </a:ext>
                </a:extLst>
              </p:cNvPr>
              <p:cNvSpPr/>
              <p:nvPr/>
            </p:nvSpPr>
            <p:spPr>
              <a:xfrm>
                <a:off x="5202075" y="3783896"/>
                <a:ext cx="76034" cy="472040"/>
              </a:xfrm>
              <a:prstGeom prst="rightBracket">
                <a:avLst/>
              </a:prstGeom>
              <a:noFill/>
              <a:ln w="38100" cap="flat" cmpd="sng" algn="ctr">
                <a:solidFill>
                  <a:srgbClr val="065FA9"/>
                </a:solidFill>
                <a:prstDash val="solid"/>
                <a:miter lim="800000"/>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sp>
            <p:nvSpPr>
              <p:cNvPr id="141" name="Right Bracket 140">
                <a:extLst>
                  <a:ext uri="{FF2B5EF4-FFF2-40B4-BE49-F238E27FC236}">
                    <a16:creationId xmlns:a16="http://schemas.microsoft.com/office/drawing/2014/main" id="{50A264D8-53D9-076D-2913-7184DC9F859A}"/>
                  </a:ext>
                </a:extLst>
              </p:cNvPr>
              <p:cNvSpPr/>
              <p:nvPr/>
            </p:nvSpPr>
            <p:spPr>
              <a:xfrm rot="10800000">
                <a:off x="7015204" y="3765715"/>
                <a:ext cx="76034" cy="472040"/>
              </a:xfrm>
              <a:prstGeom prst="rightBracket">
                <a:avLst/>
              </a:prstGeom>
              <a:noFill/>
              <a:ln w="38100" cap="flat" cmpd="sng" algn="ctr">
                <a:solidFill>
                  <a:srgbClr val="065FA9"/>
                </a:solidFill>
                <a:prstDash val="solid"/>
                <a:miter lim="800000"/>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cxnSp>
            <p:nvCxnSpPr>
              <p:cNvPr id="143" name="Straight Arrow Connector 142">
                <a:extLst>
                  <a:ext uri="{FF2B5EF4-FFF2-40B4-BE49-F238E27FC236}">
                    <a16:creationId xmlns:a16="http://schemas.microsoft.com/office/drawing/2014/main" id="{BDE54595-F6B9-BE9F-6370-A16E64B714EB}"/>
                  </a:ext>
                </a:extLst>
              </p:cNvPr>
              <p:cNvCxnSpPr>
                <a:cxnSpLocks/>
                <a:stCxn id="140" idx="2"/>
                <a:endCxn id="141" idx="2"/>
              </p:cNvCxnSpPr>
              <p:nvPr/>
            </p:nvCxnSpPr>
            <p:spPr>
              <a:xfrm flipV="1">
                <a:off x="5278109" y="4001735"/>
                <a:ext cx="1737095" cy="18181"/>
              </a:xfrm>
              <a:prstGeom prst="straightConnector1">
                <a:avLst/>
              </a:prstGeom>
              <a:noFill/>
              <a:ln w="38100" cap="flat" cmpd="sng" algn="ctr">
                <a:solidFill>
                  <a:srgbClr val="065FA9"/>
                </a:solidFill>
                <a:prstDash val="solid"/>
                <a:miter lim="800000"/>
                <a:headEnd type="none"/>
                <a:tailEnd type="triangle"/>
              </a:ln>
              <a:effectLst/>
            </p:spPr>
          </p:cxnSp>
        </p:grpSp>
        <p:grpSp>
          <p:nvGrpSpPr>
            <p:cNvPr id="29" name="Group 28" descr="Blue box with a heart icon with many nodes coming off of it representing exchanges ">
              <a:extLst>
                <a:ext uri="{FF2B5EF4-FFF2-40B4-BE49-F238E27FC236}">
                  <a16:creationId xmlns:a16="http://schemas.microsoft.com/office/drawing/2014/main" id="{77139D52-8E06-6868-9354-47F8D70B4ADA}"/>
                </a:ext>
              </a:extLst>
            </p:cNvPr>
            <p:cNvGrpSpPr/>
            <p:nvPr/>
          </p:nvGrpSpPr>
          <p:grpSpPr>
            <a:xfrm>
              <a:off x="4490851" y="3107625"/>
              <a:ext cx="1397111" cy="1447677"/>
              <a:chOff x="6511335" y="2923900"/>
              <a:chExt cx="1397111" cy="1447677"/>
            </a:xfrm>
          </p:grpSpPr>
          <p:sp>
            <p:nvSpPr>
              <p:cNvPr id="134" name="Rectangle 133">
                <a:extLst>
                  <a:ext uri="{FF2B5EF4-FFF2-40B4-BE49-F238E27FC236}">
                    <a16:creationId xmlns:a16="http://schemas.microsoft.com/office/drawing/2014/main" id="{3C10FC20-687B-8A47-264E-E5F33C262C7B}"/>
                  </a:ext>
                </a:extLst>
              </p:cNvPr>
              <p:cNvSpPr/>
              <p:nvPr/>
            </p:nvSpPr>
            <p:spPr>
              <a:xfrm>
                <a:off x="6511335" y="2923900"/>
                <a:ext cx="1397111" cy="1447677"/>
              </a:xfrm>
              <a:prstGeom prst="rect">
                <a:avLst/>
              </a:prstGeom>
              <a:solidFill>
                <a:srgbClr val="065FA9"/>
              </a:solidFill>
              <a:ln w="12700" cap="flat" cmpd="sng" algn="ctr">
                <a:noFill/>
                <a:prstDash val="solid"/>
                <a:miter lim="800000"/>
              </a:ln>
              <a:effectLst/>
            </p:spPr>
            <p:txBody>
              <a:bodyPr lIns="68580" tIns="34290" rIns="68580" bIns="34290" rtlCol="0" anchor="ctr"/>
              <a:lstStyle/>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r>
                  <a:rPr lang="en-US" sz="900" b="1" kern="0">
                    <a:solidFill>
                      <a:prstClr val="white"/>
                    </a:solidFill>
                    <a:latin typeface="Calibri" panose="020F0502020204030204" pitchFamily="34" charset="0"/>
                    <a:cs typeface="Calibri" panose="020F0502020204030204" pitchFamily="34" charset="0"/>
                  </a:rPr>
                  <a:t>Exchanges</a:t>
                </a:r>
              </a:p>
            </p:txBody>
          </p:sp>
          <p:pic>
            <p:nvPicPr>
              <p:cNvPr id="136" name="Graphic 135">
                <a:extLst>
                  <a:ext uri="{FF2B5EF4-FFF2-40B4-BE49-F238E27FC236}">
                    <a16:creationId xmlns:a16="http://schemas.microsoft.com/office/drawing/2014/main" id="{71A73D87-003D-4118-772C-EA736EE2411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89373" y="3128049"/>
                <a:ext cx="632966" cy="632966"/>
              </a:xfrm>
              <a:prstGeom prst="rect">
                <a:avLst/>
              </a:prstGeom>
            </p:spPr>
          </p:pic>
        </p:grpSp>
        <p:sp>
          <p:nvSpPr>
            <p:cNvPr id="31" name="Right Bracket 30" descr="Green bracket representing nodes for data flow from exchanges to STLTs">
              <a:extLst>
                <a:ext uri="{FF2B5EF4-FFF2-40B4-BE49-F238E27FC236}">
                  <a16:creationId xmlns:a16="http://schemas.microsoft.com/office/drawing/2014/main" id="{849A4642-E173-72A7-58CF-0E1D6DD5179F}"/>
                </a:ext>
              </a:extLst>
            </p:cNvPr>
            <p:cNvSpPr/>
            <p:nvPr/>
          </p:nvSpPr>
          <p:spPr>
            <a:xfrm>
              <a:off x="5885335" y="3188181"/>
              <a:ext cx="76035" cy="354651"/>
            </a:xfrm>
            <a:prstGeom prst="rightBracket">
              <a:avLst/>
            </a:prstGeom>
            <a:noFill/>
            <a:ln w="38100" cap="flat" cmpd="sng" algn="ctr">
              <a:solidFill>
                <a:srgbClr val="2CB29B"/>
              </a:solidFill>
              <a:prstDash val="solid"/>
              <a:miter lim="800000"/>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sp>
          <p:nvSpPr>
            <p:cNvPr id="32" name="Right Bracket 31" descr="Blue bracket representing nodes for data flow from exchanges to STLTs">
              <a:extLst>
                <a:ext uri="{FF2B5EF4-FFF2-40B4-BE49-F238E27FC236}">
                  <a16:creationId xmlns:a16="http://schemas.microsoft.com/office/drawing/2014/main" id="{90F27D6F-95D8-73AA-3006-80D1ADB09ECE}"/>
                </a:ext>
              </a:extLst>
            </p:cNvPr>
            <p:cNvSpPr/>
            <p:nvPr/>
          </p:nvSpPr>
          <p:spPr>
            <a:xfrm>
              <a:off x="5885335" y="4106456"/>
              <a:ext cx="76035" cy="354651"/>
            </a:xfrm>
            <a:prstGeom prst="rightBracket">
              <a:avLst/>
            </a:prstGeom>
            <a:noFill/>
            <a:ln w="38100" cap="flat" cmpd="sng" algn="ctr">
              <a:solidFill>
                <a:srgbClr val="065FA9"/>
              </a:solidFill>
              <a:prstDash val="solid"/>
              <a:miter lim="800000"/>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grpSp>
          <p:nvGrpSpPr>
            <p:cNvPr id="33" name="Group 32" descr="Green arrow flowing from exchanges to STLTs denotes data such as initial case and lab data ">
              <a:extLst>
                <a:ext uri="{FF2B5EF4-FFF2-40B4-BE49-F238E27FC236}">
                  <a16:creationId xmlns:a16="http://schemas.microsoft.com/office/drawing/2014/main" id="{0CE2B164-B608-A479-DF6E-30DDAA3DB6F2}"/>
                </a:ext>
              </a:extLst>
            </p:cNvPr>
            <p:cNvGrpSpPr/>
            <p:nvPr/>
          </p:nvGrpSpPr>
          <p:grpSpPr>
            <a:xfrm>
              <a:off x="5961371" y="1784259"/>
              <a:ext cx="2806364" cy="1581248"/>
              <a:chOff x="7707975" y="1622626"/>
              <a:chExt cx="2806363" cy="1581247"/>
            </a:xfrm>
          </p:grpSpPr>
          <p:cxnSp>
            <p:nvCxnSpPr>
              <p:cNvPr id="132" name="Straight Arrow Connector 131">
                <a:extLst>
                  <a:ext uri="{FF2B5EF4-FFF2-40B4-BE49-F238E27FC236}">
                    <a16:creationId xmlns:a16="http://schemas.microsoft.com/office/drawing/2014/main" id="{03E65254-4BFD-3B76-97F2-7FA527038EBD}"/>
                  </a:ext>
                </a:extLst>
              </p:cNvPr>
              <p:cNvCxnSpPr>
                <a:cxnSpLocks/>
                <a:stCxn id="133" idx="2"/>
                <a:endCxn id="31" idx="2"/>
              </p:cNvCxnSpPr>
              <p:nvPr/>
            </p:nvCxnSpPr>
            <p:spPr>
              <a:xfrm flipH="1">
                <a:off x="7707975" y="1799951"/>
                <a:ext cx="2730329" cy="1403922"/>
              </a:xfrm>
              <a:prstGeom prst="straightConnector1">
                <a:avLst/>
              </a:prstGeom>
              <a:noFill/>
              <a:ln w="38100" cap="flat" cmpd="sng" algn="ctr">
                <a:solidFill>
                  <a:srgbClr val="2CB29B"/>
                </a:solidFill>
                <a:prstDash val="solid"/>
                <a:miter lim="800000"/>
                <a:headEnd type="triangle"/>
                <a:tailEnd type="none"/>
              </a:ln>
              <a:effectLst/>
            </p:spPr>
          </p:cxnSp>
          <p:sp>
            <p:nvSpPr>
              <p:cNvPr id="133" name="Right Bracket 132">
                <a:extLst>
                  <a:ext uri="{FF2B5EF4-FFF2-40B4-BE49-F238E27FC236}">
                    <a16:creationId xmlns:a16="http://schemas.microsoft.com/office/drawing/2014/main" id="{823FE128-FC0B-6788-1BAE-58ADBA4F19BE}"/>
                  </a:ext>
                </a:extLst>
              </p:cNvPr>
              <p:cNvSpPr/>
              <p:nvPr/>
            </p:nvSpPr>
            <p:spPr>
              <a:xfrm rot="10800000">
                <a:off x="10438304" y="1622626"/>
                <a:ext cx="76034" cy="354651"/>
              </a:xfrm>
              <a:prstGeom prst="rightBracket">
                <a:avLst/>
              </a:prstGeom>
              <a:noFill/>
              <a:ln w="38100" cap="flat" cmpd="sng" algn="ctr">
                <a:solidFill>
                  <a:srgbClr val="2CB29B"/>
                </a:solidFill>
                <a:prstDash val="solid"/>
                <a:miter lim="800000"/>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grpSp>
        <p:grpSp>
          <p:nvGrpSpPr>
            <p:cNvPr id="34" name="Group 33" descr="Two separate arrows flowing from exchanges to STLTs: &#10;- Blue double arrow flowing from exchanges to STLTs represents data such as confirmed cases &#10;- Blue solid arrow flowing from exchanges to STLTs represents data such as patient queries ">
              <a:extLst>
                <a:ext uri="{FF2B5EF4-FFF2-40B4-BE49-F238E27FC236}">
                  <a16:creationId xmlns:a16="http://schemas.microsoft.com/office/drawing/2014/main" id="{8C52C6D8-68B0-100A-71F2-0BB996F6D003}"/>
                </a:ext>
              </a:extLst>
            </p:cNvPr>
            <p:cNvGrpSpPr/>
            <p:nvPr/>
          </p:nvGrpSpPr>
          <p:grpSpPr>
            <a:xfrm>
              <a:off x="5963996" y="2702537"/>
              <a:ext cx="2803739" cy="1520084"/>
              <a:chOff x="7982649" y="2540901"/>
              <a:chExt cx="2531689" cy="1520083"/>
            </a:xfrm>
          </p:grpSpPr>
          <p:cxnSp>
            <p:nvCxnSpPr>
              <p:cNvPr id="128" name="Straight Arrow Connector 127">
                <a:extLst>
                  <a:ext uri="{FF2B5EF4-FFF2-40B4-BE49-F238E27FC236}">
                    <a16:creationId xmlns:a16="http://schemas.microsoft.com/office/drawing/2014/main" id="{8F0F4803-73D1-73DE-F632-808F8035D515}"/>
                  </a:ext>
                </a:extLst>
              </p:cNvPr>
              <p:cNvCxnSpPr>
                <a:cxnSpLocks/>
                <a:endCxn id="129" idx="2"/>
              </p:cNvCxnSpPr>
              <p:nvPr/>
            </p:nvCxnSpPr>
            <p:spPr>
              <a:xfrm flipV="1">
                <a:off x="7982649" y="2718226"/>
                <a:ext cx="2455655" cy="1342758"/>
              </a:xfrm>
              <a:prstGeom prst="straightConnector1">
                <a:avLst/>
              </a:prstGeom>
              <a:noFill/>
              <a:ln w="38100" cap="flat" cmpd="sng" algn="ctr">
                <a:solidFill>
                  <a:srgbClr val="065FA9"/>
                </a:solidFill>
                <a:prstDash val="solid"/>
                <a:miter lim="800000"/>
                <a:headEnd type="none"/>
                <a:tailEnd type="triangle"/>
              </a:ln>
              <a:effectLst/>
            </p:spPr>
          </p:cxnSp>
          <p:sp>
            <p:nvSpPr>
              <p:cNvPr id="129" name="Right Bracket 128">
                <a:extLst>
                  <a:ext uri="{FF2B5EF4-FFF2-40B4-BE49-F238E27FC236}">
                    <a16:creationId xmlns:a16="http://schemas.microsoft.com/office/drawing/2014/main" id="{218857BA-73E8-7B97-C5AF-CA1C986D1F09}"/>
                  </a:ext>
                </a:extLst>
              </p:cNvPr>
              <p:cNvSpPr/>
              <p:nvPr/>
            </p:nvSpPr>
            <p:spPr>
              <a:xfrm rot="10800000">
                <a:off x="10438304" y="2540901"/>
                <a:ext cx="76034" cy="354651"/>
              </a:xfrm>
              <a:prstGeom prst="rightBracket">
                <a:avLst/>
              </a:prstGeom>
              <a:noFill/>
              <a:ln w="38100" cap="flat" cmpd="sng" algn="ctr">
                <a:solidFill>
                  <a:srgbClr val="065FA9"/>
                </a:solidFill>
                <a:prstDash val="solid"/>
                <a:miter lim="800000"/>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grpSp>
        <p:sp>
          <p:nvSpPr>
            <p:cNvPr id="125" name="Rectangle 124">
              <a:extLst>
                <a:ext uri="{FF2B5EF4-FFF2-40B4-BE49-F238E27FC236}">
                  <a16:creationId xmlns:a16="http://schemas.microsoft.com/office/drawing/2014/main" id="{29AA1A0F-DA47-D0DC-7180-9617A853F117}"/>
                </a:ext>
              </a:extLst>
            </p:cNvPr>
            <p:cNvSpPr/>
            <p:nvPr/>
          </p:nvSpPr>
          <p:spPr>
            <a:xfrm>
              <a:off x="8771506" y="1702921"/>
              <a:ext cx="1397111" cy="1447677"/>
            </a:xfrm>
            <a:prstGeom prst="rect">
              <a:avLst/>
            </a:prstGeom>
            <a:solidFill>
              <a:srgbClr val="0E5EAB"/>
            </a:solidFill>
            <a:ln w="12700" cap="flat" cmpd="sng" algn="ctr">
              <a:solidFill>
                <a:srgbClr val="4472C4"/>
              </a:solidFill>
              <a:prstDash val="solid"/>
              <a:miter lim="800000"/>
            </a:ln>
            <a:effectLst/>
          </p:spPr>
          <p:txBody>
            <a:bodyPr lIns="68580" tIns="34290" rIns="68580" bIns="34290" rtlCol="0" anchor="ctr"/>
            <a:lstStyle/>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r>
                <a:rPr lang="en-US" sz="900" b="1" kern="0">
                  <a:solidFill>
                    <a:prstClr val="white"/>
                  </a:solidFill>
                  <a:latin typeface="Calibri" panose="020F0502020204030204" pitchFamily="34" charset="0"/>
                  <a:cs typeface="Calibri" panose="020F0502020204030204" pitchFamily="34" charset="0"/>
                </a:rPr>
                <a:t>STLTs</a:t>
              </a:r>
            </a:p>
            <a:p>
              <a:pPr algn="ctr" defTabSz="685783" eaLnBrk="1" fontAlgn="auto" hangingPunct="1">
                <a:spcBef>
                  <a:spcPts val="0"/>
                </a:spcBef>
                <a:spcAft>
                  <a:spcPts val="0"/>
                </a:spcAft>
                <a:defRPr/>
              </a:pPr>
              <a:r>
                <a:rPr lang="en-US" sz="900" b="1" kern="0">
                  <a:solidFill>
                    <a:prstClr val="white"/>
                  </a:solidFill>
                  <a:latin typeface="Calibri" panose="020F0502020204030204" pitchFamily="34" charset="0"/>
                  <a:cs typeface="Calibri" panose="020F0502020204030204" pitchFamily="34" charset="0"/>
                </a:rPr>
                <a:t>Systems</a:t>
              </a:r>
            </a:p>
          </p:txBody>
        </p:sp>
        <p:cxnSp>
          <p:nvCxnSpPr>
            <p:cNvPr id="36" name="Straight Arrow Connector 35" descr="Green arrow flowing from exchanges to CDC with text noting examples of data flow such as initial case, lab, ADT, or bed data ">
              <a:extLst>
                <a:ext uri="{FF2B5EF4-FFF2-40B4-BE49-F238E27FC236}">
                  <a16:creationId xmlns:a16="http://schemas.microsoft.com/office/drawing/2014/main" id="{394B0CC1-081C-8ABD-F991-3250FF9E6D78}"/>
                </a:ext>
              </a:extLst>
            </p:cNvPr>
            <p:cNvCxnSpPr>
              <a:cxnSpLocks/>
              <a:stCxn id="113" idx="2"/>
              <a:endCxn id="31" idx="2"/>
            </p:cNvCxnSpPr>
            <p:nvPr/>
          </p:nvCxnSpPr>
          <p:spPr>
            <a:xfrm flipH="1" flipV="1">
              <a:off x="5961370" y="3365507"/>
              <a:ext cx="2732095" cy="1371858"/>
            </a:xfrm>
            <a:prstGeom prst="straightConnector1">
              <a:avLst/>
            </a:prstGeom>
            <a:noFill/>
            <a:ln w="38100" cap="flat" cmpd="sng" algn="ctr">
              <a:solidFill>
                <a:srgbClr val="2CB29B"/>
              </a:solidFill>
              <a:prstDash val="solid"/>
              <a:miter lim="800000"/>
              <a:headEnd type="triangle"/>
              <a:tailEnd type="none"/>
            </a:ln>
            <a:effectLst/>
          </p:spPr>
        </p:cxnSp>
        <p:cxnSp>
          <p:nvCxnSpPr>
            <p:cNvPr id="124" name="Straight Arrow Connector 123" descr="Straight Arrow Connector">
              <a:extLst>
                <a:ext uri="{FF2B5EF4-FFF2-40B4-BE49-F238E27FC236}">
                  <a16:creationId xmlns:a16="http://schemas.microsoft.com/office/drawing/2014/main" id="{08E01F0A-C5DB-01C1-5448-5416A727248A}"/>
                </a:ext>
              </a:extLst>
            </p:cNvPr>
            <p:cNvCxnSpPr>
              <a:cxnSpLocks/>
              <a:stCxn id="83" idx="2"/>
              <a:endCxn id="117" idx="2"/>
            </p:cNvCxnSpPr>
            <p:nvPr/>
          </p:nvCxnSpPr>
          <p:spPr>
            <a:xfrm>
              <a:off x="5963996" y="3815888"/>
              <a:ext cx="2729469" cy="1380614"/>
            </a:xfrm>
            <a:prstGeom prst="straightConnector1">
              <a:avLst/>
            </a:prstGeom>
            <a:noFill/>
            <a:ln w="38100" cap="flat" cmpd="sng" algn="ctr">
              <a:solidFill>
                <a:srgbClr val="2CB29B"/>
              </a:solidFill>
              <a:prstDash val="solid"/>
              <a:miter lim="800000"/>
              <a:headEnd type="none"/>
              <a:tailEnd type="triangle"/>
            </a:ln>
            <a:effectLst/>
          </p:spPr>
        </p:cxnSp>
        <p:cxnSp>
          <p:nvCxnSpPr>
            <p:cNvPr id="39" name="Straight Arrow Connector 38" descr="Blue arrow flowing from exchanges to CDC with text noting example: patient query ">
              <a:extLst>
                <a:ext uri="{FF2B5EF4-FFF2-40B4-BE49-F238E27FC236}">
                  <a16:creationId xmlns:a16="http://schemas.microsoft.com/office/drawing/2014/main" id="{66E0CEA6-6E5E-84EF-7C25-40C12F42B6A6}"/>
                </a:ext>
              </a:extLst>
            </p:cNvPr>
            <p:cNvCxnSpPr>
              <a:cxnSpLocks/>
              <a:stCxn id="32" idx="2"/>
              <a:endCxn id="103" idx="2"/>
            </p:cNvCxnSpPr>
            <p:nvPr/>
          </p:nvCxnSpPr>
          <p:spPr>
            <a:xfrm>
              <a:off x="5961370" y="4283782"/>
              <a:ext cx="2732095" cy="1371858"/>
            </a:xfrm>
            <a:prstGeom prst="straightConnector1">
              <a:avLst/>
            </a:prstGeom>
            <a:noFill/>
            <a:ln w="38100" cap="flat" cmpd="sng" algn="ctr">
              <a:solidFill>
                <a:srgbClr val="065FA9"/>
              </a:solidFill>
              <a:prstDash val="solid"/>
              <a:miter lim="800000"/>
              <a:headEnd type="none"/>
              <a:tailEnd type="triangle"/>
            </a:ln>
            <a:effectLst/>
          </p:spPr>
        </p:cxnSp>
        <p:grpSp>
          <p:nvGrpSpPr>
            <p:cNvPr id="40" name="Group 39" descr="Green box with building icon representing CDC ">
              <a:extLst>
                <a:ext uri="{FF2B5EF4-FFF2-40B4-BE49-F238E27FC236}">
                  <a16:creationId xmlns:a16="http://schemas.microsoft.com/office/drawing/2014/main" id="{7DB6255B-C20E-2132-9BF9-836F3B5C60BB}"/>
                </a:ext>
              </a:extLst>
            </p:cNvPr>
            <p:cNvGrpSpPr/>
            <p:nvPr/>
          </p:nvGrpSpPr>
          <p:grpSpPr>
            <a:xfrm>
              <a:off x="8771506" y="4458021"/>
              <a:ext cx="1397111" cy="1447677"/>
              <a:chOff x="10518108" y="4296386"/>
              <a:chExt cx="1397111" cy="1447677"/>
            </a:xfrm>
          </p:grpSpPr>
          <p:sp>
            <p:nvSpPr>
              <p:cNvPr id="118" name="Rectangle 117">
                <a:extLst>
                  <a:ext uri="{FF2B5EF4-FFF2-40B4-BE49-F238E27FC236}">
                    <a16:creationId xmlns:a16="http://schemas.microsoft.com/office/drawing/2014/main" id="{EDCD9E5C-28C2-BA0F-D4F7-A46420FAB0B0}"/>
                  </a:ext>
                </a:extLst>
              </p:cNvPr>
              <p:cNvSpPr/>
              <p:nvPr/>
            </p:nvSpPr>
            <p:spPr>
              <a:xfrm>
                <a:off x="10518108" y="4296386"/>
                <a:ext cx="1397111" cy="1447677"/>
              </a:xfrm>
              <a:prstGeom prst="rect">
                <a:avLst/>
              </a:prstGeom>
              <a:solidFill>
                <a:srgbClr val="0E5EAB"/>
              </a:solidFill>
              <a:ln w="12700" cap="flat" cmpd="sng" algn="ctr">
                <a:noFill/>
                <a:prstDash val="solid"/>
                <a:miter lim="800000"/>
              </a:ln>
              <a:effectLst/>
            </p:spPr>
            <p:txBody>
              <a:bodyPr lIns="68580" tIns="34290" rIns="68580" bIns="34290" rtlCol="0" anchor="ctr"/>
              <a:lstStyle/>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endParaRPr lang="en-US" sz="900" b="1" kern="0">
                  <a:solidFill>
                    <a:prstClr val="white"/>
                  </a:solidFill>
                  <a:latin typeface="Calibri" panose="020F0502020204030204" pitchFamily="34" charset="0"/>
                  <a:cs typeface="Calibri" panose="020F0502020204030204" pitchFamily="34" charset="0"/>
                </a:endParaRPr>
              </a:p>
              <a:p>
                <a:pPr algn="ctr" defTabSz="685783" eaLnBrk="1" fontAlgn="auto" hangingPunct="1">
                  <a:spcBef>
                    <a:spcPts val="0"/>
                  </a:spcBef>
                  <a:spcAft>
                    <a:spcPts val="0"/>
                  </a:spcAft>
                  <a:defRPr/>
                </a:pPr>
                <a:r>
                  <a:rPr lang="en-US" sz="900" b="1" kern="0">
                    <a:solidFill>
                      <a:prstClr val="white"/>
                    </a:solidFill>
                    <a:latin typeface="Calibri" panose="020F0502020204030204" pitchFamily="34" charset="0"/>
                    <a:cs typeface="Calibri" panose="020F0502020204030204" pitchFamily="34" charset="0"/>
                  </a:rPr>
                  <a:t>CDC</a:t>
                </a:r>
              </a:p>
              <a:p>
                <a:pPr algn="ctr" defTabSz="685783" eaLnBrk="1" fontAlgn="auto" hangingPunct="1">
                  <a:spcBef>
                    <a:spcPts val="0"/>
                  </a:spcBef>
                  <a:spcAft>
                    <a:spcPts val="0"/>
                  </a:spcAft>
                  <a:defRPr/>
                </a:pPr>
                <a:r>
                  <a:rPr lang="en-US" sz="900" b="1" kern="0">
                    <a:solidFill>
                      <a:prstClr val="white"/>
                    </a:solidFill>
                    <a:latin typeface="Calibri" panose="020F0502020204030204" pitchFamily="34" charset="0"/>
                    <a:cs typeface="Calibri" panose="020F0502020204030204" pitchFamily="34" charset="0"/>
                  </a:rPr>
                  <a:t>Systems</a:t>
                </a:r>
              </a:p>
            </p:txBody>
          </p:sp>
          <p:pic>
            <p:nvPicPr>
              <p:cNvPr id="119" name="Graphic 118" descr="Building outline">
                <a:extLst>
                  <a:ext uri="{FF2B5EF4-FFF2-40B4-BE49-F238E27FC236}">
                    <a16:creationId xmlns:a16="http://schemas.microsoft.com/office/drawing/2014/main" id="{DE2167BF-C21F-06E9-A48A-0912E66F27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50386" y="4525315"/>
                <a:ext cx="732553" cy="732553"/>
              </a:xfrm>
              <a:prstGeom prst="rect">
                <a:avLst/>
              </a:prstGeom>
            </p:spPr>
          </p:pic>
        </p:grpSp>
        <p:grpSp>
          <p:nvGrpSpPr>
            <p:cNvPr id="41" name="Group 40" descr="One green and two blue brackets representing notes of data flow to CDC">
              <a:extLst>
                <a:ext uri="{FF2B5EF4-FFF2-40B4-BE49-F238E27FC236}">
                  <a16:creationId xmlns:a16="http://schemas.microsoft.com/office/drawing/2014/main" id="{4F124CA6-398D-0C3F-9FEF-BABFBE14F6D3}"/>
                </a:ext>
              </a:extLst>
            </p:cNvPr>
            <p:cNvGrpSpPr/>
            <p:nvPr/>
          </p:nvGrpSpPr>
          <p:grpSpPr>
            <a:xfrm>
              <a:off x="8693465" y="4560040"/>
              <a:ext cx="76035" cy="1272926"/>
              <a:chOff x="9624886" y="2392228"/>
              <a:chExt cx="62838" cy="1052005"/>
            </a:xfrm>
          </p:grpSpPr>
          <p:sp>
            <p:nvSpPr>
              <p:cNvPr id="103" name="Right Bracket 102">
                <a:extLst>
                  <a:ext uri="{FF2B5EF4-FFF2-40B4-BE49-F238E27FC236}">
                    <a16:creationId xmlns:a16="http://schemas.microsoft.com/office/drawing/2014/main" id="{808CCABE-88CA-CCC6-8284-C13D3F8C2EE9}"/>
                  </a:ext>
                </a:extLst>
              </p:cNvPr>
              <p:cNvSpPr/>
              <p:nvPr/>
            </p:nvSpPr>
            <p:spPr>
              <a:xfrm rot="10800000">
                <a:off x="9624886" y="3151133"/>
                <a:ext cx="62838" cy="293100"/>
              </a:xfrm>
              <a:prstGeom prst="rightBracket">
                <a:avLst/>
              </a:prstGeom>
              <a:noFill/>
              <a:ln w="38100" cap="flat" cmpd="sng" algn="ctr">
                <a:solidFill>
                  <a:schemeClr val="accent1"/>
                </a:solidFill>
                <a:prstDash val="solid"/>
                <a:miter lim="800000"/>
                <a:headEnd type="none"/>
                <a:tailEnd type="none"/>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sp>
            <p:nvSpPr>
              <p:cNvPr id="113" name="Right Bracket 112">
                <a:extLst>
                  <a:ext uri="{FF2B5EF4-FFF2-40B4-BE49-F238E27FC236}">
                    <a16:creationId xmlns:a16="http://schemas.microsoft.com/office/drawing/2014/main" id="{FB431537-9FCF-88A7-D26F-601457DEAC1B}"/>
                  </a:ext>
                </a:extLst>
              </p:cNvPr>
              <p:cNvSpPr/>
              <p:nvPr/>
            </p:nvSpPr>
            <p:spPr>
              <a:xfrm rot="10800000">
                <a:off x="9624886" y="2392228"/>
                <a:ext cx="62838" cy="293100"/>
              </a:xfrm>
              <a:prstGeom prst="rightBracket">
                <a:avLst/>
              </a:prstGeom>
              <a:noFill/>
              <a:ln w="38100" cap="flat" cmpd="sng" algn="ctr">
                <a:solidFill>
                  <a:srgbClr val="2CB29B"/>
                </a:solidFill>
                <a:prstDash val="solid"/>
                <a:miter lim="800000"/>
                <a:headEnd type="none"/>
                <a:tailEnd type="none"/>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sp>
            <p:nvSpPr>
              <p:cNvPr id="117" name="Right Bracket 116">
                <a:extLst>
                  <a:ext uri="{FF2B5EF4-FFF2-40B4-BE49-F238E27FC236}">
                    <a16:creationId xmlns:a16="http://schemas.microsoft.com/office/drawing/2014/main" id="{B6023E0B-01AB-5631-94DB-575A327E663E}"/>
                  </a:ext>
                </a:extLst>
              </p:cNvPr>
              <p:cNvSpPr/>
              <p:nvPr/>
            </p:nvSpPr>
            <p:spPr>
              <a:xfrm rot="10800000">
                <a:off x="9624886" y="2771680"/>
                <a:ext cx="62838" cy="293100"/>
              </a:xfrm>
              <a:prstGeom prst="rightBracket">
                <a:avLst/>
              </a:prstGeom>
              <a:noFill/>
              <a:ln w="38100" cap="flat" cmpd="sng" algn="ctr">
                <a:solidFill>
                  <a:srgbClr val="2CB29B"/>
                </a:solidFill>
                <a:prstDash val="solid"/>
                <a:miter lim="800000"/>
                <a:headEnd type="none"/>
                <a:tailEnd type="none"/>
              </a:ln>
              <a:effectLst/>
            </p:spPr>
            <p:txBody>
              <a:bodyPr rtlCol="0" anchor="ctr"/>
              <a:lstStyle/>
              <a:p>
                <a:pPr algn="ctr" defTabSz="685783" eaLnBrk="1" fontAlgn="auto" hangingPunct="1">
                  <a:spcBef>
                    <a:spcPts val="0"/>
                  </a:spcBef>
                  <a:spcAft>
                    <a:spcPts val="0"/>
                  </a:spcAft>
                </a:pPr>
                <a:endParaRPr lang="en-US" sz="1350" kern="0">
                  <a:solidFill>
                    <a:prstClr val="black"/>
                  </a:solidFill>
                  <a:latin typeface="Calibri" panose="020F0502020204030204" pitchFamily="34" charset="0"/>
                  <a:cs typeface="Calibri" panose="020F0502020204030204" pitchFamily="34" charset="0"/>
                </a:endParaRPr>
              </a:p>
            </p:txBody>
          </p:sp>
        </p:grpSp>
        <p:grpSp>
          <p:nvGrpSpPr>
            <p:cNvPr id="42" name="Group 41" descr="Green dotted line representing the flow of data from CDC to STLTs (for example, case, lab, ADT, or bed data) ">
              <a:extLst>
                <a:ext uri="{FF2B5EF4-FFF2-40B4-BE49-F238E27FC236}">
                  <a16:creationId xmlns:a16="http://schemas.microsoft.com/office/drawing/2014/main" id="{D06D5255-543B-6E2C-5059-83B7AF5019F7}"/>
                </a:ext>
              </a:extLst>
            </p:cNvPr>
            <p:cNvGrpSpPr/>
            <p:nvPr/>
          </p:nvGrpSpPr>
          <p:grpSpPr>
            <a:xfrm>
              <a:off x="9172000" y="3154585"/>
              <a:ext cx="482449" cy="1295934"/>
              <a:chOff x="10965765" y="2994647"/>
              <a:chExt cx="482449" cy="1295934"/>
            </a:xfrm>
          </p:grpSpPr>
          <p:sp>
            <p:nvSpPr>
              <p:cNvPr id="98" name="Right Bracket 97">
                <a:extLst>
                  <a:ext uri="{FF2B5EF4-FFF2-40B4-BE49-F238E27FC236}">
                    <a16:creationId xmlns:a16="http://schemas.microsoft.com/office/drawing/2014/main" id="{E77F5AA8-0E53-2807-DB56-28FA70F37125}"/>
                  </a:ext>
                </a:extLst>
              </p:cNvPr>
              <p:cNvSpPr/>
              <p:nvPr/>
            </p:nvSpPr>
            <p:spPr>
              <a:xfrm rot="16200000" flipH="1">
                <a:off x="11168974" y="2791438"/>
                <a:ext cx="76032" cy="482449"/>
              </a:xfrm>
              <a:prstGeom prst="rightBracket">
                <a:avLst/>
              </a:prstGeom>
              <a:noFill/>
              <a:ln w="38100" cap="flat" cmpd="sng" algn="ctr">
                <a:solidFill>
                  <a:srgbClr val="7EA9D2"/>
                </a:solidFill>
                <a:prstDash val="solid"/>
                <a:miter lim="800000"/>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sp>
            <p:nvSpPr>
              <p:cNvPr id="99" name="Right Bracket 98">
                <a:extLst>
                  <a:ext uri="{FF2B5EF4-FFF2-40B4-BE49-F238E27FC236}">
                    <a16:creationId xmlns:a16="http://schemas.microsoft.com/office/drawing/2014/main" id="{FFAF9338-5DBF-341A-21E0-53F99F777CF8}"/>
                  </a:ext>
                </a:extLst>
              </p:cNvPr>
              <p:cNvSpPr/>
              <p:nvPr/>
            </p:nvSpPr>
            <p:spPr>
              <a:xfrm rot="5400000" flipH="1">
                <a:off x="11168974" y="4011340"/>
                <a:ext cx="76032" cy="482449"/>
              </a:xfrm>
              <a:prstGeom prst="rightBracket">
                <a:avLst/>
              </a:prstGeom>
              <a:noFill/>
              <a:ln w="38100" cap="flat" cmpd="sng" algn="ctr">
                <a:solidFill>
                  <a:srgbClr val="7EA9D2"/>
                </a:solidFill>
                <a:prstDash val="solid"/>
                <a:miter lim="800000"/>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cxnSp>
            <p:nvCxnSpPr>
              <p:cNvPr id="100" name="Straight Arrow Connector 99">
                <a:extLst>
                  <a:ext uri="{FF2B5EF4-FFF2-40B4-BE49-F238E27FC236}">
                    <a16:creationId xmlns:a16="http://schemas.microsoft.com/office/drawing/2014/main" id="{13575BDB-5651-4703-7C95-0FF79444E102}"/>
                  </a:ext>
                </a:extLst>
              </p:cNvPr>
              <p:cNvCxnSpPr>
                <a:cxnSpLocks/>
              </p:cNvCxnSpPr>
              <p:nvPr/>
            </p:nvCxnSpPr>
            <p:spPr>
              <a:xfrm flipH="1" flipV="1">
                <a:off x="11203229" y="3086897"/>
                <a:ext cx="7523" cy="1055996"/>
              </a:xfrm>
              <a:prstGeom prst="straightConnector1">
                <a:avLst/>
              </a:prstGeom>
              <a:noFill/>
              <a:ln w="28575" cap="flat" cmpd="sng" algn="ctr">
                <a:solidFill>
                  <a:srgbClr val="7EA9D2"/>
                </a:solidFill>
                <a:prstDash val="sysDash"/>
                <a:miter lim="800000"/>
                <a:tailEnd type="triangle"/>
              </a:ln>
              <a:effectLst/>
            </p:spPr>
          </p:cxnSp>
        </p:grpSp>
        <p:sp>
          <p:nvSpPr>
            <p:cNvPr id="43" name="TextBox 42">
              <a:extLst>
                <a:ext uri="{FF2B5EF4-FFF2-40B4-BE49-F238E27FC236}">
                  <a16:creationId xmlns:a16="http://schemas.microsoft.com/office/drawing/2014/main" id="{8232FC17-FF83-6017-45F3-68D13E044088}"/>
                </a:ext>
                <a:ext uri="{C183D7F6-B498-43B3-948B-1728B52AA6E4}">
                  <adec:decorative xmlns:adec="http://schemas.microsoft.com/office/drawing/2017/decorative" val="0"/>
                </a:ext>
              </a:extLst>
            </p:cNvPr>
            <p:cNvSpPr txBox="1"/>
            <p:nvPr/>
          </p:nvSpPr>
          <p:spPr>
            <a:xfrm>
              <a:off x="2213690" y="5065119"/>
              <a:ext cx="2178107" cy="246221"/>
            </a:xfrm>
            <a:prstGeom prst="rect">
              <a:avLst/>
            </a:prstGeom>
          </p:spPr>
          <p:txBody>
            <a:bodyPr vert="horz" wrap="square" lIns="68580" tIns="34290" rIns="68580" bIns="34290" rtlCol="0" anchor="ctr">
              <a:spAutoFit/>
            </a:bodyPr>
            <a:lstStyle/>
            <a:p>
              <a:pPr defTabSz="685783" eaLnBrk="1" fontAlgn="auto" hangingPunct="1">
                <a:spcBef>
                  <a:spcPts val="0"/>
                </a:spcBef>
                <a:spcAft>
                  <a:spcPts val="0"/>
                </a:spcAft>
                <a:defRPr/>
              </a:pPr>
              <a:r>
                <a:rPr lang="en-US" sz="750" b="1" kern="0">
                  <a:solidFill>
                    <a:srgbClr val="171717"/>
                  </a:solidFill>
                  <a:latin typeface="Calibri" panose="020F0502020204030204" pitchFamily="34" charset="0"/>
                  <a:cs typeface="Calibri" panose="020F0502020204030204" pitchFamily="34" charset="0"/>
                </a:rPr>
                <a:t>Push </a:t>
              </a:r>
              <a:r>
                <a:rPr lang="en-US" sz="750" kern="0">
                  <a:solidFill>
                    <a:srgbClr val="171717"/>
                  </a:solidFill>
                  <a:latin typeface="Calibri" panose="020F0502020204030204" pitchFamily="34" charset="0"/>
                  <a:cs typeface="Calibri" panose="020F0502020204030204" pitchFamily="34" charset="0"/>
                </a:rPr>
                <a:t>is triggered </a:t>
              </a:r>
            </a:p>
          </p:txBody>
        </p:sp>
        <p:sp>
          <p:nvSpPr>
            <p:cNvPr id="44" name="Rectangular Callout 119">
              <a:extLst>
                <a:ext uri="{FF2B5EF4-FFF2-40B4-BE49-F238E27FC236}">
                  <a16:creationId xmlns:a16="http://schemas.microsoft.com/office/drawing/2014/main" id="{08EF459F-B49F-8547-532A-2919FBBB3464}"/>
                </a:ext>
                <a:ext uri="{C183D7F6-B498-43B3-948B-1728B52AA6E4}">
                  <adec:decorative xmlns:adec="http://schemas.microsoft.com/office/drawing/2017/decorative" val="0"/>
                </a:ext>
              </a:extLst>
            </p:cNvPr>
            <p:cNvSpPr/>
            <p:nvPr/>
          </p:nvSpPr>
          <p:spPr>
            <a:xfrm rot="10800000" flipV="1">
              <a:off x="2303228" y="5603875"/>
              <a:ext cx="1222017" cy="176479"/>
            </a:xfrm>
            <a:prstGeom prst="wedgeRectCallout">
              <a:avLst>
                <a:gd name="adj1" fmla="val -50269"/>
                <a:gd name="adj2" fmla="val -16828"/>
              </a:avLst>
            </a:prstGeom>
            <a:noFill/>
            <a:ln w="12700" cap="flat" cmpd="sng" algn="ctr">
              <a:noFill/>
              <a:prstDash val="solid"/>
              <a:miter lim="800000"/>
            </a:ln>
            <a:effectLst/>
          </p:spPr>
          <p:txBody>
            <a:bodyPr lIns="0" rIns="137160" rtlCol="0" anchor="ctr"/>
            <a:lstStyle/>
            <a:p>
              <a:pPr defTabSz="685783" eaLnBrk="1" fontAlgn="auto" hangingPunct="1">
                <a:spcBef>
                  <a:spcPts val="0"/>
                </a:spcBef>
                <a:spcAft>
                  <a:spcPts val="0"/>
                </a:spcAft>
                <a:defRPr/>
              </a:pPr>
              <a:r>
                <a:rPr lang="en-US" sz="750" b="1" kern="0">
                  <a:solidFill>
                    <a:prstClr val="black"/>
                  </a:solidFill>
                  <a:latin typeface="Calibri" panose="020F0502020204030204" pitchFamily="34" charset="0"/>
                  <a:cs typeface="Calibri" panose="020F0502020204030204" pitchFamily="34" charset="0"/>
                </a:rPr>
                <a:t>Informational</a:t>
              </a:r>
              <a:endParaRPr lang="en-US" sz="750" kern="0">
                <a:solidFill>
                  <a:prstClr val="black"/>
                </a:solidFill>
                <a:latin typeface="Calibri" panose="020F0502020204030204" pitchFamily="34" charset="0"/>
                <a:cs typeface="Calibri" panose="020F0502020204030204" pitchFamily="34" charset="0"/>
              </a:endParaRPr>
            </a:p>
          </p:txBody>
        </p:sp>
        <p:sp>
          <p:nvSpPr>
            <p:cNvPr id="45" name="Rectangular Callout 120">
              <a:extLst>
                <a:ext uri="{FF2B5EF4-FFF2-40B4-BE49-F238E27FC236}">
                  <a16:creationId xmlns:a16="http://schemas.microsoft.com/office/drawing/2014/main" id="{6190E9F7-B6DD-58D0-56E8-07148726F328}"/>
                </a:ext>
                <a:ext uri="{C183D7F6-B498-43B3-948B-1728B52AA6E4}">
                  <adec:decorative xmlns:adec="http://schemas.microsoft.com/office/drawing/2017/decorative" val="1"/>
                </a:ext>
              </a:extLst>
            </p:cNvPr>
            <p:cNvSpPr/>
            <p:nvPr/>
          </p:nvSpPr>
          <p:spPr>
            <a:xfrm rot="10800000" flipV="1">
              <a:off x="2322761" y="5635592"/>
              <a:ext cx="1288691" cy="176479"/>
            </a:xfrm>
            <a:prstGeom prst="wedgeRectCallout">
              <a:avLst>
                <a:gd name="adj1" fmla="val -50269"/>
                <a:gd name="adj2" fmla="val -16828"/>
              </a:avLst>
            </a:prstGeom>
            <a:noFill/>
            <a:ln w="12700" cap="flat" cmpd="sng" algn="ctr">
              <a:noFill/>
              <a:prstDash val="solid"/>
              <a:miter lim="800000"/>
            </a:ln>
            <a:effectLst/>
          </p:spPr>
          <p:txBody>
            <a:bodyPr lIns="0" tIns="0" rIns="0" bIns="0" rtlCol="0" anchor="ctr"/>
            <a:lstStyle/>
            <a:p>
              <a:pPr defTabSz="685783" eaLnBrk="1" fontAlgn="auto" hangingPunct="1">
                <a:spcBef>
                  <a:spcPts val="0"/>
                </a:spcBef>
                <a:spcAft>
                  <a:spcPts val="0"/>
                </a:spcAft>
                <a:defRPr/>
              </a:pPr>
              <a:endParaRPr lang="en-US" sz="750" b="1" kern="0">
                <a:solidFill>
                  <a:prstClr val="black"/>
                </a:solidFill>
                <a:latin typeface="Calibri" panose="020F0502020204030204" pitchFamily="34" charset="0"/>
                <a:cs typeface="Calibri" panose="020F0502020204030204" pitchFamily="34" charset="0"/>
              </a:endParaRPr>
            </a:p>
          </p:txBody>
        </p:sp>
        <p:cxnSp>
          <p:nvCxnSpPr>
            <p:cNvPr id="46" name="Straight Arrow Connector 45">
              <a:extLst>
                <a:ext uri="{FF2B5EF4-FFF2-40B4-BE49-F238E27FC236}">
                  <a16:creationId xmlns:a16="http://schemas.microsoft.com/office/drawing/2014/main" id="{5D11B9EF-AF34-B53A-2F18-677BEB13E207}"/>
                </a:ext>
                <a:ext uri="{C183D7F6-B498-43B3-948B-1728B52AA6E4}">
                  <adec:decorative xmlns:adec="http://schemas.microsoft.com/office/drawing/2017/decorative" val="1"/>
                </a:ext>
              </a:extLst>
            </p:cNvPr>
            <p:cNvCxnSpPr>
              <a:cxnSpLocks/>
            </p:cNvCxnSpPr>
            <p:nvPr/>
          </p:nvCxnSpPr>
          <p:spPr>
            <a:xfrm>
              <a:off x="2321882" y="5900894"/>
              <a:ext cx="441039" cy="7729"/>
            </a:xfrm>
            <a:prstGeom prst="straightConnector1">
              <a:avLst/>
            </a:prstGeom>
            <a:noFill/>
            <a:ln w="34925" cap="flat" cmpd="sng" algn="ctr">
              <a:solidFill>
                <a:srgbClr val="7EA9D2"/>
              </a:solidFill>
              <a:prstDash val="sysDash"/>
              <a:miter lim="800000"/>
              <a:tailEnd type="triangle"/>
            </a:ln>
            <a:effectLst/>
          </p:spPr>
        </p:cxnSp>
        <p:cxnSp>
          <p:nvCxnSpPr>
            <p:cNvPr id="48" name="Straight Arrow Connector 47">
              <a:extLst>
                <a:ext uri="{FF2B5EF4-FFF2-40B4-BE49-F238E27FC236}">
                  <a16:creationId xmlns:a16="http://schemas.microsoft.com/office/drawing/2014/main" id="{A3E67391-C5A3-0092-395A-1BF3CB307D73}"/>
                </a:ext>
                <a:ext uri="{C183D7F6-B498-43B3-948B-1728B52AA6E4}">
                  <adec:decorative xmlns:adec="http://schemas.microsoft.com/office/drawing/2017/decorative" val="1"/>
                </a:ext>
              </a:extLst>
            </p:cNvPr>
            <p:cNvCxnSpPr>
              <a:cxnSpLocks/>
            </p:cNvCxnSpPr>
            <p:nvPr/>
          </p:nvCxnSpPr>
          <p:spPr>
            <a:xfrm flipH="1" flipV="1">
              <a:off x="2303228" y="5417042"/>
              <a:ext cx="436732" cy="48"/>
            </a:xfrm>
            <a:prstGeom prst="straightConnector1">
              <a:avLst/>
            </a:prstGeom>
            <a:noFill/>
            <a:ln w="34925" cap="flat" cmpd="sng" algn="ctr">
              <a:solidFill>
                <a:srgbClr val="2CB29B"/>
              </a:solidFill>
              <a:prstDash val="solid"/>
              <a:miter lim="800000"/>
              <a:headEnd type="triangle"/>
              <a:tailEnd type="none"/>
            </a:ln>
            <a:effectLst/>
          </p:spPr>
        </p:cxnSp>
        <p:cxnSp>
          <p:nvCxnSpPr>
            <p:cNvPr id="49" name="Straight Arrow Connector 48">
              <a:extLst>
                <a:ext uri="{FF2B5EF4-FFF2-40B4-BE49-F238E27FC236}">
                  <a16:creationId xmlns:a16="http://schemas.microsoft.com/office/drawing/2014/main" id="{E7FD1F80-511B-01A7-712B-47B24F140724}"/>
                </a:ext>
                <a:ext uri="{C183D7F6-B498-43B3-948B-1728B52AA6E4}">
                  <adec:decorative xmlns:adec="http://schemas.microsoft.com/office/drawing/2017/decorative" val="1"/>
                </a:ext>
              </a:extLst>
            </p:cNvPr>
            <p:cNvCxnSpPr>
              <a:cxnSpLocks/>
            </p:cNvCxnSpPr>
            <p:nvPr/>
          </p:nvCxnSpPr>
          <p:spPr>
            <a:xfrm flipV="1">
              <a:off x="3490428" y="5410316"/>
              <a:ext cx="447309" cy="5504"/>
            </a:xfrm>
            <a:prstGeom prst="straightConnector1">
              <a:avLst/>
            </a:prstGeom>
            <a:noFill/>
            <a:ln w="34925" cap="flat" cmpd="sng" algn="ctr">
              <a:solidFill>
                <a:srgbClr val="065FA9"/>
              </a:solidFill>
              <a:prstDash val="solid"/>
              <a:miter lim="800000"/>
              <a:headEnd type="none"/>
              <a:tailEnd type="triangle"/>
            </a:ln>
            <a:effectLst/>
          </p:spPr>
        </p:cxnSp>
        <p:sp>
          <p:nvSpPr>
            <p:cNvPr id="50" name="TextBox 49">
              <a:extLst>
                <a:ext uri="{FF2B5EF4-FFF2-40B4-BE49-F238E27FC236}">
                  <a16:creationId xmlns:a16="http://schemas.microsoft.com/office/drawing/2014/main" id="{D5510C60-5D22-031B-2F37-CA3D7535F226}"/>
                </a:ext>
                <a:ext uri="{C183D7F6-B498-43B3-948B-1728B52AA6E4}">
                  <adec:decorative xmlns:adec="http://schemas.microsoft.com/office/drawing/2017/decorative" val="0"/>
                </a:ext>
              </a:extLst>
            </p:cNvPr>
            <p:cNvSpPr txBox="1"/>
            <p:nvPr/>
          </p:nvSpPr>
          <p:spPr>
            <a:xfrm>
              <a:off x="3389982" y="5065119"/>
              <a:ext cx="1169551" cy="246221"/>
            </a:xfrm>
            <a:prstGeom prst="rect">
              <a:avLst/>
            </a:prstGeom>
          </p:spPr>
          <p:txBody>
            <a:bodyPr vert="horz" wrap="square" lIns="68580" tIns="34290" rIns="68580" bIns="34290" rtlCol="0" anchor="ctr">
              <a:spAutoFit/>
            </a:bodyPr>
            <a:lstStyle/>
            <a:p>
              <a:pPr defTabSz="685783" eaLnBrk="1" fontAlgn="auto" hangingPunct="1">
                <a:spcBef>
                  <a:spcPts val="0"/>
                </a:spcBef>
                <a:spcAft>
                  <a:spcPts val="0"/>
                </a:spcAft>
                <a:defRPr/>
              </a:pPr>
              <a:r>
                <a:rPr lang="en-US" sz="750" b="1" kern="0">
                  <a:solidFill>
                    <a:srgbClr val="171717"/>
                  </a:solidFill>
                  <a:latin typeface="Calibri" panose="020F0502020204030204" pitchFamily="34" charset="0"/>
                  <a:cs typeface="Calibri" panose="020F0502020204030204" pitchFamily="34" charset="0"/>
                </a:rPr>
                <a:t>Pull </a:t>
              </a:r>
              <a:r>
                <a:rPr lang="en-US" sz="750" kern="0">
                  <a:solidFill>
                    <a:srgbClr val="171717"/>
                  </a:solidFill>
                  <a:latin typeface="Calibri" panose="020F0502020204030204" pitchFamily="34" charset="0"/>
                  <a:cs typeface="Calibri" panose="020F0502020204030204" pitchFamily="34" charset="0"/>
                </a:rPr>
                <a:t>is requested </a:t>
              </a:r>
            </a:p>
          </p:txBody>
        </p:sp>
        <p:sp>
          <p:nvSpPr>
            <p:cNvPr id="51" name="TextBox 50">
              <a:extLst>
                <a:ext uri="{FF2B5EF4-FFF2-40B4-BE49-F238E27FC236}">
                  <a16:creationId xmlns:a16="http://schemas.microsoft.com/office/drawing/2014/main" id="{1288BBF2-6C1F-0E25-FD04-D3084BBD47CB}"/>
                </a:ext>
                <a:ext uri="{C183D7F6-B498-43B3-948B-1728B52AA6E4}">
                  <adec:decorative xmlns:adec="http://schemas.microsoft.com/office/drawing/2017/decorative" val="0"/>
                </a:ext>
              </a:extLst>
            </p:cNvPr>
            <p:cNvSpPr txBox="1"/>
            <p:nvPr/>
          </p:nvSpPr>
          <p:spPr>
            <a:xfrm>
              <a:off x="3068802" y="3264645"/>
              <a:ext cx="969069" cy="230832"/>
            </a:xfrm>
            <a:prstGeom prst="rect">
              <a:avLst/>
            </a:prstGeom>
            <a:noFill/>
          </p:spPr>
          <p:txBody>
            <a:bodyPr wrap="none" lIns="68580" tIns="34290" rIns="68580" bIns="34290" rtlCol="0" anchor="t">
              <a:spAutoFit/>
            </a:bodyPr>
            <a:lstStyle/>
            <a:p>
              <a:pPr defTabSz="685783" eaLnBrk="1" fontAlgn="auto" hangingPunct="1">
                <a:spcBef>
                  <a:spcPts val="0"/>
                </a:spcBef>
                <a:spcAft>
                  <a:spcPts val="0"/>
                </a:spcAft>
                <a:defRPr/>
              </a:pPr>
              <a:r>
                <a:rPr lang="en-US" sz="675" i="1" kern="0">
                  <a:solidFill>
                    <a:prstClr val="black"/>
                  </a:solidFill>
                  <a:latin typeface="Calibri" panose="020F0502020204030204" pitchFamily="34" charset="0"/>
                  <a:ea typeface="+mn-lt"/>
                  <a:cs typeface="Calibri" panose="020F0502020204030204" pitchFamily="34" charset="0"/>
                </a:rPr>
                <a:t>Health care data</a:t>
              </a:r>
              <a:endParaRPr lang="en-US" sz="675" i="1" kern="0">
                <a:solidFill>
                  <a:prstClr val="black"/>
                </a:solidFill>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E002003A-2CBA-A732-CBD5-0C67FE610A88}"/>
                </a:ext>
                <a:ext uri="{C183D7F6-B498-43B3-948B-1728B52AA6E4}">
                  <adec:decorative xmlns:adec="http://schemas.microsoft.com/office/drawing/2017/decorative" val="1"/>
                </a:ext>
              </a:extLst>
            </p:cNvPr>
            <p:cNvSpPr txBox="1"/>
            <p:nvPr/>
          </p:nvSpPr>
          <p:spPr>
            <a:xfrm>
              <a:off x="3140959" y="3961863"/>
              <a:ext cx="1145723" cy="225703"/>
            </a:xfrm>
            <a:prstGeom prst="rect">
              <a:avLst/>
            </a:prstGeom>
            <a:noFill/>
          </p:spPr>
          <p:txBody>
            <a:bodyPr wrap="square" lIns="68580" tIns="34290" rIns="68580" bIns="34290" rtlCol="0" anchor="t">
              <a:spAutoFit/>
            </a:bodyPr>
            <a:lstStyle/>
            <a:p>
              <a:pPr defTabSz="685783" eaLnBrk="1" fontAlgn="auto" hangingPunct="1">
                <a:spcBef>
                  <a:spcPts val="0"/>
                </a:spcBef>
                <a:spcAft>
                  <a:spcPts val="0"/>
                </a:spcAft>
                <a:defRPr/>
              </a:pPr>
              <a:r>
                <a:rPr lang="en-US" sz="650" i="1" kern="0">
                  <a:solidFill>
                    <a:prstClr val="black"/>
                  </a:solidFill>
                  <a:latin typeface="Calibri" panose="020F0502020204030204" pitchFamily="34" charset="0"/>
                  <a:cs typeface="Calibri" panose="020F0502020204030204" pitchFamily="34" charset="0"/>
                </a:rPr>
                <a:t>Queries</a:t>
              </a:r>
            </a:p>
          </p:txBody>
        </p:sp>
        <p:sp>
          <p:nvSpPr>
            <p:cNvPr id="54" name="TextBox 53">
              <a:extLst>
                <a:ext uri="{FF2B5EF4-FFF2-40B4-BE49-F238E27FC236}">
                  <a16:creationId xmlns:a16="http://schemas.microsoft.com/office/drawing/2014/main" id="{D6F5C3A4-9824-85BD-3095-67A891BC1134}"/>
                </a:ext>
                <a:ext uri="{C183D7F6-B498-43B3-948B-1728B52AA6E4}">
                  <adec:decorative xmlns:adec="http://schemas.microsoft.com/office/drawing/2017/decorative" val="1"/>
                </a:ext>
              </a:extLst>
            </p:cNvPr>
            <p:cNvSpPr txBox="1"/>
            <p:nvPr/>
          </p:nvSpPr>
          <p:spPr>
            <a:xfrm rot="1647668">
              <a:off x="7424547" y="4266764"/>
              <a:ext cx="1617749" cy="215444"/>
            </a:xfrm>
            <a:prstGeom prst="rect">
              <a:avLst/>
            </a:prstGeom>
            <a:noFill/>
          </p:spPr>
          <p:txBody>
            <a:bodyPr wrap="square" lIns="68580" tIns="34290" rIns="68580" bIns="34290" rtlCol="0" anchor="t">
              <a:spAutoFit/>
            </a:bodyPr>
            <a:lstStyle/>
            <a:p>
              <a:pPr defTabSz="685783" eaLnBrk="1" fontAlgn="auto" hangingPunct="1">
                <a:spcBef>
                  <a:spcPts val="0"/>
                </a:spcBef>
                <a:spcAft>
                  <a:spcPts val="0"/>
                </a:spcAft>
                <a:defRPr/>
              </a:pPr>
              <a:r>
                <a:rPr lang="en-US" sz="600" i="1" kern="0">
                  <a:solidFill>
                    <a:prstClr val="black"/>
                  </a:solidFill>
                  <a:latin typeface="Calibri" panose="020F0502020204030204" pitchFamily="34" charset="0"/>
                  <a:ea typeface="+mn-lt"/>
                  <a:cs typeface="Calibri" panose="020F0502020204030204" pitchFamily="34" charset="0"/>
                </a:rPr>
                <a:t>Health care data</a:t>
              </a:r>
              <a:endParaRPr lang="en-US" sz="600" i="1" kern="0">
                <a:solidFill>
                  <a:prstClr val="black"/>
                </a:solidFill>
                <a:latin typeface="Calibri" panose="020F0502020204030204" pitchFamily="34" charset="0"/>
                <a:cs typeface="Calibri" panose="020F0502020204030204" pitchFamily="34" charset="0"/>
              </a:endParaRPr>
            </a:p>
          </p:txBody>
        </p:sp>
        <p:sp>
          <p:nvSpPr>
            <p:cNvPr id="55" name="TextBox 54">
              <a:extLst>
                <a:ext uri="{FF2B5EF4-FFF2-40B4-BE49-F238E27FC236}">
                  <a16:creationId xmlns:a16="http://schemas.microsoft.com/office/drawing/2014/main" id="{B9668BD7-2046-B2FD-2434-3F2F83CD1311}"/>
                </a:ext>
                <a:ext uri="{C183D7F6-B498-43B3-948B-1728B52AA6E4}">
                  <adec:decorative xmlns:adec="http://schemas.microsoft.com/office/drawing/2017/decorative" val="1"/>
                </a:ext>
              </a:extLst>
            </p:cNvPr>
            <p:cNvSpPr txBox="1"/>
            <p:nvPr/>
          </p:nvSpPr>
          <p:spPr>
            <a:xfrm rot="19855719">
              <a:off x="6734617" y="2497653"/>
              <a:ext cx="883576" cy="215444"/>
            </a:xfrm>
            <a:prstGeom prst="rect">
              <a:avLst/>
            </a:prstGeom>
            <a:noFill/>
          </p:spPr>
          <p:txBody>
            <a:bodyPr wrap="none" lIns="68580" tIns="34290" rIns="68580" bIns="34290" rtlCol="0" anchor="t">
              <a:spAutoFit/>
            </a:bodyPr>
            <a:lstStyle/>
            <a:p>
              <a:pPr defTabSz="685783" eaLnBrk="1" fontAlgn="auto" hangingPunct="1">
                <a:spcBef>
                  <a:spcPts val="0"/>
                </a:spcBef>
                <a:spcAft>
                  <a:spcPts val="0"/>
                </a:spcAft>
                <a:defRPr/>
              </a:pPr>
              <a:r>
                <a:rPr lang="en-US" sz="600" i="1" kern="0">
                  <a:solidFill>
                    <a:prstClr val="black"/>
                  </a:solidFill>
                  <a:latin typeface="Calibri" panose="020F0502020204030204" pitchFamily="34" charset="0"/>
                  <a:ea typeface="+mn-lt"/>
                  <a:cs typeface="Calibri" panose="020F0502020204030204" pitchFamily="34" charset="0"/>
                </a:rPr>
                <a:t>Health care data</a:t>
              </a:r>
              <a:endParaRPr lang="en-US" sz="600" i="1" kern="0">
                <a:solidFill>
                  <a:prstClr val="black"/>
                </a:solidFill>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EC7DEB29-F124-3BA9-E2F5-FED1D097D3CF}"/>
                </a:ext>
                <a:ext uri="{C183D7F6-B498-43B3-948B-1728B52AA6E4}">
                  <adec:decorative xmlns:adec="http://schemas.microsoft.com/office/drawing/2017/decorative" val="1"/>
                </a:ext>
              </a:extLst>
            </p:cNvPr>
            <p:cNvSpPr txBox="1"/>
            <p:nvPr/>
          </p:nvSpPr>
          <p:spPr>
            <a:xfrm rot="19926702">
              <a:off x="7297477" y="3200138"/>
              <a:ext cx="503129" cy="215444"/>
            </a:xfrm>
            <a:prstGeom prst="rect">
              <a:avLst/>
            </a:prstGeom>
            <a:noFill/>
          </p:spPr>
          <p:txBody>
            <a:bodyPr wrap="none" lIns="68580" tIns="34290" rIns="68580" bIns="34290" rtlCol="0" anchor="t">
              <a:spAutoFit/>
            </a:bodyPr>
            <a:lstStyle/>
            <a:p>
              <a:pPr defTabSz="685783" eaLnBrk="1" fontAlgn="auto" hangingPunct="1">
                <a:spcBef>
                  <a:spcPts val="0"/>
                </a:spcBef>
                <a:spcAft>
                  <a:spcPts val="0"/>
                </a:spcAft>
                <a:defRPr/>
              </a:pPr>
              <a:r>
                <a:rPr lang="en-US" sz="600" i="1" kern="0">
                  <a:solidFill>
                    <a:prstClr val="black"/>
                  </a:solidFill>
                  <a:latin typeface="Calibri" panose="020F0502020204030204" pitchFamily="34" charset="0"/>
                  <a:cs typeface="Calibri" panose="020F0502020204030204" pitchFamily="34" charset="0"/>
                </a:rPr>
                <a:t>Queries</a:t>
              </a:r>
            </a:p>
          </p:txBody>
        </p:sp>
        <p:sp>
          <p:nvSpPr>
            <p:cNvPr id="58" name="TextBox 57">
              <a:extLst>
                <a:ext uri="{FF2B5EF4-FFF2-40B4-BE49-F238E27FC236}">
                  <a16:creationId xmlns:a16="http://schemas.microsoft.com/office/drawing/2014/main" id="{11E7FA0D-6D9D-B5E4-4B67-9776493EE2B4}"/>
                </a:ext>
                <a:ext uri="{C183D7F6-B498-43B3-948B-1728B52AA6E4}">
                  <adec:decorative xmlns:adec="http://schemas.microsoft.com/office/drawing/2017/decorative" val="1"/>
                </a:ext>
              </a:extLst>
            </p:cNvPr>
            <p:cNvSpPr txBox="1"/>
            <p:nvPr/>
          </p:nvSpPr>
          <p:spPr>
            <a:xfrm rot="1689399">
              <a:off x="7087656" y="4737196"/>
              <a:ext cx="526640" cy="215444"/>
            </a:xfrm>
            <a:prstGeom prst="rect">
              <a:avLst/>
            </a:prstGeom>
            <a:noFill/>
          </p:spPr>
          <p:txBody>
            <a:bodyPr wrap="none" lIns="68580" tIns="34290" rIns="68580" bIns="34290" rtlCol="0" anchor="t">
              <a:spAutoFit/>
            </a:bodyPr>
            <a:lstStyle/>
            <a:p>
              <a:pPr defTabSz="685783" eaLnBrk="1" fontAlgn="auto" hangingPunct="1">
                <a:spcBef>
                  <a:spcPts val="0"/>
                </a:spcBef>
                <a:spcAft>
                  <a:spcPts val="0"/>
                </a:spcAft>
                <a:defRPr/>
              </a:pPr>
              <a:r>
                <a:rPr lang="en-US" sz="600" i="1" kern="0">
                  <a:solidFill>
                    <a:prstClr val="black"/>
                  </a:solidFill>
                  <a:latin typeface="Calibri" panose="020F0502020204030204" pitchFamily="34" charset="0"/>
                  <a:cs typeface="Calibri" panose="020F0502020204030204" pitchFamily="34" charset="0"/>
                </a:rPr>
                <a:t> Queries</a:t>
              </a:r>
            </a:p>
          </p:txBody>
        </p:sp>
        <p:grpSp>
          <p:nvGrpSpPr>
            <p:cNvPr id="59" name="Group 58">
              <a:extLst>
                <a:ext uri="{FF2B5EF4-FFF2-40B4-BE49-F238E27FC236}">
                  <a16:creationId xmlns:a16="http://schemas.microsoft.com/office/drawing/2014/main" id="{7E06B455-F1C7-2354-8B62-2A28F9162019}"/>
                </a:ext>
                <a:ext uri="{C183D7F6-B498-43B3-948B-1728B52AA6E4}">
                  <adec:decorative xmlns:adec="http://schemas.microsoft.com/office/drawing/2017/decorative" val="1"/>
                </a:ext>
              </a:extLst>
            </p:cNvPr>
            <p:cNvGrpSpPr/>
            <p:nvPr/>
          </p:nvGrpSpPr>
          <p:grpSpPr>
            <a:xfrm>
              <a:off x="5887962" y="2220156"/>
              <a:ext cx="2891980" cy="1773057"/>
              <a:chOff x="7905822" y="2045187"/>
              <a:chExt cx="2891980" cy="1773057"/>
            </a:xfrm>
          </p:grpSpPr>
          <p:sp>
            <p:nvSpPr>
              <p:cNvPr id="90" name="Right Bracket 89">
                <a:extLst>
                  <a:ext uri="{FF2B5EF4-FFF2-40B4-BE49-F238E27FC236}">
                    <a16:creationId xmlns:a16="http://schemas.microsoft.com/office/drawing/2014/main" id="{E9330431-6F32-EF28-4343-B47D5549AAF7}"/>
                  </a:ext>
                </a:extLst>
              </p:cNvPr>
              <p:cNvSpPr/>
              <p:nvPr/>
            </p:nvSpPr>
            <p:spPr>
              <a:xfrm rot="10800000">
                <a:off x="10721768" y="2045187"/>
                <a:ext cx="76034" cy="354651"/>
              </a:xfrm>
              <a:prstGeom prst="rightBracket">
                <a:avLst/>
              </a:prstGeom>
              <a:noFill/>
              <a:ln w="38100" cap="flat" cmpd="sng" algn="ctr">
                <a:solidFill>
                  <a:srgbClr val="2CB29B"/>
                </a:solidFill>
                <a:prstDash val="solid"/>
                <a:miter lim="800000"/>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sp>
            <p:nvSpPr>
              <p:cNvPr id="83" name="Right Bracket 82">
                <a:extLst>
                  <a:ext uri="{FF2B5EF4-FFF2-40B4-BE49-F238E27FC236}">
                    <a16:creationId xmlns:a16="http://schemas.microsoft.com/office/drawing/2014/main" id="{3D176D2F-6FA8-A7F0-4319-2A0A5BE6EB21}"/>
                  </a:ext>
                </a:extLst>
              </p:cNvPr>
              <p:cNvSpPr/>
              <p:nvPr/>
            </p:nvSpPr>
            <p:spPr>
              <a:xfrm>
                <a:off x="7905822" y="3463593"/>
                <a:ext cx="76034" cy="354651"/>
              </a:xfrm>
              <a:prstGeom prst="rightBracket">
                <a:avLst/>
              </a:prstGeom>
              <a:noFill/>
              <a:ln w="38100" cap="flat" cmpd="sng" algn="ctr">
                <a:solidFill>
                  <a:srgbClr val="2CB29B"/>
                </a:solidFill>
                <a:prstDash val="solid"/>
                <a:miter lim="800000"/>
              </a:ln>
              <a:effectLst/>
            </p:spPr>
            <p:txBody>
              <a:bodyPr rtlCol="0" anchor="ctr"/>
              <a:lstStyle/>
              <a:p>
                <a:pPr algn="ctr" defTabSz="685783" eaLnBrk="1" fontAlgn="auto" hangingPunct="1">
                  <a:spcBef>
                    <a:spcPts val="0"/>
                  </a:spcBef>
                  <a:spcAft>
                    <a:spcPts val="0"/>
                  </a:spcAft>
                  <a:defRPr/>
                </a:pPr>
                <a:endParaRPr lang="en-US" sz="1350" kern="0">
                  <a:solidFill>
                    <a:prstClr val="black"/>
                  </a:solidFill>
                  <a:latin typeface="Calibri" panose="020F0502020204030204" pitchFamily="34" charset="0"/>
                  <a:cs typeface="Calibri" panose="020F0502020204030204" pitchFamily="34" charset="0"/>
                </a:endParaRPr>
              </a:p>
            </p:txBody>
          </p:sp>
        </p:grpSp>
        <p:sp>
          <p:nvSpPr>
            <p:cNvPr id="60" name="TextBox 59">
              <a:extLst>
                <a:ext uri="{FF2B5EF4-FFF2-40B4-BE49-F238E27FC236}">
                  <a16:creationId xmlns:a16="http://schemas.microsoft.com/office/drawing/2014/main" id="{5504EA99-1072-0E2A-40FE-E8BFFE33B894}"/>
                </a:ext>
                <a:ext uri="{C183D7F6-B498-43B3-948B-1728B52AA6E4}">
                  <adec:decorative xmlns:adec="http://schemas.microsoft.com/office/drawing/2017/decorative" val="1"/>
                </a:ext>
              </a:extLst>
            </p:cNvPr>
            <p:cNvSpPr txBox="1"/>
            <p:nvPr/>
          </p:nvSpPr>
          <p:spPr>
            <a:xfrm rot="19867701">
              <a:off x="6877305" y="2859967"/>
              <a:ext cx="986168" cy="215444"/>
            </a:xfrm>
            <a:prstGeom prst="rect">
              <a:avLst/>
            </a:prstGeom>
            <a:noFill/>
          </p:spPr>
          <p:txBody>
            <a:bodyPr wrap="none" lIns="68580" tIns="34290" rIns="68580" bIns="34290" rtlCol="0" anchor="t">
              <a:spAutoFit/>
            </a:bodyPr>
            <a:lstStyle/>
            <a:p>
              <a:pPr defTabSz="685783" eaLnBrk="1" fontAlgn="auto" hangingPunct="1">
                <a:spcBef>
                  <a:spcPts val="0"/>
                </a:spcBef>
                <a:spcAft>
                  <a:spcPts val="0"/>
                </a:spcAft>
                <a:defRPr/>
              </a:pPr>
              <a:r>
                <a:rPr lang="en-US" sz="600" i="1" kern="0">
                  <a:solidFill>
                    <a:prstClr val="black"/>
                  </a:solidFill>
                  <a:latin typeface="Calibri" panose="020F0502020204030204" pitchFamily="34" charset="0"/>
                  <a:cs typeface="Calibri" panose="020F0502020204030204" pitchFamily="34" charset="0"/>
                </a:rPr>
                <a:t>STLT collected data</a:t>
              </a:r>
            </a:p>
          </p:txBody>
        </p:sp>
        <p:sp>
          <p:nvSpPr>
            <p:cNvPr id="61" name="TextBox 60">
              <a:extLst>
                <a:ext uri="{FF2B5EF4-FFF2-40B4-BE49-F238E27FC236}">
                  <a16:creationId xmlns:a16="http://schemas.microsoft.com/office/drawing/2014/main" id="{7A74FB67-3728-7D38-E811-96218D761B80}"/>
                </a:ext>
                <a:ext uri="{C183D7F6-B498-43B3-948B-1728B52AA6E4}">
                  <adec:decorative xmlns:adec="http://schemas.microsoft.com/office/drawing/2017/decorative" val="1"/>
                </a:ext>
              </a:extLst>
            </p:cNvPr>
            <p:cNvSpPr txBox="1"/>
            <p:nvPr/>
          </p:nvSpPr>
          <p:spPr>
            <a:xfrm rot="1612448">
              <a:off x="7085571" y="4388060"/>
              <a:ext cx="986168" cy="215444"/>
            </a:xfrm>
            <a:prstGeom prst="rect">
              <a:avLst/>
            </a:prstGeom>
            <a:noFill/>
          </p:spPr>
          <p:txBody>
            <a:bodyPr wrap="none" lIns="68580" tIns="34290" rIns="68580" bIns="34290" rtlCol="0" anchor="t">
              <a:spAutoFit/>
            </a:bodyPr>
            <a:lstStyle/>
            <a:p>
              <a:pPr defTabSz="685783" eaLnBrk="1" fontAlgn="auto" hangingPunct="1">
                <a:spcBef>
                  <a:spcPts val="0"/>
                </a:spcBef>
                <a:spcAft>
                  <a:spcPts val="0"/>
                </a:spcAft>
                <a:defRPr/>
              </a:pPr>
              <a:r>
                <a:rPr lang="en-US" sz="600" i="1" kern="0">
                  <a:solidFill>
                    <a:prstClr val="black"/>
                  </a:solidFill>
                  <a:latin typeface="Calibri" panose="020F0502020204030204" pitchFamily="34" charset="0"/>
                  <a:cs typeface="Calibri" panose="020F0502020204030204" pitchFamily="34" charset="0"/>
                </a:rPr>
                <a:t>STLT collected data</a:t>
              </a:r>
            </a:p>
          </p:txBody>
        </p:sp>
        <p:sp>
          <p:nvSpPr>
            <p:cNvPr id="65" name="TextBox 64">
              <a:extLst>
                <a:ext uri="{FF2B5EF4-FFF2-40B4-BE49-F238E27FC236}">
                  <a16:creationId xmlns:a16="http://schemas.microsoft.com/office/drawing/2014/main" id="{B6CF6BE6-B37B-79F4-8C7A-72E2E7082D56}"/>
                </a:ext>
                <a:ext uri="{C183D7F6-B498-43B3-948B-1728B52AA6E4}">
                  <adec:decorative xmlns:adec="http://schemas.microsoft.com/office/drawing/2017/decorative" val="1"/>
                </a:ext>
              </a:extLst>
            </p:cNvPr>
            <p:cNvSpPr txBox="1"/>
            <p:nvPr/>
          </p:nvSpPr>
          <p:spPr>
            <a:xfrm rot="5400000">
              <a:off x="9313974" y="3595899"/>
              <a:ext cx="757355" cy="461665"/>
            </a:xfrm>
            <a:prstGeom prst="rect">
              <a:avLst/>
            </a:prstGeom>
            <a:noFill/>
          </p:spPr>
          <p:txBody>
            <a:bodyPr wrap="square" lIns="68580" tIns="34290" rIns="68580" bIns="34290" rtlCol="0" anchor="t">
              <a:spAutoFit/>
            </a:bodyPr>
            <a:lstStyle/>
            <a:p>
              <a:pPr algn="ctr" defTabSz="685783" eaLnBrk="1" fontAlgn="auto" hangingPunct="1">
                <a:spcBef>
                  <a:spcPts val="0"/>
                </a:spcBef>
                <a:spcAft>
                  <a:spcPts val="0"/>
                </a:spcAft>
                <a:defRPr/>
              </a:pPr>
              <a:r>
                <a:rPr lang="en-US" sz="600" i="1" kern="0">
                  <a:solidFill>
                    <a:prstClr val="black"/>
                  </a:solidFill>
                  <a:latin typeface="Calibri" panose="020F0502020204030204" pitchFamily="34" charset="0"/>
                  <a:ea typeface="+mn-lt"/>
                  <a:cs typeface="Calibri" panose="020F0502020204030204" pitchFamily="34" charset="0"/>
                </a:rPr>
                <a:t>Core data, analytics and visualizations </a:t>
              </a:r>
              <a:endParaRPr lang="en-US" sz="600" i="1" kern="0">
                <a:solidFill>
                  <a:prstClr val="black"/>
                </a:solidFill>
                <a:latin typeface="Calibri" panose="020F0502020204030204" pitchFamily="34" charset="0"/>
                <a:cs typeface="Calibri" panose="020F0502020204030204" pitchFamily="34" charset="0"/>
              </a:endParaRPr>
            </a:p>
          </p:txBody>
        </p:sp>
        <p:pic>
          <p:nvPicPr>
            <p:cNvPr id="66" name="Graphic 65" descr="Building outline">
              <a:extLst>
                <a:ext uri="{FF2B5EF4-FFF2-40B4-BE49-F238E27FC236}">
                  <a16:creationId xmlns:a16="http://schemas.microsoft.com/office/drawing/2014/main" id="{E21F2EE0-E3D6-D51C-2CA4-3A5E94D141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29303" y="1832307"/>
              <a:ext cx="854644" cy="854644"/>
            </a:xfrm>
            <a:prstGeom prst="rect">
              <a:avLst/>
            </a:prstGeom>
          </p:spPr>
        </p:pic>
        <p:cxnSp>
          <p:nvCxnSpPr>
            <p:cNvPr id="4" name="Straight Arrow Connector 3" descr="Straight Arrow Connector">
              <a:extLst>
                <a:ext uri="{FF2B5EF4-FFF2-40B4-BE49-F238E27FC236}">
                  <a16:creationId xmlns:a16="http://schemas.microsoft.com/office/drawing/2014/main" id="{FEC292E9-A625-272C-4A59-20BC9AC782D4}"/>
                </a:ext>
              </a:extLst>
            </p:cNvPr>
            <p:cNvCxnSpPr>
              <a:cxnSpLocks/>
              <a:stCxn id="83" idx="2"/>
              <a:endCxn id="90" idx="2"/>
            </p:cNvCxnSpPr>
            <p:nvPr/>
          </p:nvCxnSpPr>
          <p:spPr>
            <a:xfrm flipV="1">
              <a:off x="5963996" y="2397481"/>
              <a:ext cx="2739912" cy="1418407"/>
            </a:xfrm>
            <a:prstGeom prst="straightConnector1">
              <a:avLst/>
            </a:prstGeom>
            <a:noFill/>
            <a:ln w="38100" cap="flat" cmpd="sng" algn="ctr">
              <a:solidFill>
                <a:srgbClr val="2CB29B"/>
              </a:solidFill>
              <a:prstDash val="solid"/>
              <a:miter lim="800000"/>
            </a:ln>
            <a:effectLst/>
          </p:spPr>
        </p:cxnSp>
      </p:grpSp>
      <p:sp>
        <p:nvSpPr>
          <p:cNvPr id="12" name="Title 11">
            <a:extLst>
              <a:ext uri="{FF2B5EF4-FFF2-40B4-BE49-F238E27FC236}">
                <a16:creationId xmlns:a16="http://schemas.microsoft.com/office/drawing/2014/main" id="{020C5F97-B2BC-34DF-CEEB-B757283E59ED}"/>
              </a:ext>
            </a:extLst>
          </p:cNvPr>
          <p:cNvSpPr>
            <a:spLocks noGrp="1"/>
          </p:cNvSpPr>
          <p:nvPr>
            <p:ph type="title"/>
          </p:nvPr>
        </p:nvSpPr>
        <p:spPr>
          <a:xfrm>
            <a:off x="475077" y="212204"/>
            <a:ext cx="8517039" cy="709707"/>
          </a:xfrm>
        </p:spPr>
        <p:txBody>
          <a:bodyPr lIns="68580" tIns="34290" rIns="68580" bIns="34290" anchor="b" anchorCtr="0">
            <a:noAutofit/>
          </a:bodyPr>
          <a:lstStyle/>
          <a:p>
            <a:pPr eaLnBrk="0" fontAlgn="base" hangingPunct="0">
              <a:lnSpc>
                <a:spcPct val="118203"/>
              </a:lnSpc>
              <a:spcAft>
                <a:spcPct val="0"/>
              </a:spcAft>
            </a:pPr>
            <a:r>
              <a:rPr lang="en-US" sz="3200">
                <a:solidFill>
                  <a:srgbClr val="0E5EAB"/>
                </a:solidFill>
                <a:latin typeface="Calibri"/>
                <a:cs typeface="Calibri"/>
              </a:rPr>
              <a:t>Hypothesized future: data exchange architecture</a:t>
            </a:r>
            <a:endParaRPr lang="en-US" sz="3200">
              <a:solidFill>
                <a:srgbClr val="0E5EAB"/>
              </a:solidFill>
            </a:endParaRPr>
          </a:p>
        </p:txBody>
      </p:sp>
      <p:sp>
        <p:nvSpPr>
          <p:cNvPr id="3" name="Rectangle 2">
            <a:extLst>
              <a:ext uri="{FF2B5EF4-FFF2-40B4-BE49-F238E27FC236}">
                <a16:creationId xmlns:a16="http://schemas.microsoft.com/office/drawing/2014/main" id="{B523EA56-FEE3-CEB9-BCB6-3083FC15153E}"/>
              </a:ext>
            </a:extLst>
          </p:cNvPr>
          <p:cNvSpPr/>
          <p:nvPr/>
        </p:nvSpPr>
        <p:spPr>
          <a:xfrm>
            <a:off x="2572829" y="0"/>
            <a:ext cx="3998343" cy="253474"/>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eaLnBrk="1" fontAlgn="auto" hangingPunct="1">
              <a:spcBef>
                <a:spcPts val="0"/>
              </a:spcBef>
              <a:spcAft>
                <a:spcPts val="0"/>
              </a:spcAft>
              <a:defRPr/>
            </a:pPr>
            <a:r>
              <a:rPr lang="en-US" sz="1200">
                <a:solidFill>
                  <a:prstClr val="white"/>
                </a:solidFill>
                <a:latin typeface="Calibri" panose="020F0502020204030204" pitchFamily="34" charset="0"/>
                <a:cs typeface="Calibri" panose="020F0502020204030204" pitchFamily="34" charset="0"/>
              </a:rPr>
              <a:t>PRELIMINARY | NON-EXHAUSTIVE | FOR DISCUSSION ONLY</a:t>
            </a:r>
          </a:p>
        </p:txBody>
      </p:sp>
    </p:spTree>
    <p:extLst>
      <p:ext uri="{BB962C8B-B14F-4D97-AF65-F5344CB8AC3E}">
        <p14:creationId xmlns:p14="http://schemas.microsoft.com/office/powerpoint/2010/main" val="175379872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7FF8C864-D2F8-5433-B804-94E37ACF378F}"/>
              </a:ext>
            </a:extLst>
          </p:cNvPr>
          <p:cNvSpPr txBox="1"/>
          <p:nvPr/>
        </p:nvSpPr>
        <p:spPr>
          <a:xfrm>
            <a:off x="6131341" y="1149516"/>
            <a:ext cx="2741027" cy="3586688"/>
          </a:xfrm>
          <a:prstGeom prst="round2DiagRect">
            <a:avLst/>
          </a:prstGeom>
          <a:solidFill>
            <a:schemeClr val="bg2"/>
          </a:solidFill>
        </p:spPr>
        <p:txBody>
          <a:bodyPr wrap="square" lIns="0" tIns="68580" rIns="102870" bIns="68580" rtlCol="0" anchor="ctr">
            <a:spAutoFit/>
          </a:bodyPr>
          <a:lstStyle/>
          <a:p>
            <a:pPr defTabSz="685800" eaLnBrk="1" fontAlgn="auto" hangingPunct="1">
              <a:spcBef>
                <a:spcPts val="750"/>
              </a:spcBef>
              <a:spcAft>
                <a:spcPts val="0"/>
              </a:spcAft>
              <a:buClr>
                <a:srgbClr val="FFFFFF"/>
              </a:buClr>
              <a:defRPr/>
            </a:pPr>
            <a:r>
              <a:rPr lang="en-US" b="1">
                <a:solidFill>
                  <a:srgbClr val="002060"/>
                </a:solidFill>
                <a:latin typeface="Calibri"/>
                <a:cs typeface="Calibri"/>
              </a:rPr>
              <a:t>Leading to:</a:t>
            </a:r>
          </a:p>
          <a:p>
            <a:pPr marL="257175" indent="-257175" defTabSz="685800" eaLnBrk="1" fontAlgn="auto" hangingPunct="1">
              <a:spcBef>
                <a:spcPts val="750"/>
              </a:spcBef>
              <a:spcAft>
                <a:spcPts val="0"/>
              </a:spcAft>
              <a:buClr>
                <a:srgbClr val="002060"/>
              </a:buClr>
              <a:buFont typeface="Arial" panose="020B0604020202020204" pitchFamily="34" charset="0"/>
              <a:buChar char="•"/>
              <a:defRPr/>
            </a:pPr>
            <a:r>
              <a:rPr lang="en-US" sz="1200">
                <a:solidFill>
                  <a:srgbClr val="002060"/>
                </a:solidFill>
                <a:latin typeface="Calibri"/>
                <a:cs typeface="Calibri"/>
              </a:rPr>
              <a:t>Near real-time reporting and investigation of novel and serious health threats.</a:t>
            </a:r>
          </a:p>
          <a:p>
            <a:pPr marL="257175" indent="-257175" defTabSz="685800" eaLnBrk="1" fontAlgn="auto" hangingPunct="1">
              <a:spcBef>
                <a:spcPts val="750"/>
              </a:spcBef>
              <a:spcAft>
                <a:spcPts val="0"/>
              </a:spcAft>
              <a:buClr>
                <a:srgbClr val="002060"/>
              </a:buClr>
              <a:buFont typeface="Arial" panose="020B0604020202020204" pitchFamily="34" charset="0"/>
              <a:buChar char="•"/>
              <a:defRPr/>
            </a:pPr>
            <a:r>
              <a:rPr lang="en-US" sz="1200">
                <a:solidFill>
                  <a:srgbClr val="002060"/>
                </a:solidFill>
                <a:latin typeface="Calibri"/>
                <a:cs typeface="Calibri"/>
              </a:rPr>
              <a:t>Faster detection of common public health threats and outbreaks.</a:t>
            </a:r>
          </a:p>
          <a:p>
            <a:pPr marL="257175" indent="-257175" defTabSz="685800" eaLnBrk="1" fontAlgn="auto" hangingPunct="1">
              <a:spcBef>
                <a:spcPts val="750"/>
              </a:spcBef>
              <a:spcAft>
                <a:spcPts val="0"/>
              </a:spcAft>
              <a:buClr>
                <a:srgbClr val="002060"/>
              </a:buClr>
              <a:buFont typeface="Arial" panose="020B0604020202020204" pitchFamily="34" charset="0"/>
              <a:buChar char="•"/>
              <a:defRPr/>
            </a:pPr>
            <a:r>
              <a:rPr lang="en-US" sz="1200">
                <a:solidFill>
                  <a:srgbClr val="002060"/>
                </a:solidFill>
                <a:latin typeface="Calibri"/>
                <a:cs typeface="Calibri"/>
              </a:rPr>
              <a:t>Better insights into chronic disease conditions and trends.</a:t>
            </a:r>
          </a:p>
          <a:p>
            <a:pPr marL="257175" indent="-257175" defTabSz="685800" eaLnBrk="1" fontAlgn="auto" hangingPunct="1">
              <a:spcBef>
                <a:spcPts val="750"/>
              </a:spcBef>
              <a:spcAft>
                <a:spcPts val="0"/>
              </a:spcAft>
              <a:buClr>
                <a:srgbClr val="002060"/>
              </a:buClr>
              <a:buFont typeface="Arial" panose="020B0604020202020204" pitchFamily="34" charset="0"/>
              <a:buChar char="•"/>
              <a:defRPr/>
            </a:pPr>
            <a:r>
              <a:rPr lang="en-US" sz="1200">
                <a:solidFill>
                  <a:srgbClr val="002060"/>
                </a:solidFill>
                <a:latin typeface="Calibri"/>
                <a:cs typeface="Calibri"/>
              </a:rPr>
              <a:t>Nationwide real-time monitoring of public health threats.</a:t>
            </a:r>
          </a:p>
          <a:p>
            <a:pPr marL="257175" indent="-257175" defTabSz="685800" eaLnBrk="1" fontAlgn="auto" hangingPunct="1">
              <a:spcBef>
                <a:spcPts val="750"/>
              </a:spcBef>
              <a:spcAft>
                <a:spcPts val="0"/>
              </a:spcAft>
              <a:buClr>
                <a:srgbClr val="002060"/>
              </a:buClr>
              <a:buFont typeface="Arial" panose="020B0604020202020204" pitchFamily="34" charset="0"/>
              <a:buChar char="•"/>
              <a:defRPr/>
            </a:pPr>
            <a:r>
              <a:rPr lang="en-US" sz="1200">
                <a:solidFill>
                  <a:srgbClr val="002060"/>
                </a:solidFill>
                <a:latin typeface="Calibri"/>
                <a:cs typeface="Calibri"/>
              </a:rPr>
              <a:t>Faster sharing of information back to HC, improving clinical decision-making and patient safety.</a:t>
            </a:r>
          </a:p>
        </p:txBody>
      </p:sp>
      <p:grpSp>
        <p:nvGrpSpPr>
          <p:cNvPr id="37" name="Group 36" descr="Graphic describing key components to expand public health">
            <a:extLst>
              <a:ext uri="{FF2B5EF4-FFF2-40B4-BE49-F238E27FC236}">
                <a16:creationId xmlns:a16="http://schemas.microsoft.com/office/drawing/2014/main" id="{5F1AC55A-64BA-3BE0-94A1-5E6F3943D218}"/>
              </a:ext>
            </a:extLst>
          </p:cNvPr>
          <p:cNvGrpSpPr/>
          <p:nvPr/>
        </p:nvGrpSpPr>
        <p:grpSpPr>
          <a:xfrm>
            <a:off x="418567" y="1312862"/>
            <a:ext cx="5059523" cy="3333563"/>
            <a:chOff x="377948" y="1513957"/>
            <a:chExt cx="7420628" cy="4889226"/>
          </a:xfrm>
        </p:grpSpPr>
        <p:sp>
          <p:nvSpPr>
            <p:cNvPr id="2" name="Round Diagonal Corner Rectangle 5">
              <a:extLst>
                <a:ext uri="{FF2B5EF4-FFF2-40B4-BE49-F238E27FC236}">
                  <a16:creationId xmlns:a16="http://schemas.microsoft.com/office/drawing/2014/main" id="{C39D723D-AF7E-86FC-AFEE-9F082FAEC4AF}"/>
                </a:ext>
                <a:ext uri="{C183D7F6-B498-43B3-948B-1728B52AA6E4}">
                  <adec:decorative xmlns:adec="http://schemas.microsoft.com/office/drawing/2017/decorative" val="1"/>
                </a:ext>
              </a:extLst>
            </p:cNvPr>
            <p:cNvSpPr/>
            <p:nvPr/>
          </p:nvSpPr>
          <p:spPr>
            <a:xfrm>
              <a:off x="4260518" y="1514431"/>
              <a:ext cx="3538053" cy="2191820"/>
            </a:xfrm>
            <a:prstGeom prst="round2DiagRect">
              <a:avLst>
                <a:gd name="adj1" fmla="val 0"/>
                <a:gd name="adj2" fmla="val 0"/>
              </a:avLst>
            </a:prstGeom>
            <a:solidFill>
              <a:schemeClr val="bg2">
                <a:alpha val="20784"/>
              </a:schemeClr>
            </a:solidFill>
            <a:ln w="12700">
              <a:solidFill>
                <a:srgbClr val="0E5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050">
                <a:solidFill>
                  <a:srgbClr val="002060"/>
                </a:solidFill>
                <a:latin typeface="Calibri"/>
                <a:cs typeface="Calibri"/>
              </a:endParaRPr>
            </a:p>
            <a:p>
              <a:pPr algn="ctr" defTabSz="685800" eaLnBrk="1" fontAlgn="auto" hangingPunct="1">
                <a:spcBef>
                  <a:spcPts val="0"/>
                </a:spcBef>
                <a:spcAft>
                  <a:spcPts val="0"/>
                </a:spcAft>
                <a:defRPr/>
              </a:pPr>
              <a:r>
                <a:rPr lang="en-US" sz="1050">
                  <a:solidFill>
                    <a:srgbClr val="002060"/>
                  </a:solidFill>
                  <a:latin typeface="Calibri"/>
                  <a:cs typeface="Calibri"/>
                </a:rPr>
                <a:t>Increase coverage of syndromic surveillance to ~100% of ED visits</a:t>
              </a:r>
            </a:p>
          </p:txBody>
        </p:sp>
        <p:sp>
          <p:nvSpPr>
            <p:cNvPr id="3" name="Round Diagonal Corner Rectangle 39">
              <a:extLst>
                <a:ext uri="{FF2B5EF4-FFF2-40B4-BE49-F238E27FC236}">
                  <a16:creationId xmlns:a16="http://schemas.microsoft.com/office/drawing/2014/main" id="{47C3AF74-A41B-7A76-86DE-C717398C7A4B}"/>
                </a:ext>
                <a:ext uri="{C183D7F6-B498-43B3-948B-1728B52AA6E4}">
                  <adec:decorative xmlns:adec="http://schemas.microsoft.com/office/drawing/2017/decorative" val="1"/>
                </a:ext>
              </a:extLst>
            </p:cNvPr>
            <p:cNvSpPr/>
            <p:nvPr/>
          </p:nvSpPr>
          <p:spPr>
            <a:xfrm>
              <a:off x="4264373" y="3057351"/>
              <a:ext cx="3534203" cy="648900"/>
            </a:xfrm>
            <a:prstGeom prst="round2DiagRect">
              <a:avLst>
                <a:gd name="adj1" fmla="val 0"/>
                <a:gd name="adj2" fmla="val 0"/>
              </a:avLst>
            </a:prstGeom>
            <a:solidFill>
              <a:srgbClr val="0E5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1050" b="1">
                  <a:solidFill>
                    <a:srgbClr val="FFFFFF"/>
                  </a:solidFill>
                  <a:latin typeface="Calibri"/>
                  <a:cs typeface="Calibri"/>
                </a:rPr>
                <a:t>2024</a:t>
              </a:r>
              <a:r>
                <a:rPr lang="en-US" sz="1050">
                  <a:solidFill>
                    <a:srgbClr val="FFFFFF"/>
                  </a:solidFill>
                  <a:latin typeface="Calibri"/>
                  <a:cs typeface="Calibri"/>
                </a:rPr>
                <a:t>: 95% ED visit coverage; continued improved visualization</a:t>
              </a:r>
            </a:p>
          </p:txBody>
        </p:sp>
        <p:sp>
          <p:nvSpPr>
            <p:cNvPr id="4" name="Round Diagonal Corner Rectangle 10">
              <a:extLst>
                <a:ext uri="{FF2B5EF4-FFF2-40B4-BE49-F238E27FC236}">
                  <a16:creationId xmlns:a16="http://schemas.microsoft.com/office/drawing/2014/main" id="{E4C432AC-DA73-2407-5BCF-897F51CF2F0F}"/>
                </a:ext>
                <a:ext uri="{C183D7F6-B498-43B3-948B-1728B52AA6E4}">
                  <adec:decorative xmlns:adec="http://schemas.microsoft.com/office/drawing/2017/decorative" val="1"/>
                </a:ext>
              </a:extLst>
            </p:cNvPr>
            <p:cNvSpPr/>
            <p:nvPr/>
          </p:nvSpPr>
          <p:spPr>
            <a:xfrm>
              <a:off x="377948" y="1513957"/>
              <a:ext cx="3769586" cy="2205315"/>
            </a:xfrm>
            <a:prstGeom prst="round2DiagRect">
              <a:avLst>
                <a:gd name="adj1" fmla="val 0"/>
                <a:gd name="adj2" fmla="val 0"/>
              </a:avLst>
            </a:prstGeom>
            <a:solidFill>
              <a:schemeClr val="bg2">
                <a:alpha val="20784"/>
              </a:schemeClr>
            </a:solidFill>
            <a:ln w="12700">
              <a:solidFill>
                <a:srgbClr val="0E5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900"/>
                </a:spcBef>
                <a:spcAft>
                  <a:spcPts val="0"/>
                </a:spcAft>
                <a:defRPr/>
              </a:pPr>
              <a:r>
                <a:rPr lang="en-US" sz="1050" err="1">
                  <a:solidFill>
                    <a:srgbClr val="002060"/>
                  </a:solidFill>
                  <a:latin typeface="Calibri"/>
                  <a:cs typeface="Calibri"/>
                </a:rPr>
                <a:t>eCR</a:t>
              </a:r>
              <a:r>
                <a:rPr lang="en-US" sz="1050">
                  <a:solidFill>
                    <a:srgbClr val="002060"/>
                  </a:solidFill>
                  <a:latin typeface="Calibri"/>
                  <a:cs typeface="Calibri"/>
                </a:rPr>
                <a:t> and query via TEFCA for near real-time reporting &amp; investigations</a:t>
              </a:r>
            </a:p>
          </p:txBody>
        </p:sp>
        <p:sp>
          <p:nvSpPr>
            <p:cNvPr id="5" name="Round Diagonal Corner Rectangle 38">
              <a:extLst>
                <a:ext uri="{FF2B5EF4-FFF2-40B4-BE49-F238E27FC236}">
                  <a16:creationId xmlns:a16="http://schemas.microsoft.com/office/drawing/2014/main" id="{FBB5272D-B386-D24B-4FD5-12055143EFA6}"/>
                </a:ext>
                <a:ext uri="{C183D7F6-B498-43B3-948B-1728B52AA6E4}">
                  <adec:decorative xmlns:adec="http://schemas.microsoft.com/office/drawing/2017/decorative" val="1"/>
                </a:ext>
              </a:extLst>
            </p:cNvPr>
            <p:cNvSpPr/>
            <p:nvPr/>
          </p:nvSpPr>
          <p:spPr>
            <a:xfrm>
              <a:off x="377948" y="3057351"/>
              <a:ext cx="3769586" cy="661918"/>
            </a:xfrm>
            <a:prstGeom prst="round2DiagRect">
              <a:avLst>
                <a:gd name="adj1" fmla="val 0"/>
                <a:gd name="adj2" fmla="val 0"/>
              </a:avLst>
            </a:prstGeom>
            <a:solidFill>
              <a:srgbClr val="0E5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1050" b="1">
                  <a:solidFill>
                    <a:srgbClr val="FFFFFF"/>
                  </a:solidFill>
                  <a:latin typeface="Calibri"/>
                  <a:cs typeface="Calibri"/>
                </a:rPr>
                <a:t>2024</a:t>
              </a:r>
              <a:r>
                <a:rPr lang="en-US" sz="1050">
                  <a:solidFill>
                    <a:srgbClr val="FFFFFF"/>
                  </a:solidFill>
                  <a:latin typeface="Calibri"/>
                  <a:cs typeface="Calibri"/>
                </a:rPr>
                <a:t>: 75% of reportable conditions reported by </a:t>
              </a:r>
              <a:r>
                <a:rPr lang="en-US" sz="1050" err="1">
                  <a:solidFill>
                    <a:srgbClr val="FFFFFF"/>
                  </a:solidFill>
                  <a:latin typeface="Calibri"/>
                  <a:cs typeface="Calibri"/>
                </a:rPr>
                <a:t>eCR</a:t>
              </a:r>
              <a:r>
                <a:rPr lang="en-US" sz="1050">
                  <a:solidFill>
                    <a:srgbClr val="FFFFFF"/>
                  </a:solidFill>
                  <a:latin typeface="Calibri"/>
                  <a:cs typeface="Calibri"/>
                </a:rPr>
                <a:t>; 40% CAH coverage</a:t>
              </a:r>
            </a:p>
          </p:txBody>
        </p:sp>
        <p:sp>
          <p:nvSpPr>
            <p:cNvPr id="6" name="Round Diagonal Corner Rectangle 16">
              <a:extLst>
                <a:ext uri="{FF2B5EF4-FFF2-40B4-BE49-F238E27FC236}">
                  <a16:creationId xmlns:a16="http://schemas.microsoft.com/office/drawing/2014/main" id="{FD560C6F-702C-38C7-9FE9-0564CE926313}"/>
                </a:ext>
                <a:ext uri="{C183D7F6-B498-43B3-948B-1728B52AA6E4}">
                  <adec:decorative xmlns:adec="http://schemas.microsoft.com/office/drawing/2017/decorative" val="1"/>
                </a:ext>
              </a:extLst>
            </p:cNvPr>
            <p:cNvSpPr/>
            <p:nvPr/>
          </p:nvSpPr>
          <p:spPr>
            <a:xfrm>
              <a:off x="2822371" y="3894024"/>
              <a:ext cx="2587141" cy="2503258"/>
            </a:xfrm>
            <a:prstGeom prst="round2DiagRect">
              <a:avLst>
                <a:gd name="adj1" fmla="val 0"/>
                <a:gd name="adj2" fmla="val 0"/>
              </a:avLst>
            </a:prstGeom>
            <a:solidFill>
              <a:schemeClr val="bg2">
                <a:alpha val="20784"/>
              </a:schemeClr>
            </a:solidFill>
            <a:ln w="12700">
              <a:solidFill>
                <a:srgbClr val="0E5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1050">
                  <a:solidFill>
                    <a:srgbClr val="002060"/>
                  </a:solidFill>
                  <a:latin typeface="Calibri"/>
                  <a:cs typeface="Calibri"/>
                </a:rPr>
                <a:t>Broad adoption of FHIR</a:t>
              </a:r>
              <a:r>
                <a:rPr lang="en-US" sz="1050">
                  <a:solidFill>
                    <a:srgbClr val="FFC000"/>
                  </a:solidFill>
                  <a:latin typeface="Myriad Web Pro"/>
                </a:rPr>
                <a:t>®</a:t>
              </a:r>
              <a:r>
                <a:rPr lang="en-US" sz="1050">
                  <a:solidFill>
                    <a:srgbClr val="002060"/>
                  </a:solidFill>
                  <a:latin typeface="Calibri"/>
                  <a:cs typeface="Calibri"/>
                </a:rPr>
                <a:t> for most core data sources and across jurisdictions</a:t>
              </a:r>
            </a:p>
          </p:txBody>
        </p:sp>
        <p:sp>
          <p:nvSpPr>
            <p:cNvPr id="7" name="Round Diagonal Corner Rectangle 20">
              <a:extLst>
                <a:ext uri="{FF2B5EF4-FFF2-40B4-BE49-F238E27FC236}">
                  <a16:creationId xmlns:a16="http://schemas.microsoft.com/office/drawing/2014/main" id="{77099598-782C-B742-68CD-B119471ADF92}"/>
                </a:ext>
                <a:ext uri="{C183D7F6-B498-43B3-948B-1728B52AA6E4}">
                  <adec:decorative xmlns:adec="http://schemas.microsoft.com/office/drawing/2017/decorative" val="1"/>
                </a:ext>
              </a:extLst>
            </p:cNvPr>
            <p:cNvSpPr/>
            <p:nvPr/>
          </p:nvSpPr>
          <p:spPr>
            <a:xfrm>
              <a:off x="2958194" y="3979673"/>
              <a:ext cx="1602155" cy="790942"/>
            </a:xfrm>
            <a:prstGeom prst="round2DiagRect">
              <a:avLst>
                <a:gd name="adj1" fmla="val 34154"/>
                <a:gd name="adj2" fmla="val 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lumMod val="95000"/>
                  </a:srgbClr>
                </a:solidFill>
                <a:latin typeface="Myriad Web Pro"/>
              </a:endParaRPr>
            </a:p>
          </p:txBody>
        </p:sp>
        <p:sp>
          <p:nvSpPr>
            <p:cNvPr id="8" name="Round Diagonal Corner Rectangle 19">
              <a:extLst>
                <a:ext uri="{FF2B5EF4-FFF2-40B4-BE49-F238E27FC236}">
                  <a16:creationId xmlns:a16="http://schemas.microsoft.com/office/drawing/2014/main" id="{81C72729-357E-EB5A-9A7E-1779F7ACD76F}"/>
                </a:ext>
                <a:ext uri="{C183D7F6-B498-43B3-948B-1728B52AA6E4}">
                  <adec:decorative xmlns:adec="http://schemas.microsoft.com/office/drawing/2017/decorative" val="1"/>
                </a:ext>
              </a:extLst>
            </p:cNvPr>
            <p:cNvSpPr/>
            <p:nvPr/>
          </p:nvSpPr>
          <p:spPr>
            <a:xfrm>
              <a:off x="905381" y="1659505"/>
              <a:ext cx="1602155" cy="790942"/>
            </a:xfrm>
            <a:prstGeom prst="round2DiagRect">
              <a:avLst>
                <a:gd name="adj1" fmla="val 38040"/>
                <a:gd name="adj2" fmla="val 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lumMod val="95000"/>
                  </a:srgbClr>
                </a:solidFill>
                <a:latin typeface="Myriad Web Pro"/>
              </a:endParaRPr>
            </a:p>
          </p:txBody>
        </p:sp>
        <p:sp>
          <p:nvSpPr>
            <p:cNvPr id="9" name="Round Diagonal Corner Rectangle 27">
              <a:extLst>
                <a:ext uri="{FF2B5EF4-FFF2-40B4-BE49-F238E27FC236}">
                  <a16:creationId xmlns:a16="http://schemas.microsoft.com/office/drawing/2014/main" id="{D9288B5A-4E11-0C73-C4CB-2D157993F82E}"/>
                </a:ext>
                <a:ext uri="{C183D7F6-B498-43B3-948B-1728B52AA6E4}">
                  <adec:decorative xmlns:adec="http://schemas.microsoft.com/office/drawing/2017/decorative" val="1"/>
                </a:ext>
              </a:extLst>
            </p:cNvPr>
            <p:cNvSpPr/>
            <p:nvPr/>
          </p:nvSpPr>
          <p:spPr>
            <a:xfrm>
              <a:off x="385420" y="3894794"/>
              <a:ext cx="2307389" cy="2508389"/>
            </a:xfrm>
            <a:prstGeom prst="round2DiagRect">
              <a:avLst>
                <a:gd name="adj1" fmla="val 0"/>
                <a:gd name="adj2" fmla="val 0"/>
              </a:avLst>
            </a:prstGeom>
            <a:solidFill>
              <a:schemeClr val="bg2">
                <a:alpha val="20784"/>
              </a:schemeClr>
            </a:solidFill>
            <a:ln w="12700">
              <a:solidFill>
                <a:srgbClr val="0E5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1050">
                  <a:solidFill>
                    <a:srgbClr val="002060"/>
                  </a:solidFill>
                  <a:latin typeface="Calibri"/>
                  <a:cs typeface="Calibri"/>
                </a:rPr>
                <a:t>~75% state &amp; big city public health jurisdictions and CDC using TEFCA</a:t>
              </a:r>
            </a:p>
          </p:txBody>
        </p:sp>
        <p:sp>
          <p:nvSpPr>
            <p:cNvPr id="10" name="Round Diagonal Corner Rectangle 28">
              <a:extLst>
                <a:ext uri="{FF2B5EF4-FFF2-40B4-BE49-F238E27FC236}">
                  <a16:creationId xmlns:a16="http://schemas.microsoft.com/office/drawing/2014/main" id="{708B6E39-F207-9C55-F1D4-65CDA63EE97F}"/>
                </a:ext>
                <a:ext uri="{C183D7F6-B498-43B3-948B-1728B52AA6E4}">
                  <adec:decorative xmlns:adec="http://schemas.microsoft.com/office/drawing/2017/decorative" val="1"/>
                </a:ext>
              </a:extLst>
            </p:cNvPr>
            <p:cNvSpPr/>
            <p:nvPr/>
          </p:nvSpPr>
          <p:spPr>
            <a:xfrm>
              <a:off x="466286" y="3979673"/>
              <a:ext cx="1602155" cy="790942"/>
            </a:xfrm>
            <a:prstGeom prst="round2DiagRect">
              <a:avLst>
                <a:gd name="adj1" fmla="val 33182"/>
                <a:gd name="adj2" fmla="val 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lumMod val="95000"/>
                  </a:srgbClr>
                </a:solidFill>
                <a:latin typeface="Myriad Web Pro"/>
              </a:endParaRPr>
            </a:p>
          </p:txBody>
        </p:sp>
        <p:sp>
          <p:nvSpPr>
            <p:cNvPr id="11" name="Round Diagonal Corner Rectangle 29">
              <a:extLst>
                <a:ext uri="{FF2B5EF4-FFF2-40B4-BE49-F238E27FC236}">
                  <a16:creationId xmlns:a16="http://schemas.microsoft.com/office/drawing/2014/main" id="{78327594-BEF6-8C0E-D77F-F6D12C3851E7}"/>
                </a:ext>
                <a:ext uri="{C183D7F6-B498-43B3-948B-1728B52AA6E4}">
                  <adec:decorative xmlns:adec="http://schemas.microsoft.com/office/drawing/2017/decorative" val="1"/>
                </a:ext>
              </a:extLst>
            </p:cNvPr>
            <p:cNvSpPr/>
            <p:nvPr/>
          </p:nvSpPr>
          <p:spPr>
            <a:xfrm>
              <a:off x="5486763" y="3894024"/>
              <a:ext cx="2299952" cy="2503258"/>
            </a:xfrm>
            <a:prstGeom prst="round2DiagRect">
              <a:avLst>
                <a:gd name="adj1" fmla="val 0"/>
                <a:gd name="adj2" fmla="val 0"/>
              </a:avLst>
            </a:prstGeom>
            <a:solidFill>
              <a:schemeClr val="bg2">
                <a:alpha val="20784"/>
              </a:schemeClr>
            </a:solidFill>
            <a:ln w="12700">
              <a:solidFill>
                <a:srgbClr val="0E5E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1050">
                  <a:solidFill>
                    <a:srgbClr val="002060"/>
                  </a:solidFill>
                  <a:latin typeface="Calibri"/>
                  <a:cs typeface="Calibri"/>
                </a:rPr>
                <a:t>Broad adoption of USCDI and USCDI+ across public health</a:t>
              </a:r>
            </a:p>
          </p:txBody>
        </p:sp>
        <p:sp>
          <p:nvSpPr>
            <p:cNvPr id="12" name="Round Diagonal Corner Rectangle 30">
              <a:extLst>
                <a:ext uri="{FF2B5EF4-FFF2-40B4-BE49-F238E27FC236}">
                  <a16:creationId xmlns:a16="http://schemas.microsoft.com/office/drawing/2014/main" id="{EB5CE52D-F6E6-0E70-35A8-9397D2CD59A7}"/>
                </a:ext>
                <a:ext uri="{C183D7F6-B498-43B3-948B-1728B52AA6E4}">
                  <adec:decorative xmlns:adec="http://schemas.microsoft.com/office/drawing/2017/decorative" val="1"/>
                </a:ext>
              </a:extLst>
            </p:cNvPr>
            <p:cNvSpPr/>
            <p:nvPr/>
          </p:nvSpPr>
          <p:spPr>
            <a:xfrm>
              <a:off x="5565332" y="3979673"/>
              <a:ext cx="1360374" cy="790942"/>
            </a:xfrm>
            <a:prstGeom prst="round2DiagRect">
              <a:avLst>
                <a:gd name="adj1" fmla="val 36097"/>
                <a:gd name="adj2" fmla="val 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lumMod val="95000"/>
                  </a:srgbClr>
                </a:solidFill>
                <a:latin typeface="Myriad Web Pro"/>
              </a:endParaRPr>
            </a:p>
          </p:txBody>
        </p:sp>
        <p:sp>
          <p:nvSpPr>
            <p:cNvPr id="13" name="Round Diagonal Corner Rectangle 9">
              <a:extLst>
                <a:ext uri="{FF2B5EF4-FFF2-40B4-BE49-F238E27FC236}">
                  <a16:creationId xmlns:a16="http://schemas.microsoft.com/office/drawing/2014/main" id="{84C65790-20A9-1759-C619-31F1214D5E49}"/>
                </a:ext>
                <a:ext uri="{C183D7F6-B498-43B3-948B-1728B52AA6E4}">
                  <adec:decorative xmlns:adec="http://schemas.microsoft.com/office/drawing/2017/decorative" val="1"/>
                </a:ext>
              </a:extLst>
            </p:cNvPr>
            <p:cNvSpPr/>
            <p:nvPr/>
          </p:nvSpPr>
          <p:spPr>
            <a:xfrm>
              <a:off x="4468594" y="1659505"/>
              <a:ext cx="1602155" cy="790942"/>
            </a:xfrm>
            <a:prstGeom prst="round2DiagRect">
              <a:avLst>
                <a:gd name="adj1" fmla="val 33182"/>
                <a:gd name="adj2" fmla="val 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FFFF">
                    <a:lumMod val="95000"/>
                  </a:srgbClr>
                </a:solidFill>
                <a:latin typeface="Myriad Web Pro"/>
              </a:endParaRPr>
            </a:p>
          </p:txBody>
        </p:sp>
        <p:sp>
          <p:nvSpPr>
            <p:cNvPr id="14" name="Round Diagonal Corner Rectangle 40">
              <a:extLst>
                <a:ext uri="{FF2B5EF4-FFF2-40B4-BE49-F238E27FC236}">
                  <a16:creationId xmlns:a16="http://schemas.microsoft.com/office/drawing/2014/main" id="{0DB49BDD-D68E-131D-735C-9D003D67473A}"/>
                </a:ext>
                <a:ext uri="{C183D7F6-B498-43B3-948B-1728B52AA6E4}">
                  <adec:decorative xmlns:adec="http://schemas.microsoft.com/office/drawing/2017/decorative" val="1"/>
                </a:ext>
              </a:extLst>
            </p:cNvPr>
            <p:cNvSpPr/>
            <p:nvPr/>
          </p:nvSpPr>
          <p:spPr>
            <a:xfrm>
              <a:off x="393488" y="5554821"/>
              <a:ext cx="2298936" cy="842461"/>
            </a:xfrm>
            <a:prstGeom prst="round2DiagRect">
              <a:avLst>
                <a:gd name="adj1" fmla="val 0"/>
                <a:gd name="adj2" fmla="val 0"/>
              </a:avLst>
            </a:prstGeom>
            <a:solidFill>
              <a:srgbClr val="0E5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1050" b="1">
                  <a:solidFill>
                    <a:srgbClr val="FFFFFF"/>
                  </a:solidFill>
                  <a:latin typeface="Calibri"/>
                  <a:cs typeface="Calibri"/>
                </a:rPr>
                <a:t>2024</a:t>
              </a:r>
              <a:r>
                <a:rPr lang="en-US" sz="1050">
                  <a:solidFill>
                    <a:srgbClr val="FFFFFF"/>
                  </a:solidFill>
                  <a:latin typeface="Calibri"/>
                  <a:cs typeface="Calibri"/>
                </a:rPr>
                <a:t>: Two public health use cases live</a:t>
              </a:r>
            </a:p>
          </p:txBody>
        </p:sp>
        <p:sp>
          <p:nvSpPr>
            <p:cNvPr id="15" name="Round Diagonal Corner Rectangle 41">
              <a:extLst>
                <a:ext uri="{FF2B5EF4-FFF2-40B4-BE49-F238E27FC236}">
                  <a16:creationId xmlns:a16="http://schemas.microsoft.com/office/drawing/2014/main" id="{0F52D60C-5435-2F20-4444-C3EEA7DF7F66}"/>
                </a:ext>
                <a:ext uri="{C183D7F6-B498-43B3-948B-1728B52AA6E4}">
                  <adec:decorative xmlns:adec="http://schemas.microsoft.com/office/drawing/2017/decorative" val="1"/>
                </a:ext>
              </a:extLst>
            </p:cNvPr>
            <p:cNvSpPr/>
            <p:nvPr/>
          </p:nvSpPr>
          <p:spPr>
            <a:xfrm>
              <a:off x="2830359" y="5554821"/>
              <a:ext cx="2578771" cy="842461"/>
            </a:xfrm>
            <a:prstGeom prst="round2DiagRect">
              <a:avLst>
                <a:gd name="adj1" fmla="val 0"/>
                <a:gd name="adj2" fmla="val 0"/>
              </a:avLst>
            </a:prstGeom>
            <a:solidFill>
              <a:srgbClr val="0E5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1050" b="1">
                  <a:solidFill>
                    <a:srgbClr val="FFFFFF"/>
                  </a:solidFill>
                  <a:latin typeface="Calibri"/>
                  <a:cs typeface="Calibri"/>
                </a:rPr>
                <a:t>2024</a:t>
              </a:r>
              <a:r>
                <a:rPr lang="en-US" sz="1050">
                  <a:solidFill>
                    <a:srgbClr val="FFFFFF"/>
                  </a:solidFill>
                  <a:latin typeface="Calibri"/>
                  <a:cs typeface="Calibri"/>
                </a:rPr>
                <a:t>: FHIR</a:t>
              </a:r>
              <a:r>
                <a:rPr lang="en-US" sz="1050">
                  <a:solidFill>
                    <a:srgbClr val="FFFFFF"/>
                  </a:solidFill>
                  <a:latin typeface="Myriad Web Pro"/>
                </a:rPr>
                <a:t>® </a:t>
              </a:r>
              <a:r>
                <a:rPr lang="en-US" sz="1050">
                  <a:solidFill>
                    <a:srgbClr val="FFFFFF"/>
                  </a:solidFill>
                  <a:latin typeface="Calibri"/>
                  <a:cs typeface="Calibri"/>
                </a:rPr>
                <a:t>adoption for NVSS and health care measures</a:t>
              </a:r>
            </a:p>
          </p:txBody>
        </p:sp>
        <p:sp>
          <p:nvSpPr>
            <p:cNvPr id="16" name="Round Diagonal Corner Rectangle 42">
              <a:extLst>
                <a:ext uri="{FF2B5EF4-FFF2-40B4-BE49-F238E27FC236}">
                  <a16:creationId xmlns:a16="http://schemas.microsoft.com/office/drawing/2014/main" id="{2AEB24B2-EA41-41B6-6D9F-6D769863F207}"/>
                </a:ext>
                <a:ext uri="{C183D7F6-B498-43B3-948B-1728B52AA6E4}">
                  <adec:decorative xmlns:adec="http://schemas.microsoft.com/office/drawing/2017/decorative" val="1"/>
                </a:ext>
              </a:extLst>
            </p:cNvPr>
            <p:cNvSpPr/>
            <p:nvPr/>
          </p:nvSpPr>
          <p:spPr>
            <a:xfrm>
              <a:off x="5486587" y="5554821"/>
              <a:ext cx="2299952" cy="842461"/>
            </a:xfrm>
            <a:prstGeom prst="round2DiagRect">
              <a:avLst>
                <a:gd name="adj1" fmla="val 0"/>
                <a:gd name="adj2" fmla="val 0"/>
              </a:avLst>
            </a:prstGeom>
            <a:solidFill>
              <a:srgbClr val="0E5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sz="1050" b="1">
                  <a:solidFill>
                    <a:srgbClr val="FFFFFF"/>
                  </a:solidFill>
                  <a:latin typeface="Calibri"/>
                  <a:cs typeface="Calibri"/>
                </a:rPr>
                <a:t>2024</a:t>
              </a:r>
              <a:r>
                <a:rPr lang="en-US" sz="1050">
                  <a:solidFill>
                    <a:srgbClr val="FFFFFF"/>
                  </a:solidFill>
                  <a:latin typeface="Calibri"/>
                  <a:cs typeface="Calibri"/>
                </a:rPr>
                <a:t>: USCDI/+ adoption for case and lab data</a:t>
              </a:r>
              <a:endParaRPr lang="en-US" sz="1050">
                <a:solidFill>
                  <a:srgbClr val="FFFFFF"/>
                </a:solidFill>
                <a:highlight>
                  <a:srgbClr val="FFFF00"/>
                </a:highlight>
                <a:latin typeface="Calibri"/>
                <a:cs typeface="Calibri"/>
              </a:endParaRPr>
            </a:p>
          </p:txBody>
        </p:sp>
        <p:pic>
          <p:nvPicPr>
            <p:cNvPr id="20" name="Picture 4" descr="United States Core Data of Interoperability logo">
              <a:extLst>
                <a:ext uri="{FF2B5EF4-FFF2-40B4-BE49-F238E27FC236}">
                  <a16:creationId xmlns:a16="http://schemas.microsoft.com/office/drawing/2014/main" id="{44E6913B-5D0F-B650-86A4-51CCE5D223F7}"/>
                </a:ext>
                <a:ext uri="{C183D7F6-B498-43B3-948B-1728B52AA6E4}">
                  <adec:decorative xmlns:adec="http://schemas.microsoft.com/office/drawing/2017/decorative" val="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85" t="21485" r="9800" b="12008"/>
            <a:stretch/>
          </p:blipFill>
          <p:spPr bwMode="auto">
            <a:xfrm>
              <a:off x="5860891" y="4168277"/>
              <a:ext cx="1358882" cy="6443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HIR logo">
              <a:extLst>
                <a:ext uri="{FF2B5EF4-FFF2-40B4-BE49-F238E27FC236}">
                  <a16:creationId xmlns:a16="http://schemas.microsoft.com/office/drawing/2014/main" id="{0A2A9811-A1A6-DE78-9B98-EA657FD7A290}"/>
                </a:ext>
                <a:ext uri="{C183D7F6-B498-43B3-948B-1728B52AA6E4}">
                  <adec:decorative xmlns:adec="http://schemas.microsoft.com/office/drawing/2017/decorative" val="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26"/>
            <a:stretch/>
          </p:blipFill>
          <p:spPr bwMode="auto">
            <a:xfrm>
              <a:off x="3472143" y="3983659"/>
              <a:ext cx="1088206" cy="74076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EFCA logo">
              <a:extLst>
                <a:ext uri="{FF2B5EF4-FFF2-40B4-BE49-F238E27FC236}">
                  <a16:creationId xmlns:a16="http://schemas.microsoft.com/office/drawing/2014/main" id="{1F4DE210-3D47-A6D8-838C-B34EC51BFC07}"/>
                </a:ext>
                <a:ext uri="{C183D7F6-B498-43B3-948B-1728B52AA6E4}">
                  <adec:decorative xmlns:adec="http://schemas.microsoft.com/office/drawing/2017/decorative" val="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057" y="4054442"/>
              <a:ext cx="1862113" cy="71104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National Syndromic Surveillance Program logo">
              <a:extLst>
                <a:ext uri="{FF2B5EF4-FFF2-40B4-BE49-F238E27FC236}">
                  <a16:creationId xmlns:a16="http://schemas.microsoft.com/office/drawing/2014/main" id="{F8AF279E-C897-3F96-64D4-B7816ADB3B07}"/>
                </a:ext>
                <a:ext uri="{C183D7F6-B498-43B3-948B-1728B52AA6E4}">
                  <adec:decorative xmlns:adec="http://schemas.microsoft.com/office/drawing/2017/decorative" val="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002" b="78824"/>
            <a:stretch/>
          </p:blipFill>
          <p:spPr>
            <a:xfrm>
              <a:off x="5161070" y="1652951"/>
              <a:ext cx="1463847" cy="825415"/>
            </a:xfrm>
            <a:prstGeom prst="rect">
              <a:avLst/>
            </a:prstGeom>
          </p:spPr>
        </p:pic>
        <p:pic>
          <p:nvPicPr>
            <p:cNvPr id="28" name="Picture 27" descr="Electronic case reporting logo">
              <a:extLst>
                <a:ext uri="{FF2B5EF4-FFF2-40B4-BE49-F238E27FC236}">
                  <a16:creationId xmlns:a16="http://schemas.microsoft.com/office/drawing/2014/main" id="{11F47B84-5B71-364F-A782-D6C1EA629C26}"/>
                </a:ext>
                <a:ext uri="{C183D7F6-B498-43B3-948B-1728B52AA6E4}">
                  <adec:decorative xmlns:adec="http://schemas.microsoft.com/office/drawing/2017/decorative" val="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3791" y="1738149"/>
              <a:ext cx="1707538" cy="713790"/>
            </a:xfrm>
            <a:prstGeom prst="rect">
              <a:avLst/>
            </a:prstGeom>
          </p:spPr>
        </p:pic>
      </p:grpSp>
      <p:sp>
        <p:nvSpPr>
          <p:cNvPr id="34" name="TextBox 33">
            <a:extLst>
              <a:ext uri="{FF2B5EF4-FFF2-40B4-BE49-F238E27FC236}">
                <a16:creationId xmlns:a16="http://schemas.microsoft.com/office/drawing/2014/main" id="{CE4C289E-E918-CFDC-E0FE-30BA018CECE7}"/>
              </a:ext>
            </a:extLst>
          </p:cNvPr>
          <p:cNvSpPr txBox="1"/>
          <p:nvPr/>
        </p:nvSpPr>
        <p:spPr>
          <a:xfrm>
            <a:off x="391945" y="715405"/>
            <a:ext cx="7905938" cy="5078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eaLnBrk="1" fontAlgn="auto" hangingPunct="1">
              <a:spcBef>
                <a:spcPts val="0"/>
              </a:spcBef>
              <a:spcAft>
                <a:spcPts val="0"/>
              </a:spcAft>
            </a:pPr>
            <a:r>
              <a:rPr lang="en-US" sz="1500">
                <a:solidFill>
                  <a:srgbClr val="0F5EAB"/>
                </a:solidFill>
                <a:latin typeface="Calibri" panose="020F0502020204030204" pitchFamily="34" charset="0"/>
                <a:ea typeface="Cambria"/>
                <a:cs typeface="Calibri" panose="020F0502020204030204" pitchFamily="34" charset="0"/>
              </a:rPr>
              <a:t>Key components to expand over 5-years to public health and health care data interoperability</a:t>
            </a:r>
            <a:endParaRPr lang="en-US" sz="1350">
              <a:solidFill>
                <a:srgbClr val="0F5EAB"/>
              </a:solidFill>
              <a:latin typeface="Calibri" panose="020F0502020204030204" pitchFamily="34" charset="0"/>
              <a:cs typeface="Calibri" panose="020F0502020204030204" pitchFamily="34" charset="0"/>
            </a:endParaRPr>
          </a:p>
          <a:p>
            <a:pPr defTabSz="685800" eaLnBrk="1" fontAlgn="auto" hangingPunct="1">
              <a:spcBef>
                <a:spcPts val="0"/>
              </a:spcBef>
              <a:spcAft>
                <a:spcPts val="0"/>
              </a:spcAft>
            </a:pPr>
            <a:endParaRPr lang="en-US" sz="1350">
              <a:solidFill>
                <a:srgbClr val="000000"/>
              </a:solidFill>
              <a:latin typeface="Calibri" panose="020F0502020204030204" pitchFamily="34" charset="0"/>
              <a:cs typeface="Calibri"/>
            </a:endParaRPr>
          </a:p>
        </p:txBody>
      </p:sp>
      <p:sp>
        <p:nvSpPr>
          <p:cNvPr id="29" name="Title 1">
            <a:extLst>
              <a:ext uri="{FF2B5EF4-FFF2-40B4-BE49-F238E27FC236}">
                <a16:creationId xmlns:a16="http://schemas.microsoft.com/office/drawing/2014/main" id="{C25724B7-7369-79C6-4B42-E0BB0949C7B8}"/>
              </a:ext>
            </a:extLst>
          </p:cNvPr>
          <p:cNvSpPr txBox="1">
            <a:spLocks noGrp="1"/>
          </p:cNvSpPr>
          <p:nvPr>
            <p:ph type="title" idx="4294967295"/>
          </p:nvPr>
        </p:nvSpPr>
        <p:spPr>
          <a:xfrm>
            <a:off x="391945" y="444106"/>
            <a:ext cx="7757444" cy="305831"/>
          </a:xfrm>
          <a:prstGeom prst="rect">
            <a:avLst/>
          </a:prstGeom>
          <a:noFill/>
          <a:ln>
            <a:noFill/>
            <a:prstDash/>
          </a:ln>
          <a:effec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lvl1pPr algn="l" rtl="0" eaLnBrk="1" fontAlgn="base" hangingPunct="1">
              <a:lnSpc>
                <a:spcPts val="3000"/>
              </a:lnSpc>
              <a:spcBef>
                <a:spcPct val="0"/>
              </a:spcBef>
              <a:spcAft>
                <a:spcPct val="0"/>
              </a:spcAft>
              <a:defRPr sz="2800" b="1" kern="1200" baseline="0">
                <a:solidFill>
                  <a:srgbClr val="0039A6"/>
                </a:solidFill>
                <a:effectLst/>
                <a:latin typeface="Calibri" pitchFamily="34" charset="0"/>
                <a:ea typeface="+mj-ea"/>
                <a:cs typeface="+mj-cs"/>
              </a:defRPr>
            </a:lvl1pPr>
            <a:lvl2pPr algn="ctr" rtl="0" eaLnBrk="1" fontAlgn="base" hangingPunct="1">
              <a:spcBef>
                <a:spcPct val="0"/>
              </a:spcBef>
              <a:spcAft>
                <a:spcPct val="0"/>
              </a:spcAft>
              <a:defRPr sz="4400">
                <a:solidFill>
                  <a:schemeClr val="tx1"/>
                </a:solidFill>
                <a:latin typeface="Myriad Web Pro" panose="020B0503030403020204" pitchFamily="34" charset="0"/>
              </a:defRPr>
            </a:lvl2pPr>
            <a:lvl3pPr algn="ctr" rtl="0" eaLnBrk="1" fontAlgn="base" hangingPunct="1">
              <a:spcBef>
                <a:spcPct val="0"/>
              </a:spcBef>
              <a:spcAft>
                <a:spcPct val="0"/>
              </a:spcAft>
              <a:defRPr sz="4400">
                <a:solidFill>
                  <a:schemeClr val="tx1"/>
                </a:solidFill>
                <a:latin typeface="Myriad Web Pro" panose="020B0503030403020204" pitchFamily="34" charset="0"/>
              </a:defRPr>
            </a:lvl3pPr>
            <a:lvl4pPr algn="ctr" rtl="0" eaLnBrk="1" fontAlgn="base" hangingPunct="1">
              <a:spcBef>
                <a:spcPct val="0"/>
              </a:spcBef>
              <a:spcAft>
                <a:spcPct val="0"/>
              </a:spcAft>
              <a:defRPr sz="4400">
                <a:solidFill>
                  <a:schemeClr val="tx1"/>
                </a:solidFill>
                <a:latin typeface="Myriad Web Pro" panose="020B0503030403020204" pitchFamily="34" charset="0"/>
              </a:defRPr>
            </a:lvl4pPr>
            <a:lvl5pPr algn="ctr" rtl="0" eaLnBrk="1" fontAlgn="base" hangingPunct="1">
              <a:spcBef>
                <a:spcPct val="0"/>
              </a:spcBef>
              <a:spcAft>
                <a:spcPct val="0"/>
              </a:spcAft>
              <a:defRPr sz="4400">
                <a:solidFill>
                  <a:schemeClr val="tx1"/>
                </a:solidFill>
                <a:latin typeface="Myriad Web Pro" panose="020B0503030403020204" pitchFamily="34" charset="0"/>
              </a:defRPr>
            </a:lvl5pPr>
            <a:lvl6pPr marL="457200" algn="ctr" rtl="0" eaLnBrk="1" fontAlgn="base" hangingPunct="1">
              <a:spcBef>
                <a:spcPct val="0"/>
              </a:spcBef>
              <a:spcAft>
                <a:spcPct val="0"/>
              </a:spcAft>
              <a:defRPr sz="4400">
                <a:solidFill>
                  <a:schemeClr val="tx1"/>
                </a:solidFill>
                <a:latin typeface="Myriad Web Pro" panose="020B0503030403020204" pitchFamily="34" charset="0"/>
              </a:defRPr>
            </a:lvl6pPr>
            <a:lvl7pPr marL="914400" algn="ctr" rtl="0" eaLnBrk="1" fontAlgn="base" hangingPunct="1">
              <a:spcBef>
                <a:spcPct val="0"/>
              </a:spcBef>
              <a:spcAft>
                <a:spcPct val="0"/>
              </a:spcAft>
              <a:defRPr sz="4400">
                <a:solidFill>
                  <a:schemeClr val="tx1"/>
                </a:solidFill>
                <a:latin typeface="Myriad Web Pro" panose="020B0503030403020204" pitchFamily="34" charset="0"/>
              </a:defRPr>
            </a:lvl7pPr>
            <a:lvl8pPr marL="1371600" algn="ctr" rtl="0" eaLnBrk="1" fontAlgn="base" hangingPunct="1">
              <a:spcBef>
                <a:spcPct val="0"/>
              </a:spcBef>
              <a:spcAft>
                <a:spcPct val="0"/>
              </a:spcAft>
              <a:defRPr sz="4400">
                <a:solidFill>
                  <a:schemeClr val="tx1"/>
                </a:solidFill>
                <a:latin typeface="Myriad Web Pro" panose="020B0503030403020204" pitchFamily="34" charset="0"/>
              </a:defRPr>
            </a:lvl8pPr>
            <a:lvl9pPr marL="1828800" algn="ctr" rtl="0" eaLnBrk="1" fontAlgn="base" hangingPunct="1">
              <a:spcBef>
                <a:spcPct val="0"/>
              </a:spcBef>
              <a:spcAft>
                <a:spcPct val="0"/>
              </a:spcAft>
              <a:defRPr sz="4400">
                <a:solidFill>
                  <a:schemeClr val="tx1"/>
                </a:solidFill>
                <a:latin typeface="Myriad Web Pro" panose="020B0503030403020204" pitchFamily="34" charset="0"/>
              </a:defRPr>
            </a:lvl9pPr>
          </a:lstStyle>
          <a:p>
            <a:pPr defTabSz="685800">
              <a:lnSpc>
                <a:spcPct val="109649"/>
              </a:lnSpc>
              <a:defRPr/>
            </a:pPr>
            <a:r>
              <a:rPr lang="en-US" sz="3200">
                <a:solidFill>
                  <a:srgbClr val="0E5EAB"/>
                </a:solidFill>
                <a:cs typeface="Calibri"/>
              </a:rPr>
              <a:t>Transforming</a:t>
            </a:r>
            <a:r>
              <a:rPr lang="en-US" sz="2400">
                <a:solidFill>
                  <a:srgbClr val="0E5EAB"/>
                </a:solidFill>
                <a:cs typeface="Calibri"/>
              </a:rPr>
              <a:t> the future of data exchange</a:t>
            </a:r>
            <a:endParaRPr lang="en-US" sz="2100">
              <a:solidFill>
                <a:srgbClr val="0E5EAB"/>
              </a:solidFill>
              <a:cs typeface="Calibri" pitchFamily="34" charset="0"/>
            </a:endParaRPr>
          </a:p>
        </p:txBody>
      </p:sp>
      <p:cxnSp>
        <p:nvCxnSpPr>
          <p:cNvPr id="30" name="Straight Arrow Connector 29">
            <a:extLst>
              <a:ext uri="{FF2B5EF4-FFF2-40B4-BE49-F238E27FC236}">
                <a16:creationId xmlns:a16="http://schemas.microsoft.com/office/drawing/2014/main" id="{A71CA670-30C8-92B3-C6D3-20C36DEE0B28}"/>
              </a:ext>
              <a:ext uri="{C183D7F6-B498-43B3-948B-1728B52AA6E4}">
                <adec:decorative xmlns:adec="http://schemas.microsoft.com/office/drawing/2017/decorative" val="1"/>
              </a:ext>
            </a:extLst>
          </p:cNvPr>
          <p:cNvCxnSpPr>
            <a:cxnSpLocks/>
          </p:cNvCxnSpPr>
          <p:nvPr/>
        </p:nvCxnSpPr>
        <p:spPr>
          <a:xfrm>
            <a:off x="5657851" y="2816486"/>
            <a:ext cx="386540" cy="0"/>
          </a:xfrm>
          <a:prstGeom prst="straightConnector1">
            <a:avLst/>
          </a:prstGeom>
          <a:ln w="76200">
            <a:solidFill>
              <a:schemeClr val="tx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7845183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6A98E0B-3F37-D6FF-2A48-6338FBAB7A56}"/>
              </a:ext>
              <a:ext uri="{C183D7F6-B498-43B3-948B-1728B52AA6E4}">
                <adec:decorative xmlns:adec="http://schemas.microsoft.com/office/drawing/2017/decorative" val="1"/>
              </a:ext>
            </a:extLst>
          </p:cNvPr>
          <p:cNvSpPr/>
          <p:nvPr/>
        </p:nvSpPr>
        <p:spPr>
          <a:xfrm rot="5400000">
            <a:off x="-876897" y="873321"/>
            <a:ext cx="5018486" cy="327184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pic>
        <p:nvPicPr>
          <p:cNvPr id="5" name="Picture 4" descr="Image of a heptagon with many lines and connection points around it for all the groups that make up the public health ecosystem, such as the public, providers, CDC, national public health partners, healthcare systems, state, tribes, localities and territories, and federal partners">
            <a:extLst>
              <a:ext uri="{FF2B5EF4-FFF2-40B4-BE49-F238E27FC236}">
                <a16:creationId xmlns:a16="http://schemas.microsoft.com/office/drawing/2014/main" id="{AF78DB2B-E87D-D77C-83E6-332275753C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3050" y="1107518"/>
            <a:ext cx="5132824" cy="2803445"/>
          </a:xfrm>
          <a:prstGeom prst="rect">
            <a:avLst/>
          </a:prstGeom>
        </p:spPr>
      </p:pic>
      <p:sp>
        <p:nvSpPr>
          <p:cNvPr id="2" name="Title 1">
            <a:extLst>
              <a:ext uri="{FF2B5EF4-FFF2-40B4-BE49-F238E27FC236}">
                <a16:creationId xmlns:a16="http://schemas.microsoft.com/office/drawing/2014/main" id="{C50B654A-DB19-AA5C-9C4B-8912B2C800C3}"/>
              </a:ext>
            </a:extLst>
          </p:cNvPr>
          <p:cNvSpPr>
            <a:spLocks noGrp="1"/>
          </p:cNvSpPr>
          <p:nvPr>
            <p:ph type="title"/>
          </p:nvPr>
        </p:nvSpPr>
        <p:spPr>
          <a:xfrm>
            <a:off x="428126" y="1000099"/>
            <a:ext cx="3271840" cy="3143303"/>
          </a:xfrm>
          <a:noFill/>
          <a:ln>
            <a:noFill/>
          </a:ln>
        </p:spPr>
        <p:txBody>
          <a:bodyPr lIns="68580" tIns="34290" rIns="68580" bIns="34290" anchor="ctr" anchorCtr="0">
            <a:noAutofit/>
          </a:bodyPr>
          <a:lstStyle/>
          <a:p>
            <a:pPr>
              <a:lnSpc>
                <a:spcPct val="100000"/>
              </a:lnSpc>
            </a:pPr>
            <a:r>
              <a:rPr lang="en-US" sz="2400">
                <a:solidFill>
                  <a:srgbClr val="0E5EAB"/>
                </a:solidFill>
                <a:latin typeface="Calibri"/>
                <a:cs typeface="Calibri"/>
              </a:rPr>
              <a:t>Together, we will </a:t>
            </a:r>
            <a:br>
              <a:rPr lang="en-US" sz="2400">
                <a:solidFill>
                  <a:srgbClr val="0E5EAB"/>
                </a:solidFill>
                <a:latin typeface="Calibri"/>
                <a:cs typeface="Calibri"/>
              </a:rPr>
            </a:br>
            <a:r>
              <a:rPr lang="en-US" sz="2400">
                <a:solidFill>
                  <a:srgbClr val="0E5EAB"/>
                </a:solidFill>
                <a:latin typeface="Calibri"/>
                <a:cs typeface="Calibri"/>
              </a:rPr>
              <a:t>take a 'One Public Health' approach for Advancing Data for Public Health Action</a:t>
            </a:r>
          </a:p>
        </p:txBody>
      </p:sp>
    </p:spTree>
    <p:extLst>
      <p:ext uri="{BB962C8B-B14F-4D97-AF65-F5344CB8AC3E}">
        <p14:creationId xmlns:p14="http://schemas.microsoft.com/office/powerpoint/2010/main" val="116748359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Chevron 13">
            <a:extLst>
              <a:ext uri="{FF2B5EF4-FFF2-40B4-BE49-F238E27FC236}">
                <a16:creationId xmlns:a16="http://schemas.microsoft.com/office/drawing/2014/main" id="{490E9530-236A-41B9-7E4C-E4C405F7DFCE}"/>
              </a:ext>
              <a:ext uri="{C183D7F6-B498-43B3-948B-1728B52AA6E4}">
                <adec:decorative xmlns:adec="http://schemas.microsoft.com/office/drawing/2017/decorative" val="1"/>
              </a:ext>
            </a:extLst>
          </p:cNvPr>
          <p:cNvSpPr/>
          <p:nvPr/>
        </p:nvSpPr>
        <p:spPr>
          <a:xfrm>
            <a:off x="6014704" y="2804956"/>
            <a:ext cx="3004706" cy="483759"/>
          </a:xfrm>
          <a:prstGeom prst="chevron">
            <a:avLst/>
          </a:prstGeom>
          <a:solidFill>
            <a:schemeClr val="accent6">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0E5EAB"/>
              </a:solidFill>
              <a:latin typeface="Myriad Web Pro"/>
            </a:endParaRPr>
          </a:p>
        </p:txBody>
      </p:sp>
      <p:sp>
        <p:nvSpPr>
          <p:cNvPr id="13" name="Arrow: Chevron 12">
            <a:extLst>
              <a:ext uri="{FF2B5EF4-FFF2-40B4-BE49-F238E27FC236}">
                <a16:creationId xmlns:a16="http://schemas.microsoft.com/office/drawing/2014/main" id="{4F2C5EDD-1701-05C4-98DF-715B7FF1A91A}"/>
              </a:ext>
              <a:ext uri="{C183D7F6-B498-43B3-948B-1728B52AA6E4}">
                <adec:decorative xmlns:adec="http://schemas.microsoft.com/office/drawing/2017/decorative" val="1"/>
              </a:ext>
            </a:extLst>
          </p:cNvPr>
          <p:cNvSpPr/>
          <p:nvPr/>
        </p:nvSpPr>
        <p:spPr>
          <a:xfrm>
            <a:off x="3165900" y="2802174"/>
            <a:ext cx="3004706" cy="483759"/>
          </a:xfrm>
          <a:prstGeom prst="chevron">
            <a:avLst/>
          </a:prstGeom>
          <a:solidFill>
            <a:srgbClr val="0F5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0E5EAB"/>
              </a:solidFill>
              <a:latin typeface="Myriad Web Pro"/>
            </a:endParaRPr>
          </a:p>
        </p:txBody>
      </p:sp>
      <p:sp>
        <p:nvSpPr>
          <p:cNvPr id="6" name="Arrow: Chevron 5">
            <a:extLst>
              <a:ext uri="{FF2B5EF4-FFF2-40B4-BE49-F238E27FC236}">
                <a16:creationId xmlns:a16="http://schemas.microsoft.com/office/drawing/2014/main" id="{665F77E2-4E00-7CA1-BCCA-A72254078C70}"/>
              </a:ext>
              <a:ext uri="{C183D7F6-B498-43B3-948B-1728B52AA6E4}">
                <adec:decorative xmlns:adec="http://schemas.microsoft.com/office/drawing/2017/decorative" val="1"/>
              </a:ext>
            </a:extLst>
          </p:cNvPr>
          <p:cNvSpPr/>
          <p:nvPr/>
        </p:nvSpPr>
        <p:spPr>
          <a:xfrm>
            <a:off x="317096" y="2802174"/>
            <a:ext cx="3004706" cy="483759"/>
          </a:xfrm>
          <a:prstGeom prst="chevron">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0E5EAB"/>
              </a:solidFill>
              <a:latin typeface="Myriad Web Pro"/>
            </a:endParaRPr>
          </a:p>
        </p:txBody>
      </p:sp>
      <p:sp>
        <p:nvSpPr>
          <p:cNvPr id="32" name="Rectangle: Top Corners Rounded 31">
            <a:extLst>
              <a:ext uri="{FF2B5EF4-FFF2-40B4-BE49-F238E27FC236}">
                <a16:creationId xmlns:a16="http://schemas.microsoft.com/office/drawing/2014/main" id="{E909A905-B737-D70E-ACD5-7D02B92A2BE0}"/>
              </a:ext>
              <a:ext uri="{C183D7F6-B498-43B3-948B-1728B52AA6E4}">
                <adec:decorative xmlns:adec="http://schemas.microsoft.com/office/drawing/2017/decorative" val="1"/>
              </a:ext>
            </a:extLst>
          </p:cNvPr>
          <p:cNvSpPr/>
          <p:nvPr/>
        </p:nvSpPr>
        <p:spPr>
          <a:xfrm>
            <a:off x="319856" y="1256096"/>
            <a:ext cx="2754351" cy="1540373"/>
          </a:xfrm>
          <a:prstGeom prst="round2Same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C000"/>
              </a:solidFill>
              <a:latin typeface="Myriad Web Pro"/>
            </a:endParaRPr>
          </a:p>
        </p:txBody>
      </p:sp>
      <p:sp>
        <p:nvSpPr>
          <p:cNvPr id="34" name="Rectangle: Top Corners Rounded 33">
            <a:extLst>
              <a:ext uri="{FF2B5EF4-FFF2-40B4-BE49-F238E27FC236}">
                <a16:creationId xmlns:a16="http://schemas.microsoft.com/office/drawing/2014/main" id="{717D650F-D129-020E-9D63-CFA7BCA64704}"/>
              </a:ext>
              <a:ext uri="{C183D7F6-B498-43B3-948B-1728B52AA6E4}">
                <adec:decorative xmlns:adec="http://schemas.microsoft.com/office/drawing/2017/decorative" val="1"/>
              </a:ext>
            </a:extLst>
          </p:cNvPr>
          <p:cNvSpPr/>
          <p:nvPr/>
        </p:nvSpPr>
        <p:spPr>
          <a:xfrm flipV="1">
            <a:off x="3165899" y="3291138"/>
            <a:ext cx="2757014" cy="1476977"/>
          </a:xfrm>
          <a:prstGeom prst="round2Same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C000"/>
              </a:solidFill>
              <a:latin typeface="Myriad Web Pro"/>
            </a:endParaRPr>
          </a:p>
        </p:txBody>
      </p:sp>
      <p:sp>
        <p:nvSpPr>
          <p:cNvPr id="36" name="Rectangle: Top Corners Rounded 35">
            <a:extLst>
              <a:ext uri="{FF2B5EF4-FFF2-40B4-BE49-F238E27FC236}">
                <a16:creationId xmlns:a16="http://schemas.microsoft.com/office/drawing/2014/main" id="{82F5DFB5-5F71-0082-1A71-7507FD41D297}"/>
              </a:ext>
              <a:ext uri="{C183D7F6-B498-43B3-948B-1728B52AA6E4}">
                <adec:decorative xmlns:adec="http://schemas.microsoft.com/office/drawing/2017/decorative" val="1"/>
              </a:ext>
            </a:extLst>
          </p:cNvPr>
          <p:cNvSpPr/>
          <p:nvPr/>
        </p:nvSpPr>
        <p:spPr>
          <a:xfrm>
            <a:off x="6029100" y="1256097"/>
            <a:ext cx="2726944" cy="1545479"/>
          </a:xfrm>
          <a:prstGeom prst="round2SameRect">
            <a:avLst/>
          </a:prstGeom>
          <a:noFill/>
          <a:ln>
            <a:solidFill>
              <a:schemeClr val="accent6">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C000"/>
              </a:solidFill>
              <a:latin typeface="Myriad Web Pro"/>
            </a:endParaRPr>
          </a:p>
        </p:txBody>
      </p:sp>
      <p:pic>
        <p:nvPicPr>
          <p:cNvPr id="7" name="Graphic 6">
            <a:extLst>
              <a:ext uri="{FF2B5EF4-FFF2-40B4-BE49-F238E27FC236}">
                <a16:creationId xmlns:a16="http://schemas.microsoft.com/office/drawing/2014/main" id="{46CD25A5-5044-6B5A-AF74-AF232119274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31572" y="2790607"/>
            <a:ext cx="510920" cy="510920"/>
          </a:xfrm>
          <a:prstGeom prst="rect">
            <a:avLst/>
          </a:prstGeom>
        </p:spPr>
      </p:pic>
      <p:pic>
        <p:nvPicPr>
          <p:cNvPr id="8" name="Graphic 7">
            <a:extLst>
              <a:ext uri="{FF2B5EF4-FFF2-40B4-BE49-F238E27FC236}">
                <a16:creationId xmlns:a16="http://schemas.microsoft.com/office/drawing/2014/main" id="{30112EC9-F6DC-A223-80D8-0A2C36B2FE8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4546" y="2784244"/>
            <a:ext cx="501689" cy="501689"/>
          </a:xfrm>
          <a:prstGeom prst="rect">
            <a:avLst/>
          </a:prstGeom>
        </p:spPr>
      </p:pic>
      <p:pic>
        <p:nvPicPr>
          <p:cNvPr id="9" name="Graphic 8">
            <a:extLst>
              <a:ext uri="{FF2B5EF4-FFF2-40B4-BE49-F238E27FC236}">
                <a16:creationId xmlns:a16="http://schemas.microsoft.com/office/drawing/2014/main" id="{BA2DF4DE-F99C-398D-88DA-60B76655E1B7}"/>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74281" y="2851114"/>
            <a:ext cx="395109" cy="385880"/>
          </a:xfrm>
          <a:prstGeom prst="rect">
            <a:avLst/>
          </a:prstGeom>
        </p:spPr>
      </p:pic>
      <p:sp>
        <p:nvSpPr>
          <p:cNvPr id="17" name="TextBox 16">
            <a:extLst>
              <a:ext uri="{FF2B5EF4-FFF2-40B4-BE49-F238E27FC236}">
                <a16:creationId xmlns:a16="http://schemas.microsoft.com/office/drawing/2014/main" id="{9E4D718B-17EA-D46C-9C8A-5365781AB3BD}"/>
              </a:ext>
            </a:extLst>
          </p:cNvPr>
          <p:cNvSpPr txBox="1"/>
          <p:nvPr/>
        </p:nvSpPr>
        <p:spPr>
          <a:xfrm>
            <a:off x="6137297" y="1344609"/>
            <a:ext cx="2510549" cy="1401153"/>
          </a:xfrm>
          <a:prstGeom prst="rect">
            <a:avLst/>
          </a:prstGeom>
          <a:noFill/>
        </p:spPr>
        <p:txBody>
          <a:bodyPr wrap="square">
            <a:spAutoFit/>
          </a:bodyPr>
          <a:lstStyle/>
          <a:p>
            <a:pPr defTabSz="685800" eaLnBrk="1" hangingPunct="1">
              <a:lnSpc>
                <a:spcPct val="115000"/>
              </a:lnSpc>
              <a:spcBef>
                <a:spcPts val="450"/>
              </a:spcBef>
              <a:spcAft>
                <a:spcPts val="0"/>
              </a:spcAft>
              <a:buClr>
                <a:srgbClr val="000000"/>
              </a:buClr>
              <a:defRPr/>
            </a:pPr>
            <a:r>
              <a:rPr lang="en-US" sz="1350" i="1">
                <a:solidFill>
                  <a:srgbClr val="002060"/>
                </a:solidFill>
                <a:latin typeface="Calibri" panose="020F0502020204030204"/>
                <a:ea typeface="Times New Roman" panose="02020603050405020304" pitchFamily="18" charset="0"/>
                <a:cs typeface="Calibri" panose="020F0502020204030204" pitchFamily="34" charset="0"/>
              </a:rPr>
              <a:t>and we…</a:t>
            </a:r>
          </a:p>
          <a:p>
            <a:pPr defTabSz="685800" eaLnBrk="1" hangingPunct="1">
              <a:lnSpc>
                <a:spcPct val="115000"/>
              </a:lnSpc>
              <a:spcBef>
                <a:spcPts val="450"/>
              </a:spcBef>
              <a:spcAft>
                <a:spcPts val="0"/>
              </a:spcAft>
              <a:buClr>
                <a:srgbClr val="000000"/>
              </a:buClr>
              <a:defRPr/>
            </a:pPr>
            <a:endParaRPr lang="en-US" sz="1350">
              <a:solidFill>
                <a:srgbClr val="002060"/>
              </a:solidFill>
              <a:latin typeface="Calibri" panose="020F0502020204030204"/>
              <a:ea typeface="Times New Roman" panose="02020603050405020304" pitchFamily="18" charset="0"/>
              <a:cs typeface="Calibri" panose="020F0502020204030204" pitchFamily="34" charset="0"/>
            </a:endParaRPr>
          </a:p>
          <a:p>
            <a:pPr defTabSz="685800" eaLnBrk="1" hangingPunct="1">
              <a:lnSpc>
                <a:spcPct val="114999"/>
              </a:lnSpc>
              <a:spcBef>
                <a:spcPts val="450"/>
              </a:spcBef>
              <a:spcAft>
                <a:spcPts val="0"/>
              </a:spcAft>
              <a:defRPr/>
            </a:pPr>
            <a:r>
              <a:rPr lang="en-US" sz="1350" b="1">
                <a:solidFill>
                  <a:srgbClr val="002060"/>
                </a:solidFill>
                <a:latin typeface="Calibri" panose="020F0502020204030204"/>
                <a:cs typeface="Calibri" panose="020F0502020204030204" pitchFamily="34" charset="0"/>
              </a:rPr>
              <a:t>build capabilities to increase productivity </a:t>
            </a:r>
            <a:r>
              <a:rPr lang="en-US" sz="1350">
                <a:solidFill>
                  <a:srgbClr val="002060"/>
                </a:solidFill>
                <a:latin typeface="Calibri" panose="020F0502020204030204"/>
                <a:cs typeface="Calibri" panose="020F0502020204030204" pitchFamily="34" charset="0"/>
              </a:rPr>
              <a:t>across the PH ecosystem</a:t>
            </a:r>
          </a:p>
        </p:txBody>
      </p:sp>
      <p:sp>
        <p:nvSpPr>
          <p:cNvPr id="15" name="TextBox 14">
            <a:extLst>
              <a:ext uri="{FF2B5EF4-FFF2-40B4-BE49-F238E27FC236}">
                <a16:creationId xmlns:a16="http://schemas.microsoft.com/office/drawing/2014/main" id="{3DA18A70-24B2-0325-B8ED-4CB89B73BB22}"/>
              </a:ext>
            </a:extLst>
          </p:cNvPr>
          <p:cNvSpPr txBox="1"/>
          <p:nvPr/>
        </p:nvSpPr>
        <p:spPr>
          <a:xfrm>
            <a:off x="3343480" y="3330612"/>
            <a:ext cx="2401851" cy="1378070"/>
          </a:xfrm>
          <a:prstGeom prst="rect">
            <a:avLst/>
          </a:prstGeom>
          <a:noFill/>
        </p:spPr>
        <p:txBody>
          <a:bodyPr wrap="square" lIns="68580" tIns="34290" rIns="68580" bIns="34290" anchor="t">
            <a:spAutoFit/>
          </a:bodyPr>
          <a:lstStyle/>
          <a:p>
            <a:pPr defTabSz="685800" eaLnBrk="1" hangingPunct="1">
              <a:lnSpc>
                <a:spcPct val="115000"/>
              </a:lnSpc>
              <a:spcBef>
                <a:spcPts val="450"/>
              </a:spcBef>
              <a:spcAft>
                <a:spcPts val="0"/>
              </a:spcAft>
              <a:buClr>
                <a:srgbClr val="000000"/>
              </a:buClr>
              <a:defRPr/>
            </a:pPr>
            <a:r>
              <a:rPr lang="en-US" sz="1350" i="1">
                <a:solidFill>
                  <a:srgbClr val="002060"/>
                </a:solidFill>
                <a:latin typeface="Calibri" panose="020F0502020204030204"/>
                <a:ea typeface="Times New Roman" panose="02020603050405020304" pitchFamily="18" charset="0"/>
                <a:cs typeface="Calibri"/>
              </a:rPr>
              <a:t>and we…</a:t>
            </a:r>
          </a:p>
          <a:p>
            <a:pPr defTabSz="685800" eaLnBrk="1" hangingPunct="1">
              <a:lnSpc>
                <a:spcPct val="115000"/>
              </a:lnSpc>
              <a:spcBef>
                <a:spcPts val="450"/>
              </a:spcBef>
              <a:spcAft>
                <a:spcPts val="0"/>
              </a:spcAft>
              <a:buClr>
                <a:srgbClr val="000000"/>
              </a:buClr>
              <a:defRPr/>
            </a:pPr>
            <a:endParaRPr lang="en-US" sz="1350">
              <a:solidFill>
                <a:srgbClr val="002060"/>
              </a:solidFill>
              <a:latin typeface="Calibri" panose="020F0502020204030204"/>
              <a:ea typeface="Times New Roman" panose="02020603050405020304" pitchFamily="18" charset="0"/>
              <a:cs typeface="Calibri" panose="020F0502020204030204" pitchFamily="34" charset="0"/>
            </a:endParaRPr>
          </a:p>
          <a:p>
            <a:pPr defTabSz="685800" eaLnBrk="1" hangingPunct="1">
              <a:lnSpc>
                <a:spcPct val="114999"/>
              </a:lnSpc>
              <a:spcBef>
                <a:spcPts val="450"/>
              </a:spcBef>
              <a:spcAft>
                <a:spcPts val="0"/>
              </a:spcAft>
              <a:defRPr/>
            </a:pPr>
            <a:r>
              <a:rPr lang="en-US" sz="1350" b="1">
                <a:solidFill>
                  <a:srgbClr val="002060"/>
                </a:solidFill>
                <a:latin typeface="Calibri"/>
                <a:ea typeface="Times New Roman" panose="02020603050405020304" pitchFamily="18" charset="0"/>
                <a:cs typeface="Calibri"/>
              </a:rPr>
              <a:t>design end-to-end solutions </a:t>
            </a:r>
            <a:r>
              <a:rPr lang="en-US" sz="1350">
                <a:solidFill>
                  <a:srgbClr val="002060"/>
                </a:solidFill>
                <a:latin typeface="Calibri"/>
                <a:ea typeface="Times New Roman" panose="02020603050405020304" pitchFamily="18" charset="0"/>
                <a:cs typeface="Calibri"/>
              </a:rPr>
              <a:t>to solve public health data problems holistically</a:t>
            </a:r>
            <a:endParaRPr lang="en-US" sz="2100">
              <a:solidFill>
                <a:srgbClr val="002060"/>
              </a:solidFill>
              <a:latin typeface="Calibri"/>
              <a:cs typeface="Calibri"/>
            </a:endParaRPr>
          </a:p>
        </p:txBody>
      </p:sp>
      <p:sp>
        <p:nvSpPr>
          <p:cNvPr id="11" name="TextBox 10">
            <a:extLst>
              <a:ext uri="{FF2B5EF4-FFF2-40B4-BE49-F238E27FC236}">
                <a16:creationId xmlns:a16="http://schemas.microsoft.com/office/drawing/2014/main" id="{7DB3492F-A801-06CD-75E6-1A734DE372A4}"/>
              </a:ext>
            </a:extLst>
          </p:cNvPr>
          <p:cNvSpPr txBox="1"/>
          <p:nvPr/>
        </p:nvSpPr>
        <p:spPr>
          <a:xfrm>
            <a:off x="455410" y="1344609"/>
            <a:ext cx="2483243" cy="1162241"/>
          </a:xfrm>
          <a:prstGeom prst="rect">
            <a:avLst/>
          </a:prstGeom>
          <a:noFill/>
        </p:spPr>
        <p:txBody>
          <a:bodyPr wrap="square">
            <a:spAutoFit/>
          </a:bodyPr>
          <a:lstStyle/>
          <a:p>
            <a:pPr defTabSz="685800" eaLnBrk="1" hangingPunct="1">
              <a:lnSpc>
                <a:spcPct val="115000"/>
              </a:lnSpc>
              <a:spcBef>
                <a:spcPts val="450"/>
              </a:spcBef>
              <a:spcAft>
                <a:spcPts val="0"/>
              </a:spcAft>
              <a:buClr>
                <a:srgbClr val="000000"/>
              </a:buClr>
              <a:defRPr/>
            </a:pPr>
            <a:r>
              <a:rPr lang="en-US" sz="1350" i="1">
                <a:solidFill>
                  <a:srgbClr val="002060"/>
                </a:solidFill>
                <a:latin typeface="Calibri" panose="020F0502020204030204"/>
                <a:ea typeface="Times New Roman" panose="02020603050405020304" pitchFamily="18" charset="0"/>
                <a:cs typeface="Calibri" panose="020F0502020204030204" pitchFamily="34" charset="0"/>
              </a:rPr>
              <a:t>if we…</a:t>
            </a:r>
          </a:p>
          <a:p>
            <a:pPr defTabSz="685800" eaLnBrk="1" hangingPunct="1">
              <a:lnSpc>
                <a:spcPct val="115000"/>
              </a:lnSpc>
              <a:spcBef>
                <a:spcPts val="450"/>
              </a:spcBef>
              <a:spcAft>
                <a:spcPts val="0"/>
              </a:spcAft>
              <a:buClr>
                <a:srgbClr val="000000"/>
              </a:buClr>
              <a:defRPr/>
            </a:pPr>
            <a:endParaRPr lang="en-US" sz="1350">
              <a:solidFill>
                <a:srgbClr val="002060"/>
              </a:solidFill>
              <a:latin typeface="Calibri" panose="020F0502020204030204"/>
              <a:ea typeface="Times New Roman" panose="02020603050405020304" pitchFamily="18" charset="0"/>
              <a:cs typeface="Calibri" panose="020F0502020204030204" pitchFamily="34" charset="0"/>
            </a:endParaRPr>
          </a:p>
          <a:p>
            <a:pPr defTabSz="685800" eaLnBrk="1" hangingPunct="1">
              <a:lnSpc>
                <a:spcPct val="115000"/>
              </a:lnSpc>
              <a:spcBef>
                <a:spcPts val="450"/>
              </a:spcBef>
              <a:spcAft>
                <a:spcPts val="0"/>
              </a:spcAft>
              <a:buClr>
                <a:srgbClr val="000000"/>
              </a:buClr>
              <a:defRPr/>
            </a:pPr>
            <a:r>
              <a:rPr lang="en-US" sz="1350">
                <a:solidFill>
                  <a:srgbClr val="002060"/>
                </a:solidFill>
                <a:latin typeface="Calibri" panose="020F0502020204030204"/>
                <a:ea typeface="Times New Roman" panose="02020603050405020304" pitchFamily="18" charset="0"/>
                <a:cs typeface="Calibri" panose="020F0502020204030204" pitchFamily="34" charset="0"/>
              </a:rPr>
              <a:t>leverage key opportunities by </a:t>
            </a:r>
            <a:r>
              <a:rPr lang="en-US" sz="1350" b="1">
                <a:solidFill>
                  <a:srgbClr val="002060"/>
                </a:solidFill>
                <a:latin typeface="Calibri" panose="020F0502020204030204"/>
                <a:ea typeface="Times New Roman" panose="02020603050405020304" pitchFamily="18" charset="0"/>
                <a:cs typeface="Calibri" panose="020F0502020204030204" pitchFamily="34" charset="0"/>
              </a:rPr>
              <a:t>connecting to health IT</a:t>
            </a:r>
          </a:p>
        </p:txBody>
      </p:sp>
      <p:sp>
        <p:nvSpPr>
          <p:cNvPr id="2" name="Title 1">
            <a:extLst>
              <a:ext uri="{FF2B5EF4-FFF2-40B4-BE49-F238E27FC236}">
                <a16:creationId xmlns:a16="http://schemas.microsoft.com/office/drawing/2014/main" id="{03B05C73-9115-FBDE-D617-6D1D3A367E5E}"/>
              </a:ext>
            </a:extLst>
          </p:cNvPr>
          <p:cNvSpPr txBox="1">
            <a:spLocks noGrp="1"/>
          </p:cNvSpPr>
          <p:nvPr>
            <p:ph type="title" idx="4294967295"/>
          </p:nvPr>
        </p:nvSpPr>
        <p:spPr>
          <a:xfrm>
            <a:off x="429603" y="199722"/>
            <a:ext cx="8355856" cy="9148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R="0" lvl="0" indent="0" fontAlgn="base">
              <a:lnSpc>
                <a:spcPts val="4000"/>
              </a:lnSpc>
              <a:spcBef>
                <a:spcPct val="0"/>
              </a:spcBef>
              <a:spcAft>
                <a:spcPct val="0"/>
              </a:spcAft>
              <a:buClrTx/>
              <a:buSzTx/>
              <a:buFontTx/>
              <a:buNone/>
              <a:tabLst/>
              <a:defRPr kumimoji="0" sz="3200" b="1" i="0" u="none" strike="noStrike" cap="none" spc="0" normalizeH="0" baseline="0">
                <a:ln>
                  <a:noFill/>
                </a:ln>
                <a:solidFill>
                  <a:srgbClr val="0039A6"/>
                </a:solidFill>
                <a:effectLst/>
                <a:uLnTx/>
                <a:uFillTx/>
                <a:latin typeface="Calibri" pitchFamily="34" charset="0"/>
                <a:ea typeface="+mj-ea"/>
                <a:cs typeface="+mj-cs"/>
              </a:defRPr>
            </a:lvl1pPr>
            <a:lvl2pPr algn="ctr" fontAlgn="base">
              <a:spcBef>
                <a:spcPct val="0"/>
              </a:spcBef>
              <a:spcAft>
                <a:spcPct val="0"/>
              </a:spcAft>
              <a:defRPr sz="5867">
                <a:latin typeface="Myriad Web Pro" panose="020B0503030403020204" pitchFamily="34" charset="0"/>
              </a:defRPr>
            </a:lvl2pPr>
            <a:lvl3pPr algn="ctr" fontAlgn="base">
              <a:spcBef>
                <a:spcPct val="0"/>
              </a:spcBef>
              <a:spcAft>
                <a:spcPct val="0"/>
              </a:spcAft>
              <a:defRPr sz="5867">
                <a:latin typeface="Myriad Web Pro" panose="020B0503030403020204" pitchFamily="34" charset="0"/>
              </a:defRPr>
            </a:lvl3pPr>
            <a:lvl4pPr algn="ctr" fontAlgn="base">
              <a:spcBef>
                <a:spcPct val="0"/>
              </a:spcBef>
              <a:spcAft>
                <a:spcPct val="0"/>
              </a:spcAft>
              <a:defRPr sz="5867">
                <a:latin typeface="Myriad Web Pro" panose="020B0503030403020204" pitchFamily="34" charset="0"/>
              </a:defRPr>
            </a:lvl4pPr>
            <a:lvl5pPr algn="ctr" fontAlgn="base">
              <a:spcBef>
                <a:spcPct val="0"/>
              </a:spcBef>
              <a:spcAft>
                <a:spcPct val="0"/>
              </a:spcAft>
              <a:defRPr sz="5867">
                <a:latin typeface="Myriad Web Pro" panose="020B0503030403020204" pitchFamily="34" charset="0"/>
              </a:defRPr>
            </a:lvl5pPr>
            <a:lvl6pPr marL="609585" algn="ctr" fontAlgn="base">
              <a:spcBef>
                <a:spcPct val="0"/>
              </a:spcBef>
              <a:spcAft>
                <a:spcPct val="0"/>
              </a:spcAft>
              <a:defRPr sz="5867">
                <a:latin typeface="Myriad Web Pro" panose="020B0503030403020204" pitchFamily="34" charset="0"/>
              </a:defRPr>
            </a:lvl6pPr>
            <a:lvl7pPr marL="1219170" algn="ctr" fontAlgn="base">
              <a:spcBef>
                <a:spcPct val="0"/>
              </a:spcBef>
              <a:spcAft>
                <a:spcPct val="0"/>
              </a:spcAft>
              <a:defRPr sz="5867">
                <a:latin typeface="Myriad Web Pro" panose="020B0503030403020204" pitchFamily="34" charset="0"/>
              </a:defRPr>
            </a:lvl7pPr>
            <a:lvl8pPr marL="1828754" algn="ctr" fontAlgn="base">
              <a:spcBef>
                <a:spcPct val="0"/>
              </a:spcBef>
              <a:spcAft>
                <a:spcPct val="0"/>
              </a:spcAft>
              <a:defRPr sz="5867">
                <a:latin typeface="Myriad Web Pro" panose="020B0503030403020204" pitchFamily="34" charset="0"/>
              </a:defRPr>
            </a:lvl8pPr>
            <a:lvl9pPr marL="2438339" algn="ctr" fontAlgn="base">
              <a:spcBef>
                <a:spcPct val="0"/>
              </a:spcBef>
              <a:spcAft>
                <a:spcPct val="0"/>
              </a:spcAft>
              <a:defRPr sz="5867">
                <a:latin typeface="Myriad Web Pro" panose="020B0503030403020204" pitchFamily="34" charset="0"/>
              </a:defRPr>
            </a:lvl9pPr>
          </a:lstStyle>
          <a:p>
            <a:pPr algn="l" defTabSz="685800" fontAlgn="auto">
              <a:lnSpc>
                <a:spcPct val="100000"/>
              </a:lnSpc>
              <a:spcBef>
                <a:spcPts val="0"/>
              </a:spcBef>
              <a:spcAft>
                <a:spcPts val="900"/>
              </a:spcAft>
              <a:defRPr/>
            </a:pPr>
            <a:r>
              <a:rPr lang="en-US">
                <a:solidFill>
                  <a:srgbClr val="0E5EAB"/>
                </a:solidFill>
                <a:ea typeface="+mn-ea"/>
                <a:cs typeface="Calibri" panose="020F0502020204030204" pitchFamily="34" charset="0"/>
              </a:rPr>
              <a:t>We will advance data for public health action to equitably protect health, safety and security.</a:t>
            </a:r>
            <a:endParaRPr lang="en-US" b="0">
              <a:solidFill>
                <a:srgbClr val="0E5EAB"/>
              </a:solidFill>
              <a:ea typeface="+mn-ea"/>
              <a:cs typeface="Calibri" panose="020F0502020204030204" pitchFamily="34" charset="0"/>
            </a:endParaRPr>
          </a:p>
        </p:txBody>
      </p:sp>
    </p:spTree>
    <p:extLst>
      <p:ext uri="{BB962C8B-B14F-4D97-AF65-F5344CB8AC3E}">
        <p14:creationId xmlns:p14="http://schemas.microsoft.com/office/powerpoint/2010/main" val="276626587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102A0A7C-6400-8E74-9A70-3B4FDF9D60D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484" y="1627833"/>
            <a:ext cx="357661" cy="357661"/>
          </a:xfrm>
          <a:prstGeom prst="rect">
            <a:avLst/>
          </a:prstGeom>
        </p:spPr>
      </p:pic>
      <p:pic>
        <p:nvPicPr>
          <p:cNvPr id="5" name="Graphic 4">
            <a:extLst>
              <a:ext uri="{FF2B5EF4-FFF2-40B4-BE49-F238E27FC236}">
                <a16:creationId xmlns:a16="http://schemas.microsoft.com/office/drawing/2014/main" id="{4D647080-CC06-F548-8E4C-CB17F79CCDD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484" y="2149149"/>
            <a:ext cx="357661" cy="357661"/>
          </a:xfrm>
          <a:prstGeom prst="rect">
            <a:avLst/>
          </a:prstGeom>
        </p:spPr>
      </p:pic>
      <p:pic>
        <p:nvPicPr>
          <p:cNvPr id="6" name="Graphic 5">
            <a:extLst>
              <a:ext uri="{FF2B5EF4-FFF2-40B4-BE49-F238E27FC236}">
                <a16:creationId xmlns:a16="http://schemas.microsoft.com/office/drawing/2014/main" id="{D92A846C-DBEE-6AC8-800A-9365D96F308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483" y="2694537"/>
            <a:ext cx="357661" cy="357661"/>
          </a:xfrm>
          <a:prstGeom prst="rect">
            <a:avLst/>
          </a:prstGeom>
        </p:spPr>
      </p:pic>
      <p:pic>
        <p:nvPicPr>
          <p:cNvPr id="7" name="Graphic 6">
            <a:extLst>
              <a:ext uri="{FF2B5EF4-FFF2-40B4-BE49-F238E27FC236}">
                <a16:creationId xmlns:a16="http://schemas.microsoft.com/office/drawing/2014/main" id="{35F65AF4-A75E-DDA7-87B0-EA14F138896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483" y="3239925"/>
            <a:ext cx="357661" cy="357661"/>
          </a:xfrm>
          <a:prstGeom prst="rect">
            <a:avLst/>
          </a:prstGeom>
        </p:spPr>
      </p:pic>
      <p:pic>
        <p:nvPicPr>
          <p:cNvPr id="8" name="Graphic 7">
            <a:extLst>
              <a:ext uri="{FF2B5EF4-FFF2-40B4-BE49-F238E27FC236}">
                <a16:creationId xmlns:a16="http://schemas.microsoft.com/office/drawing/2014/main" id="{5E35EE1D-FBBF-7386-3008-A026CE91EE9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482" y="3785313"/>
            <a:ext cx="357661" cy="357661"/>
          </a:xfrm>
          <a:prstGeom prst="rect">
            <a:avLst/>
          </a:prstGeom>
        </p:spPr>
      </p:pic>
      <p:sp>
        <p:nvSpPr>
          <p:cNvPr id="3" name="Text Placeholder 2">
            <a:extLst>
              <a:ext uri="{FF2B5EF4-FFF2-40B4-BE49-F238E27FC236}">
                <a16:creationId xmlns:a16="http://schemas.microsoft.com/office/drawing/2014/main" id="{91021A35-EBFC-5174-003C-80FD07ADA957}"/>
              </a:ext>
            </a:extLst>
          </p:cNvPr>
          <p:cNvSpPr>
            <a:spLocks noGrp="1"/>
          </p:cNvSpPr>
          <p:nvPr>
            <p:ph type="body" sz="quarter" idx="10"/>
          </p:nvPr>
        </p:nvSpPr>
        <p:spPr>
          <a:xfrm>
            <a:off x="1302759" y="1612791"/>
            <a:ext cx="6604890" cy="2580183"/>
          </a:xfrm>
        </p:spPr>
        <p:txBody>
          <a:bodyPr/>
          <a:lstStyle/>
          <a:p>
            <a:pPr marL="0" indent="0">
              <a:buNone/>
            </a:pPr>
            <a:r>
              <a:rPr lang="en-US">
                <a:solidFill>
                  <a:schemeClr val="accent6"/>
                </a:solidFill>
                <a:latin typeface="Calibri"/>
                <a:cs typeface="Calibri"/>
              </a:rPr>
              <a:t>Continued funding and technical assistance </a:t>
            </a:r>
          </a:p>
          <a:p>
            <a:pPr marL="0" indent="0">
              <a:buNone/>
            </a:pPr>
            <a:endParaRPr lang="en-US">
              <a:solidFill>
                <a:schemeClr val="accent6"/>
              </a:solidFill>
              <a:latin typeface="Calibri"/>
              <a:cs typeface="Calibri"/>
            </a:endParaRPr>
          </a:p>
          <a:p>
            <a:pPr marL="0" indent="0">
              <a:buNone/>
            </a:pPr>
            <a:r>
              <a:rPr lang="en-US">
                <a:solidFill>
                  <a:schemeClr val="accent6"/>
                </a:solidFill>
                <a:latin typeface="Calibri"/>
                <a:cs typeface="Calibri"/>
              </a:rPr>
              <a:t>Collaborations to design, test, and learn </a:t>
            </a:r>
          </a:p>
          <a:p>
            <a:pPr marL="0" indent="0">
              <a:buNone/>
            </a:pPr>
            <a:endParaRPr lang="en-US">
              <a:solidFill>
                <a:schemeClr val="accent6"/>
              </a:solidFill>
              <a:latin typeface="Calibri"/>
              <a:cs typeface="Calibri"/>
            </a:endParaRPr>
          </a:p>
          <a:p>
            <a:pPr marL="0" indent="0">
              <a:buNone/>
            </a:pPr>
            <a:r>
              <a:rPr lang="en-US">
                <a:solidFill>
                  <a:schemeClr val="accent6"/>
                </a:solidFill>
                <a:latin typeface="Calibri"/>
                <a:cs typeface="Calibri"/>
              </a:rPr>
              <a:t>Technical, policy, and logistics support through the implementation centers</a:t>
            </a:r>
          </a:p>
          <a:p>
            <a:pPr marL="0" indent="0">
              <a:buNone/>
            </a:pPr>
            <a:endParaRPr lang="en-US">
              <a:solidFill>
                <a:schemeClr val="accent6"/>
              </a:solidFill>
              <a:latin typeface="Calibri"/>
              <a:cs typeface="Calibri"/>
            </a:endParaRPr>
          </a:p>
          <a:p>
            <a:pPr marL="0" indent="0">
              <a:buNone/>
            </a:pPr>
            <a:r>
              <a:rPr lang="en-US">
                <a:solidFill>
                  <a:schemeClr val="accent6"/>
                </a:solidFill>
                <a:latin typeface="Calibri"/>
                <a:cs typeface="Calibri"/>
              </a:rPr>
              <a:t>Recruit, place, and support 100+ technical experts in PHAs</a:t>
            </a:r>
          </a:p>
          <a:p>
            <a:pPr marL="0" indent="0">
              <a:buNone/>
            </a:pPr>
            <a:endParaRPr lang="en-US">
              <a:solidFill>
                <a:schemeClr val="accent6"/>
              </a:solidFill>
              <a:cs typeface="Calibri"/>
            </a:endParaRPr>
          </a:p>
          <a:p>
            <a:pPr marL="0" indent="0">
              <a:buNone/>
            </a:pPr>
            <a:r>
              <a:rPr lang="en-US">
                <a:solidFill>
                  <a:schemeClr val="accent6"/>
                </a:solidFill>
                <a:latin typeface="Calibri"/>
                <a:cs typeface="Calibri"/>
              </a:rPr>
              <a:t>Maturity model and guidance documents</a:t>
            </a:r>
            <a:endParaRPr lang="en-US">
              <a:solidFill>
                <a:schemeClr val="accent6"/>
              </a:solidFill>
              <a:cs typeface="Calibri"/>
            </a:endParaRPr>
          </a:p>
          <a:p>
            <a:endParaRPr lang="en-US">
              <a:solidFill>
                <a:schemeClr val="accent6"/>
              </a:solidFill>
              <a:cs typeface="Calibri"/>
            </a:endParaRPr>
          </a:p>
        </p:txBody>
      </p:sp>
      <p:sp>
        <p:nvSpPr>
          <p:cNvPr id="2" name="Title 1">
            <a:extLst>
              <a:ext uri="{FF2B5EF4-FFF2-40B4-BE49-F238E27FC236}">
                <a16:creationId xmlns:a16="http://schemas.microsoft.com/office/drawing/2014/main" id="{A36483EF-D29C-62A2-6E1F-A9C74DAB7291}"/>
              </a:ext>
            </a:extLst>
          </p:cNvPr>
          <p:cNvSpPr>
            <a:spLocks noGrp="1"/>
          </p:cNvSpPr>
          <p:nvPr>
            <p:ph type="title"/>
          </p:nvPr>
        </p:nvSpPr>
        <p:spPr>
          <a:xfrm>
            <a:off x="457200" y="416062"/>
            <a:ext cx="8229600" cy="857250"/>
          </a:xfrm>
        </p:spPr>
        <p:txBody>
          <a:bodyPr lIns="68580" tIns="34290" rIns="68580" bIns="34290" anchor="b" anchorCtr="0"/>
          <a:lstStyle/>
          <a:p>
            <a:pPr>
              <a:lnSpc>
                <a:spcPct val="100000"/>
              </a:lnSpc>
            </a:pPr>
            <a:r>
              <a:rPr lang="en-US" sz="3200">
                <a:solidFill>
                  <a:schemeClr val="tx1"/>
                </a:solidFill>
                <a:latin typeface="Calibri"/>
                <a:cs typeface="Calibri"/>
              </a:rPr>
              <a:t>CDC’s approach to supporting state, local, tribal, and territorial health departments </a:t>
            </a:r>
            <a:endParaRPr lang="en-US" sz="3200">
              <a:solidFill>
                <a:schemeClr val="tx1"/>
              </a:solidFill>
              <a:cs typeface="Calibri"/>
            </a:endParaRPr>
          </a:p>
        </p:txBody>
      </p:sp>
    </p:spTree>
    <p:extLst>
      <p:ext uri="{BB962C8B-B14F-4D97-AF65-F5344CB8AC3E}">
        <p14:creationId xmlns:p14="http://schemas.microsoft.com/office/powerpoint/2010/main" val="294622986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34CC505C-CF16-8E8C-4582-2BE63DBA3C4C}"/>
              </a:ext>
            </a:extLst>
          </p:cNvPr>
          <p:cNvSpPr txBox="1"/>
          <p:nvPr/>
        </p:nvSpPr>
        <p:spPr>
          <a:xfrm>
            <a:off x="6178285" y="3986874"/>
            <a:ext cx="2443424" cy="483169"/>
          </a:xfrm>
          <a:prstGeom prst="rect">
            <a:avLst/>
          </a:prstGeom>
          <a:solidFill>
            <a:schemeClr val="accent6">
              <a:lumMod val="25000"/>
              <a:lumOff val="75000"/>
            </a:schemeClr>
          </a:solidFill>
        </p:spPr>
        <p:txBody>
          <a:bodyPr wrap="square" lIns="137160" rtlCol="0" anchor="ctr">
            <a:noAutofit/>
          </a:bodyPr>
          <a:lstStyle/>
          <a:p>
            <a:pPr marL="214313" indent="-214313" defTabSz="685800" eaLnBrk="1" fontAlgn="auto" hangingPunct="1">
              <a:spcBef>
                <a:spcPts val="0"/>
              </a:spcBef>
              <a:spcAft>
                <a:spcPts val="0"/>
              </a:spcAft>
              <a:buClr>
                <a:schemeClr val="accent6"/>
              </a:buClr>
              <a:buSzPct val="150000"/>
              <a:buFont typeface="System Font Regular"/>
              <a:buChar char="★"/>
            </a:pPr>
            <a:r>
              <a:rPr lang="en-US" sz="900">
                <a:solidFill>
                  <a:schemeClr val="accent6"/>
                </a:solidFill>
                <a:latin typeface="Calibri" panose="020F0502020204030204" pitchFamily="34" charset="0"/>
                <a:cs typeface="Calibri" panose="020F0502020204030204" pitchFamily="34" charset="0"/>
              </a:rPr>
              <a:t>Quick tests to understand potential value of EHR data for public health</a:t>
            </a:r>
          </a:p>
        </p:txBody>
      </p:sp>
      <p:sp>
        <p:nvSpPr>
          <p:cNvPr id="17" name="TextBox 16">
            <a:extLst>
              <a:ext uri="{FF2B5EF4-FFF2-40B4-BE49-F238E27FC236}">
                <a16:creationId xmlns:a16="http://schemas.microsoft.com/office/drawing/2014/main" id="{B7D23AEB-21D2-BA2B-91E4-954FACF04DC3}"/>
              </a:ext>
            </a:extLst>
          </p:cNvPr>
          <p:cNvSpPr txBox="1"/>
          <p:nvPr/>
        </p:nvSpPr>
        <p:spPr>
          <a:xfrm>
            <a:off x="6108251" y="2140375"/>
            <a:ext cx="2555680" cy="1836400"/>
          </a:xfrm>
          <a:prstGeom prst="rect">
            <a:avLst/>
          </a:prstGeom>
          <a:noFill/>
        </p:spPr>
        <p:txBody>
          <a:bodyPr wrap="square" rtlCol="0">
            <a:spAutoFit/>
          </a:bodyPr>
          <a:lstStyle/>
          <a:p>
            <a:pPr defTabSz="685800" eaLnBrk="1" fontAlgn="auto" hangingPunct="1">
              <a:spcBef>
                <a:spcPts val="225"/>
              </a:spcBef>
              <a:spcAft>
                <a:spcPts val="750"/>
              </a:spcAft>
            </a:pPr>
            <a:r>
              <a:rPr lang="en-US" sz="1050" b="1" i="1">
                <a:solidFill>
                  <a:schemeClr val="accent6"/>
                </a:solidFill>
                <a:latin typeface="Calibri" panose="020F0502020204030204" pitchFamily="34" charset="0"/>
                <a:ea typeface="Times New Roman" panose="02020603050405020304" pitchFamily="18" charset="0"/>
                <a:cs typeface="Calibri" panose="020F0502020204030204" pitchFamily="34" charset="0"/>
              </a:rPr>
              <a:t>Making health data more actionable and insightful for public health.</a:t>
            </a:r>
          </a:p>
          <a:p>
            <a:pPr defTabSz="685800" eaLnBrk="1" fontAlgn="auto" hangingPunct="1">
              <a:spcBef>
                <a:spcPts val="225"/>
              </a:spcBef>
              <a:spcAft>
                <a:spcPts val="750"/>
              </a:spcAft>
            </a:pPr>
            <a:r>
              <a:rPr lang="en-US" sz="1050">
                <a:solidFill>
                  <a:schemeClr val="accent6"/>
                </a:solidFill>
                <a:latin typeface="Calibri" panose="020F0502020204030204" pitchFamily="34" charset="0"/>
                <a:cs typeface="Calibri" panose="020F0502020204030204" pitchFamily="34" charset="0"/>
              </a:rPr>
              <a:t>A collaboration between the CDC and local and state PHAs to </a:t>
            </a:r>
            <a:r>
              <a:rPr lang="en-US" sz="1050" b="1">
                <a:solidFill>
                  <a:schemeClr val="accent6"/>
                </a:solidFill>
                <a:latin typeface="Calibri" panose="020F0502020204030204" pitchFamily="34" charset="0"/>
                <a:cs typeface="Calibri" panose="020F0502020204030204" pitchFamily="34" charset="0"/>
              </a:rPr>
              <a:t>make electronic case data more usable and actionable </a:t>
            </a:r>
            <a:r>
              <a:rPr lang="en-US" sz="1050">
                <a:solidFill>
                  <a:schemeClr val="accent6"/>
                </a:solidFill>
                <a:latin typeface="Calibri" panose="020F0502020204030204" pitchFamily="34" charset="0"/>
                <a:cs typeface="Calibri" panose="020F0502020204030204" pitchFamily="34" charset="0"/>
              </a:rPr>
              <a:t>by leveraging data engineering expertise and tools developed centrally by CDC to generate insights and inform decision-making at the local, state, and federal levels. </a:t>
            </a:r>
            <a:endParaRPr lang="en-US" sz="105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BC363D25-206C-5425-0979-2D700398EF8F}"/>
              </a:ext>
            </a:extLst>
          </p:cNvPr>
          <p:cNvSpPr txBox="1"/>
          <p:nvPr/>
        </p:nvSpPr>
        <p:spPr>
          <a:xfrm>
            <a:off x="6111585" y="1820065"/>
            <a:ext cx="2510124" cy="300082"/>
          </a:xfrm>
          <a:prstGeom prst="rect">
            <a:avLst/>
          </a:prstGeom>
          <a:noFill/>
        </p:spPr>
        <p:txBody>
          <a:bodyPr wrap="square" lIns="68580" tIns="34290" rIns="68580" bIns="34290" rtlCol="0" anchor="t">
            <a:spAutoFit/>
          </a:bodyPr>
          <a:lstStyle/>
          <a:p>
            <a:pPr algn="ctr" defTabSz="685800" eaLnBrk="1" fontAlgn="auto" hangingPunct="1">
              <a:spcBef>
                <a:spcPts val="0"/>
              </a:spcBef>
              <a:spcAft>
                <a:spcPts val="0"/>
              </a:spcAft>
            </a:pPr>
            <a:r>
              <a:rPr lang="en-US" sz="1500" b="1" err="1">
                <a:solidFill>
                  <a:schemeClr val="accent6"/>
                </a:solidFill>
                <a:latin typeface="Calibri"/>
                <a:cs typeface="Calibri"/>
              </a:rPr>
              <a:t>eICR</a:t>
            </a:r>
            <a:r>
              <a:rPr lang="en-US" sz="1500" b="1">
                <a:solidFill>
                  <a:schemeClr val="accent6"/>
                </a:solidFill>
                <a:latin typeface="Calibri"/>
                <a:cs typeface="Calibri"/>
              </a:rPr>
              <a:t> Data Evaluation</a:t>
            </a:r>
          </a:p>
        </p:txBody>
      </p:sp>
      <p:sp>
        <p:nvSpPr>
          <p:cNvPr id="26" name="TextBox 25">
            <a:extLst>
              <a:ext uri="{FF2B5EF4-FFF2-40B4-BE49-F238E27FC236}">
                <a16:creationId xmlns:a16="http://schemas.microsoft.com/office/drawing/2014/main" id="{27CD8586-6F1C-F34B-087E-7A9F91C26436}"/>
              </a:ext>
            </a:extLst>
          </p:cNvPr>
          <p:cNvSpPr txBox="1"/>
          <p:nvPr/>
        </p:nvSpPr>
        <p:spPr>
          <a:xfrm>
            <a:off x="3393521" y="3986874"/>
            <a:ext cx="2443425" cy="482002"/>
          </a:xfrm>
          <a:prstGeom prst="rect">
            <a:avLst/>
          </a:prstGeom>
          <a:solidFill>
            <a:srgbClr val="0F5EAB"/>
          </a:solidFill>
        </p:spPr>
        <p:txBody>
          <a:bodyPr wrap="square" lIns="137160" rtlCol="0" anchor="ctr">
            <a:noAutofit/>
          </a:bodyPr>
          <a:lstStyle/>
          <a:p>
            <a:pPr marL="214313" indent="-214313" defTabSz="685800" eaLnBrk="1" fontAlgn="auto" hangingPunct="1">
              <a:spcBef>
                <a:spcPts val="0"/>
              </a:spcBef>
              <a:spcAft>
                <a:spcPts val="0"/>
              </a:spcAft>
              <a:buClr>
                <a:srgbClr val="FFFFFF"/>
              </a:buClr>
              <a:buSzPct val="150000"/>
              <a:buFont typeface="System Font Regular"/>
              <a:buChar char="★"/>
            </a:pPr>
            <a:r>
              <a:rPr lang="en-US" sz="900">
                <a:solidFill>
                  <a:srgbClr val="FFFFFF"/>
                </a:solidFill>
                <a:latin typeface="Calibri" panose="020F0502020204030204" pitchFamily="34" charset="0"/>
                <a:ea typeface="Times New Roman" panose="02020603050405020304" pitchFamily="18" charset="0"/>
                <a:cs typeface="Calibri" panose="020F0502020204030204" pitchFamily="34" charset="0"/>
              </a:rPr>
              <a:t>Designing solutions holistically with </a:t>
            </a:r>
            <a:br>
              <a:rPr lang="en-US" sz="900">
                <a:solidFill>
                  <a:srgbClr val="FFFFFF"/>
                </a:solidFill>
                <a:latin typeface="Calibri" panose="020F0502020204030204" pitchFamily="34" charset="0"/>
                <a:ea typeface="Times New Roman" panose="02020603050405020304" pitchFamily="18" charset="0"/>
                <a:cs typeface="Calibri" panose="020F0502020204030204" pitchFamily="34" charset="0"/>
              </a:rPr>
            </a:br>
            <a:r>
              <a:rPr lang="en-US" sz="900">
                <a:solidFill>
                  <a:srgbClr val="FFFFFF"/>
                </a:solidFill>
                <a:latin typeface="Calibri" panose="020F0502020204030204" pitchFamily="34" charset="0"/>
                <a:ea typeface="Times New Roman" panose="02020603050405020304" pitchFamily="18" charset="0"/>
                <a:cs typeface="Calibri" panose="020F0502020204030204" pitchFamily="34" charset="0"/>
              </a:rPr>
              <a:t>a focus on people and processes</a:t>
            </a:r>
          </a:p>
        </p:txBody>
      </p:sp>
      <p:sp>
        <p:nvSpPr>
          <p:cNvPr id="12" name="TextBox 11">
            <a:extLst>
              <a:ext uri="{FF2B5EF4-FFF2-40B4-BE49-F238E27FC236}">
                <a16:creationId xmlns:a16="http://schemas.microsoft.com/office/drawing/2014/main" id="{0F0377AB-6F0A-7585-0BF3-602190A8E598}"/>
              </a:ext>
            </a:extLst>
          </p:cNvPr>
          <p:cNvSpPr txBox="1"/>
          <p:nvPr/>
        </p:nvSpPr>
        <p:spPr>
          <a:xfrm>
            <a:off x="3281266" y="2140375"/>
            <a:ext cx="2555680" cy="1513235"/>
          </a:xfrm>
          <a:prstGeom prst="rect">
            <a:avLst/>
          </a:prstGeom>
          <a:noFill/>
        </p:spPr>
        <p:txBody>
          <a:bodyPr wrap="square" rtlCol="0">
            <a:spAutoFit/>
          </a:bodyPr>
          <a:lstStyle/>
          <a:p>
            <a:pPr defTabSz="685800" eaLnBrk="1" fontAlgn="auto" hangingPunct="1">
              <a:spcBef>
                <a:spcPts val="225"/>
              </a:spcBef>
              <a:spcAft>
                <a:spcPts val="750"/>
              </a:spcAft>
            </a:pPr>
            <a:r>
              <a:rPr lang="en-US" sz="1050" b="1" i="1">
                <a:solidFill>
                  <a:schemeClr val="accent6"/>
                </a:solidFill>
                <a:latin typeface="Calibri" panose="020F0502020204030204" pitchFamily="34" charset="0"/>
                <a:ea typeface="Times New Roman" panose="02020603050405020304" pitchFamily="18" charset="0"/>
                <a:cs typeface="Calibri" panose="020F0502020204030204" pitchFamily="34" charset="0"/>
              </a:rPr>
              <a:t>Co-creating the future of case data exchange </a:t>
            </a:r>
          </a:p>
          <a:p>
            <a:pPr defTabSz="685800" eaLnBrk="1" fontAlgn="auto" hangingPunct="1">
              <a:spcBef>
                <a:spcPts val="225"/>
              </a:spcBef>
              <a:spcAft>
                <a:spcPts val="750"/>
              </a:spcAft>
            </a:pPr>
            <a:r>
              <a:rPr lang="en-US" sz="1050">
                <a:solidFill>
                  <a:schemeClr val="accent6"/>
                </a:solidFill>
                <a:latin typeface="Calibri" panose="020F0502020204030204" pitchFamily="34" charset="0"/>
                <a:ea typeface="Calibri" panose="020F0502020204030204" pitchFamily="34" charset="0"/>
                <a:cs typeface="Calibri" panose="020F0502020204030204" pitchFamily="34" charset="0"/>
              </a:rPr>
              <a:t>CSD is a multi-year </a:t>
            </a:r>
            <a:r>
              <a:rPr lang="en-US" sz="1050" u="sng">
                <a:solidFill>
                  <a:schemeClr val="accent6"/>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service design initiative</a:t>
            </a:r>
            <a:r>
              <a:rPr lang="en-US" sz="1050">
                <a:solidFill>
                  <a:schemeClr val="accent6"/>
                </a:solidFill>
                <a:latin typeface="Calibri" panose="020F0502020204030204" pitchFamily="34" charset="0"/>
                <a:ea typeface="Calibri" panose="020F0502020204030204" pitchFamily="34" charset="0"/>
                <a:cs typeface="Calibri" panose="020F0502020204030204" pitchFamily="34" charset="0"/>
              </a:rPr>
              <a:t> focused on </a:t>
            </a:r>
            <a:r>
              <a:rPr lang="en-US" sz="1050" b="1">
                <a:solidFill>
                  <a:schemeClr val="accent6"/>
                </a:solidFill>
                <a:latin typeface="Calibri" panose="020F0502020204030204" pitchFamily="34" charset="0"/>
                <a:ea typeface="Calibri" panose="020F0502020204030204" pitchFamily="34" charset="0"/>
                <a:cs typeface="Calibri" panose="020F0502020204030204" pitchFamily="34" charset="0"/>
              </a:rPr>
              <a:t>defining and implementing end-to-end solutions for case data exchange</a:t>
            </a:r>
            <a:r>
              <a:rPr lang="en-US" sz="1050">
                <a:solidFill>
                  <a:schemeClr val="accent6"/>
                </a:solidFill>
                <a:latin typeface="Calibri" panose="020F0502020204030204" pitchFamily="34" charset="0"/>
                <a:ea typeface="Calibri" panose="020F0502020204030204" pitchFamily="34" charset="0"/>
                <a:cs typeface="Calibri" panose="020F0502020204030204" pitchFamily="34" charset="0"/>
              </a:rPr>
              <a:t> between healthcare; state, tribal, local, and territorial (STLT) jurisdictions; CDC; and associated partners.</a:t>
            </a:r>
            <a:r>
              <a:rPr lang="en-US" sz="1050" b="1">
                <a:solidFill>
                  <a:schemeClr val="accent6"/>
                </a:solidFill>
                <a:latin typeface="Calibri" panose="020F0502020204030204" pitchFamily="34" charset="0"/>
                <a:ea typeface="Calibri" panose="020F0502020204030204" pitchFamily="34" charset="0"/>
                <a:cs typeface="Calibri" panose="020F0502020204030204" pitchFamily="34" charset="0"/>
              </a:rPr>
              <a:t> </a:t>
            </a:r>
            <a:endParaRPr lang="en-US" sz="105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E7275FD8-D686-B50E-A255-C1BC0953ED36}"/>
              </a:ext>
            </a:extLst>
          </p:cNvPr>
          <p:cNvSpPr txBox="1"/>
          <p:nvPr/>
        </p:nvSpPr>
        <p:spPr>
          <a:xfrm>
            <a:off x="3281265" y="1820065"/>
            <a:ext cx="2555679" cy="323165"/>
          </a:xfrm>
          <a:prstGeom prst="rect">
            <a:avLst/>
          </a:prstGeom>
          <a:noFill/>
        </p:spPr>
        <p:txBody>
          <a:bodyPr wrap="square" rtlCol="0">
            <a:spAutoFit/>
          </a:bodyPr>
          <a:lstStyle/>
          <a:p>
            <a:pPr algn="ctr" defTabSz="685800" eaLnBrk="1" fontAlgn="auto" hangingPunct="1">
              <a:spcBef>
                <a:spcPts val="0"/>
              </a:spcBef>
              <a:spcAft>
                <a:spcPts val="0"/>
              </a:spcAft>
            </a:pPr>
            <a:r>
              <a:rPr lang="en-US" sz="1500" b="1">
                <a:solidFill>
                  <a:schemeClr val="accent6"/>
                </a:solidFill>
                <a:latin typeface="Calibri" panose="020F0502020204030204" pitchFamily="34" charset="0"/>
                <a:cs typeface="Calibri" panose="020F0502020204030204" pitchFamily="34" charset="0"/>
              </a:rPr>
              <a:t>Case Service Design (CSD)</a:t>
            </a:r>
          </a:p>
        </p:txBody>
      </p:sp>
      <p:sp>
        <p:nvSpPr>
          <p:cNvPr id="29" name="TextBox 28">
            <a:extLst>
              <a:ext uri="{FF2B5EF4-FFF2-40B4-BE49-F238E27FC236}">
                <a16:creationId xmlns:a16="http://schemas.microsoft.com/office/drawing/2014/main" id="{C02472A0-9223-3E43-FA50-D925B52E2215}"/>
              </a:ext>
            </a:extLst>
          </p:cNvPr>
          <p:cNvSpPr txBox="1"/>
          <p:nvPr/>
        </p:nvSpPr>
        <p:spPr>
          <a:xfrm>
            <a:off x="525140" y="3986874"/>
            <a:ext cx="2483285" cy="483169"/>
          </a:xfrm>
          <a:prstGeom prst="rect">
            <a:avLst/>
          </a:prstGeom>
          <a:solidFill>
            <a:srgbClr val="002060"/>
          </a:solidFill>
        </p:spPr>
        <p:txBody>
          <a:bodyPr wrap="square" lIns="137160" tIns="34290" rIns="68580" bIns="34290" rtlCol="0" anchor="ctr">
            <a:noAutofit/>
          </a:bodyPr>
          <a:lstStyle/>
          <a:p>
            <a:pPr marL="214313" indent="-214313" defTabSz="685800" eaLnBrk="1" fontAlgn="auto" hangingPunct="1">
              <a:spcBef>
                <a:spcPts val="0"/>
              </a:spcBef>
              <a:spcAft>
                <a:spcPts val="0"/>
              </a:spcAft>
              <a:buClr>
                <a:srgbClr val="FFFFFF"/>
              </a:buClr>
              <a:buSzPct val="150000"/>
              <a:buFont typeface="System Font Regular"/>
              <a:buChar char="★"/>
            </a:pPr>
            <a:r>
              <a:rPr lang="en-US" sz="900">
                <a:solidFill>
                  <a:srgbClr val="FFFFFF"/>
                </a:solidFill>
                <a:latin typeface="Calibri" panose="020F0502020204030204" pitchFamily="34" charset="0"/>
                <a:cs typeface="Calibri" panose="020F0502020204030204" pitchFamily="34" charset="0"/>
              </a:rPr>
              <a:t>Immediate need so we are better prepared, opportunity to test new things</a:t>
            </a:r>
          </a:p>
        </p:txBody>
      </p:sp>
      <p:sp>
        <p:nvSpPr>
          <p:cNvPr id="18" name="TextBox 17">
            <a:extLst>
              <a:ext uri="{FF2B5EF4-FFF2-40B4-BE49-F238E27FC236}">
                <a16:creationId xmlns:a16="http://schemas.microsoft.com/office/drawing/2014/main" id="{0389269F-37BA-368E-F9C0-87A12B208259}"/>
              </a:ext>
            </a:extLst>
          </p:cNvPr>
          <p:cNvSpPr txBox="1"/>
          <p:nvPr/>
        </p:nvSpPr>
        <p:spPr>
          <a:xfrm>
            <a:off x="452745" y="2140375"/>
            <a:ext cx="2555680" cy="1749197"/>
          </a:xfrm>
          <a:prstGeom prst="rect">
            <a:avLst/>
          </a:prstGeom>
          <a:noFill/>
        </p:spPr>
        <p:txBody>
          <a:bodyPr wrap="square" lIns="68580" tIns="34290" rIns="68580" bIns="34290" rtlCol="0" anchor="t">
            <a:spAutoFit/>
          </a:bodyPr>
          <a:lstStyle/>
          <a:p>
            <a:pPr defTabSz="685800" eaLnBrk="1" fontAlgn="auto" hangingPunct="1">
              <a:spcBef>
                <a:spcPts val="0"/>
              </a:spcBef>
              <a:spcAft>
                <a:spcPts val="0"/>
              </a:spcAft>
            </a:pPr>
            <a:r>
              <a:rPr lang="en-US" sz="1050" b="1">
                <a:solidFill>
                  <a:srgbClr val="002060"/>
                </a:solidFill>
                <a:latin typeface="Calibri" panose="020F0502020204030204" pitchFamily="34" charset="0"/>
                <a:ea typeface="Open Sans"/>
                <a:cs typeface="Calibri" panose="020F0502020204030204" pitchFamily="34" charset="0"/>
              </a:rPr>
              <a:t>Connect public health to the health IT ecosystem</a:t>
            </a:r>
            <a:endParaRPr lang="en-US" sz="1050" b="1" i="1">
              <a:solidFill>
                <a:srgbClr val="002060"/>
              </a:solidFill>
              <a:latin typeface="Calibri" panose="020F0502020204030204" pitchFamily="34" charset="0"/>
              <a:ea typeface="Calibri" panose="020F0502020204030204" pitchFamily="34" charset="0"/>
              <a:cs typeface="Calibri" panose="020F0502020204030204" pitchFamily="34" charset="0"/>
            </a:endParaRPr>
          </a:p>
          <a:p>
            <a:pPr defTabSz="685800" eaLnBrk="1" fontAlgn="auto" hangingPunct="1">
              <a:spcBef>
                <a:spcPts val="450"/>
              </a:spcBef>
              <a:spcAft>
                <a:spcPts val="0"/>
              </a:spcAft>
              <a:buClr>
                <a:srgbClr val="065FA9"/>
              </a:buClr>
            </a:pPr>
            <a:r>
              <a:rPr lang="en-US" sz="1050">
                <a:solidFill>
                  <a:srgbClr val="002060"/>
                </a:solidFill>
                <a:latin typeface="Calibri" panose="020F0502020204030204" pitchFamily="34" charset="0"/>
                <a:cs typeface="Calibri" panose="020F0502020204030204" pitchFamily="34" charset="0"/>
              </a:rPr>
              <a:t>Go live with 2 STLT public health partners to exchange public health information using TEFCA Network by end of 2024. Alaska, Chicago, South Nevada, and Washington State have agreed to be the first four STLTs and we have the aggressive goal of going live with the </a:t>
            </a:r>
            <a:r>
              <a:rPr lang="en-US" sz="1050" err="1">
                <a:solidFill>
                  <a:srgbClr val="002060"/>
                </a:solidFill>
                <a:latin typeface="Calibri" panose="020F0502020204030204" pitchFamily="34" charset="0"/>
                <a:cs typeface="Calibri" panose="020F0502020204030204" pitchFamily="34" charset="0"/>
              </a:rPr>
              <a:t>eCR</a:t>
            </a:r>
            <a:r>
              <a:rPr lang="en-US" sz="1050">
                <a:solidFill>
                  <a:srgbClr val="002060"/>
                </a:solidFill>
                <a:latin typeface="Calibri" panose="020F0502020204030204" pitchFamily="34" charset="0"/>
                <a:cs typeface="Calibri" panose="020F0502020204030204" pitchFamily="34" charset="0"/>
              </a:rPr>
              <a:t> use case this summer, well before the end of the year.</a:t>
            </a:r>
          </a:p>
        </p:txBody>
      </p:sp>
      <p:sp>
        <p:nvSpPr>
          <p:cNvPr id="2" name="TextBox 1">
            <a:extLst>
              <a:ext uri="{FF2B5EF4-FFF2-40B4-BE49-F238E27FC236}">
                <a16:creationId xmlns:a16="http://schemas.microsoft.com/office/drawing/2014/main" id="{C1318EB5-168B-CC49-E826-9619B9DD08C8}"/>
              </a:ext>
            </a:extLst>
          </p:cNvPr>
          <p:cNvSpPr txBox="1"/>
          <p:nvPr/>
        </p:nvSpPr>
        <p:spPr>
          <a:xfrm>
            <a:off x="470847" y="1820065"/>
            <a:ext cx="2555678" cy="300082"/>
          </a:xfrm>
          <a:prstGeom prst="rect">
            <a:avLst/>
          </a:prstGeom>
          <a:noFill/>
        </p:spPr>
        <p:txBody>
          <a:bodyPr wrap="square" lIns="68580" tIns="34290" rIns="68580" bIns="34290" rtlCol="0" anchor="t">
            <a:spAutoFit/>
          </a:bodyPr>
          <a:lstStyle/>
          <a:p>
            <a:pPr algn="ctr" defTabSz="685800" eaLnBrk="1" fontAlgn="auto" hangingPunct="1">
              <a:spcBef>
                <a:spcPts val="0"/>
              </a:spcBef>
              <a:spcAft>
                <a:spcPts val="0"/>
              </a:spcAft>
            </a:pPr>
            <a:r>
              <a:rPr lang="en-US" sz="1500" b="1">
                <a:solidFill>
                  <a:srgbClr val="002060"/>
                </a:solidFill>
                <a:latin typeface="Calibri"/>
                <a:cs typeface="Calibri"/>
              </a:rPr>
              <a:t>Connecting to TEFCA</a:t>
            </a:r>
          </a:p>
        </p:txBody>
      </p:sp>
      <p:sp>
        <p:nvSpPr>
          <p:cNvPr id="6" name="Title 1">
            <a:extLst>
              <a:ext uri="{FF2B5EF4-FFF2-40B4-BE49-F238E27FC236}">
                <a16:creationId xmlns:a16="http://schemas.microsoft.com/office/drawing/2014/main" id="{451E8BB6-572D-517C-0C09-133BCE4FA039}"/>
              </a:ext>
            </a:extLst>
          </p:cNvPr>
          <p:cNvSpPr>
            <a:spLocks noGrp="1"/>
          </p:cNvSpPr>
          <p:nvPr>
            <p:ph type="title"/>
          </p:nvPr>
        </p:nvSpPr>
        <p:spPr>
          <a:xfrm>
            <a:off x="457200" y="317745"/>
            <a:ext cx="7221029" cy="550160"/>
          </a:xfrm>
        </p:spPr>
        <p:txBody>
          <a:bodyPr lIns="68580" tIns="34290" rIns="68580" bIns="34290" anchor="b" anchorCtr="0"/>
          <a:lstStyle/>
          <a:p>
            <a:pPr fontAlgn="auto">
              <a:lnSpc>
                <a:spcPct val="100000"/>
              </a:lnSpc>
              <a:spcBef>
                <a:spcPts val="0"/>
              </a:spcBef>
              <a:spcAft>
                <a:spcPts val="900"/>
              </a:spcAft>
              <a:defRPr/>
            </a:pPr>
            <a:r>
              <a:rPr lang="en-US" sz="3600">
                <a:solidFill>
                  <a:srgbClr val="0E5EAB"/>
                </a:solidFill>
                <a:ea typeface="+mn-ea"/>
                <a:cs typeface="Calibri" panose="020F0502020204030204" pitchFamily="34" charset="0"/>
              </a:rPr>
              <a:t>Three engagement opportunities</a:t>
            </a:r>
          </a:p>
        </p:txBody>
      </p:sp>
      <p:grpSp>
        <p:nvGrpSpPr>
          <p:cNvPr id="20" name="Group 19">
            <a:extLst>
              <a:ext uri="{FF2B5EF4-FFF2-40B4-BE49-F238E27FC236}">
                <a16:creationId xmlns:a16="http://schemas.microsoft.com/office/drawing/2014/main" id="{A256BF38-0C94-D954-3A32-06420218AE26}"/>
              </a:ext>
              <a:ext uri="{C183D7F6-B498-43B3-948B-1728B52AA6E4}">
                <adec:decorative xmlns:adec="http://schemas.microsoft.com/office/drawing/2017/decorative" val="1"/>
              </a:ext>
            </a:extLst>
          </p:cNvPr>
          <p:cNvGrpSpPr/>
          <p:nvPr/>
        </p:nvGrpSpPr>
        <p:grpSpPr>
          <a:xfrm>
            <a:off x="4345417" y="1264363"/>
            <a:ext cx="502744" cy="502744"/>
            <a:chOff x="3824229" y="1285018"/>
            <a:chExt cx="502744" cy="502744"/>
          </a:xfrm>
        </p:grpSpPr>
        <p:sp>
          <p:nvSpPr>
            <p:cNvPr id="15" name="Oval 14">
              <a:extLst>
                <a:ext uri="{FF2B5EF4-FFF2-40B4-BE49-F238E27FC236}">
                  <a16:creationId xmlns:a16="http://schemas.microsoft.com/office/drawing/2014/main" id="{51D71E74-38B3-5BF2-DB19-D62B45EB411E}"/>
                </a:ext>
              </a:extLst>
            </p:cNvPr>
            <p:cNvSpPr/>
            <p:nvPr/>
          </p:nvSpPr>
          <p:spPr>
            <a:xfrm>
              <a:off x="3824229" y="1285018"/>
              <a:ext cx="502744" cy="50274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pic>
          <p:nvPicPr>
            <p:cNvPr id="8" name="Graphic 7" descr="Case service design icon&#10;">
              <a:extLst>
                <a:ext uri="{FF2B5EF4-FFF2-40B4-BE49-F238E27FC236}">
                  <a16:creationId xmlns:a16="http://schemas.microsoft.com/office/drawing/2014/main" id="{1678FDF1-E557-1442-4B45-0824B8636F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55210" y="1405571"/>
              <a:ext cx="267970" cy="277286"/>
            </a:xfrm>
            <a:prstGeom prst="rect">
              <a:avLst/>
            </a:prstGeom>
          </p:spPr>
        </p:pic>
      </p:grpSp>
      <p:grpSp>
        <p:nvGrpSpPr>
          <p:cNvPr id="3" name="Group 2">
            <a:extLst>
              <a:ext uri="{FF2B5EF4-FFF2-40B4-BE49-F238E27FC236}">
                <a16:creationId xmlns:a16="http://schemas.microsoft.com/office/drawing/2014/main" id="{3BB5FAE3-31DA-01EF-108C-4024E1ABC585}"/>
              </a:ext>
              <a:ext uri="{C183D7F6-B498-43B3-948B-1728B52AA6E4}">
                <adec:decorative xmlns:adec="http://schemas.microsoft.com/office/drawing/2017/decorative" val="1"/>
              </a:ext>
            </a:extLst>
          </p:cNvPr>
          <p:cNvGrpSpPr/>
          <p:nvPr/>
        </p:nvGrpSpPr>
        <p:grpSpPr>
          <a:xfrm>
            <a:off x="1497314" y="1252715"/>
            <a:ext cx="502744" cy="502744"/>
            <a:chOff x="1371936" y="1412990"/>
            <a:chExt cx="811094" cy="811094"/>
          </a:xfrm>
        </p:grpSpPr>
        <p:sp>
          <p:nvSpPr>
            <p:cNvPr id="31" name="Oval 30">
              <a:extLst>
                <a:ext uri="{FF2B5EF4-FFF2-40B4-BE49-F238E27FC236}">
                  <a16:creationId xmlns:a16="http://schemas.microsoft.com/office/drawing/2014/main" id="{A2708FF1-22B1-4365-138F-53F97DC5A98E}"/>
                </a:ext>
              </a:extLst>
            </p:cNvPr>
            <p:cNvSpPr/>
            <p:nvPr/>
          </p:nvSpPr>
          <p:spPr>
            <a:xfrm>
              <a:off x="1371936" y="1412990"/>
              <a:ext cx="811094" cy="811094"/>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pic>
          <p:nvPicPr>
            <p:cNvPr id="28" name="Graphic 27">
              <a:extLst>
                <a:ext uri="{FF2B5EF4-FFF2-40B4-BE49-F238E27FC236}">
                  <a16:creationId xmlns:a16="http://schemas.microsoft.com/office/drawing/2014/main" id="{3339B6C8-A104-3C77-F2FD-02330D476BD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6452" y="1502870"/>
              <a:ext cx="668917" cy="668917"/>
            </a:xfrm>
            <a:prstGeom prst="rect">
              <a:avLst/>
            </a:prstGeom>
          </p:spPr>
        </p:pic>
      </p:grpSp>
      <p:grpSp>
        <p:nvGrpSpPr>
          <p:cNvPr id="24" name="Group 23">
            <a:extLst>
              <a:ext uri="{FF2B5EF4-FFF2-40B4-BE49-F238E27FC236}">
                <a16:creationId xmlns:a16="http://schemas.microsoft.com/office/drawing/2014/main" id="{813CA01D-EE84-BE73-AC97-308E3C9A2912}"/>
              </a:ext>
              <a:ext uri="{C183D7F6-B498-43B3-948B-1728B52AA6E4}">
                <adec:decorative xmlns:adec="http://schemas.microsoft.com/office/drawing/2017/decorative" val="1"/>
              </a:ext>
            </a:extLst>
          </p:cNvPr>
          <p:cNvGrpSpPr/>
          <p:nvPr/>
        </p:nvGrpSpPr>
        <p:grpSpPr>
          <a:xfrm>
            <a:off x="7193520" y="1257972"/>
            <a:ext cx="502744" cy="502744"/>
            <a:chOff x="7193520" y="1257972"/>
            <a:chExt cx="502744" cy="502744"/>
          </a:xfrm>
        </p:grpSpPr>
        <p:sp>
          <p:nvSpPr>
            <p:cNvPr id="22" name="Oval 21">
              <a:extLst>
                <a:ext uri="{FF2B5EF4-FFF2-40B4-BE49-F238E27FC236}">
                  <a16:creationId xmlns:a16="http://schemas.microsoft.com/office/drawing/2014/main" id="{C5C35120-1436-8992-69CD-9AE59AF881A7}"/>
                </a:ext>
              </a:extLst>
            </p:cNvPr>
            <p:cNvSpPr/>
            <p:nvPr/>
          </p:nvSpPr>
          <p:spPr>
            <a:xfrm>
              <a:off x="7193520" y="1257972"/>
              <a:ext cx="502744" cy="502744"/>
            </a:xfrm>
            <a:prstGeom prst="ellipse">
              <a:avLst/>
            </a:prstGeom>
            <a:solidFill>
              <a:schemeClr val="accent6">
                <a:lumMod val="25000"/>
                <a:lumOff val="75000"/>
              </a:schemeClr>
            </a:solidFill>
            <a:ln>
              <a:solidFill>
                <a:schemeClr val="accent6">
                  <a:lumMod val="25000"/>
                  <a:lumOff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pic>
          <p:nvPicPr>
            <p:cNvPr id="7" name="Graphic 6">
              <a:extLst>
                <a:ext uri="{FF2B5EF4-FFF2-40B4-BE49-F238E27FC236}">
                  <a16:creationId xmlns:a16="http://schemas.microsoft.com/office/drawing/2014/main" id="{7A7C9849-397E-8ADC-36AE-513C8A97A794}"/>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47337" y="1308426"/>
              <a:ext cx="395109" cy="385880"/>
            </a:xfrm>
            <a:prstGeom prst="rect">
              <a:avLst/>
            </a:prstGeom>
          </p:spPr>
        </p:pic>
      </p:grpSp>
    </p:spTree>
    <p:extLst>
      <p:ext uri="{BB962C8B-B14F-4D97-AF65-F5344CB8AC3E}">
        <p14:creationId xmlns:p14="http://schemas.microsoft.com/office/powerpoint/2010/main" val="4055420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9C11C4-54F5-54B2-B10B-AF1FF9BFE33D}"/>
              </a:ext>
              <a:ext uri="{C183D7F6-B498-43B3-948B-1728B52AA6E4}">
                <adec:decorative xmlns:adec="http://schemas.microsoft.com/office/drawing/2017/decorative" val="1"/>
              </a:ext>
            </a:extLst>
          </p:cNvPr>
          <p:cNvSpPr/>
          <p:nvPr/>
        </p:nvSpPr>
        <p:spPr>
          <a:xfrm>
            <a:off x="694271" y="2169224"/>
            <a:ext cx="2433887" cy="1792756"/>
          </a:xfrm>
          <a:prstGeom prst="rect">
            <a:avLst/>
          </a:prstGeom>
          <a:solidFill>
            <a:sysClr val="window" lastClr="FFFFFF"/>
          </a:solidFill>
          <a:ln w="12700" cap="flat" cmpd="sng" algn="ctr">
            <a:solidFill>
              <a:srgbClr val="4472C4">
                <a:shade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ysClr val="window" lastClr="FFFFFF"/>
                </a:solidFill>
                <a:latin typeface="Calibri" panose="020F0502020204030204"/>
              </a:defRPr>
            </a:lvl1pPr>
            <a:lvl2pPr marL="457200" algn="l" rtl="0" eaLnBrk="0" fontAlgn="base" hangingPunct="0">
              <a:spcBef>
                <a:spcPct val="0"/>
              </a:spcBef>
              <a:spcAft>
                <a:spcPct val="0"/>
              </a:spcAft>
              <a:defRPr kern="1200">
                <a:solidFill>
                  <a:sysClr val="window" lastClr="FFFFFF"/>
                </a:solidFill>
                <a:latin typeface="Calibri" panose="020F0502020204030204"/>
              </a:defRPr>
            </a:lvl2pPr>
            <a:lvl3pPr marL="914400" algn="l" rtl="0" eaLnBrk="0" fontAlgn="base" hangingPunct="0">
              <a:spcBef>
                <a:spcPct val="0"/>
              </a:spcBef>
              <a:spcAft>
                <a:spcPct val="0"/>
              </a:spcAft>
              <a:defRPr kern="1200">
                <a:solidFill>
                  <a:sysClr val="window" lastClr="FFFFFF"/>
                </a:solidFill>
                <a:latin typeface="Calibri" panose="020F0502020204030204"/>
              </a:defRPr>
            </a:lvl3pPr>
            <a:lvl4pPr marL="1371600" algn="l" rtl="0" eaLnBrk="0" fontAlgn="base" hangingPunct="0">
              <a:spcBef>
                <a:spcPct val="0"/>
              </a:spcBef>
              <a:spcAft>
                <a:spcPct val="0"/>
              </a:spcAft>
              <a:defRPr kern="1200">
                <a:solidFill>
                  <a:sysClr val="window" lastClr="FFFFFF"/>
                </a:solidFill>
                <a:latin typeface="Calibri" panose="020F0502020204030204"/>
              </a:defRPr>
            </a:lvl4pPr>
            <a:lvl5pPr marL="1828800" algn="l" rtl="0" eaLnBrk="0" fontAlgn="base" hangingPunct="0">
              <a:spcBef>
                <a:spcPct val="0"/>
              </a:spcBef>
              <a:spcAft>
                <a:spcPct val="0"/>
              </a:spcAft>
              <a:defRPr kern="1200">
                <a:solidFill>
                  <a:sysClr val="window" lastClr="FFFFFF"/>
                </a:solidFill>
                <a:latin typeface="Calibri" panose="020F0502020204030204"/>
              </a:defRPr>
            </a:lvl5pPr>
            <a:lvl6pPr marL="2286000" algn="l" defTabSz="914400" rtl="0" eaLnBrk="1" latinLnBrk="0" hangingPunct="1">
              <a:defRPr kern="1200">
                <a:solidFill>
                  <a:sysClr val="window" lastClr="FFFFFF"/>
                </a:solidFill>
                <a:latin typeface="Calibri" panose="020F0502020204030204"/>
              </a:defRPr>
            </a:lvl6pPr>
            <a:lvl7pPr marL="2743200" algn="l" defTabSz="914400" rtl="0" eaLnBrk="1" latinLnBrk="0" hangingPunct="1">
              <a:defRPr kern="1200">
                <a:solidFill>
                  <a:sysClr val="window" lastClr="FFFFFF"/>
                </a:solidFill>
                <a:latin typeface="Calibri" panose="020F0502020204030204"/>
              </a:defRPr>
            </a:lvl7pPr>
            <a:lvl8pPr marL="3200400" algn="l" defTabSz="914400" rtl="0" eaLnBrk="1" latinLnBrk="0" hangingPunct="1">
              <a:defRPr kern="1200">
                <a:solidFill>
                  <a:sysClr val="window" lastClr="FFFFFF"/>
                </a:solidFill>
                <a:latin typeface="Calibri" panose="020F0502020204030204"/>
              </a:defRPr>
            </a:lvl8pPr>
            <a:lvl9pPr marL="3657600" algn="l" defTabSz="914400" rtl="0" eaLnBrk="1" latinLnBrk="0" hangingPunct="1">
              <a:defRPr kern="1200">
                <a:solidFill>
                  <a:sysClr val="window" lastClr="FFFFFF"/>
                </a:solidFill>
                <a:latin typeface="Calibri" panose="020F0502020204030204"/>
              </a:defRPr>
            </a:lvl9pPr>
          </a:lstStyle>
          <a:p>
            <a:pPr algn="ctr" defTabSz="685783" eaLnBrk="1" fontAlgn="auto" hangingPunct="1">
              <a:spcBef>
                <a:spcPts val="0"/>
              </a:spcBef>
              <a:spcAft>
                <a:spcPts val="0"/>
              </a:spcAft>
            </a:pPr>
            <a:endParaRPr lang="en-US" sz="1350">
              <a:solidFill>
                <a:prstClr val="white"/>
              </a:solidFill>
            </a:endParaRPr>
          </a:p>
        </p:txBody>
      </p:sp>
      <p:sp>
        <p:nvSpPr>
          <p:cNvPr id="4" name="Rectangle 3">
            <a:extLst>
              <a:ext uri="{FF2B5EF4-FFF2-40B4-BE49-F238E27FC236}">
                <a16:creationId xmlns:a16="http://schemas.microsoft.com/office/drawing/2014/main" id="{66360AB8-5403-35A1-DF44-B71F536E8A8F}"/>
              </a:ext>
              <a:ext uri="{C183D7F6-B498-43B3-948B-1728B52AA6E4}">
                <adec:decorative xmlns:adec="http://schemas.microsoft.com/office/drawing/2017/decorative" val="1"/>
              </a:ext>
            </a:extLst>
          </p:cNvPr>
          <p:cNvSpPr/>
          <p:nvPr/>
        </p:nvSpPr>
        <p:spPr>
          <a:xfrm>
            <a:off x="694272" y="1864389"/>
            <a:ext cx="2433884" cy="297915"/>
          </a:xfrm>
          <a:prstGeom prst="rect">
            <a:avLst/>
          </a:prstGeom>
          <a:solidFill>
            <a:schemeClr val="accent6"/>
          </a:solidFill>
          <a:ln w="12700" cap="flat" cmpd="sng" algn="ctr">
            <a:solidFill>
              <a:srgbClr val="4472C4">
                <a:shade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ysClr val="window" lastClr="FFFFFF"/>
                </a:solidFill>
                <a:latin typeface="Calibri" panose="020F0502020204030204"/>
              </a:defRPr>
            </a:lvl1pPr>
            <a:lvl2pPr marL="457200" algn="l" rtl="0" eaLnBrk="0" fontAlgn="base" hangingPunct="0">
              <a:spcBef>
                <a:spcPct val="0"/>
              </a:spcBef>
              <a:spcAft>
                <a:spcPct val="0"/>
              </a:spcAft>
              <a:defRPr kern="1200">
                <a:solidFill>
                  <a:sysClr val="window" lastClr="FFFFFF"/>
                </a:solidFill>
                <a:latin typeface="Calibri" panose="020F0502020204030204"/>
              </a:defRPr>
            </a:lvl2pPr>
            <a:lvl3pPr marL="914400" algn="l" rtl="0" eaLnBrk="0" fontAlgn="base" hangingPunct="0">
              <a:spcBef>
                <a:spcPct val="0"/>
              </a:spcBef>
              <a:spcAft>
                <a:spcPct val="0"/>
              </a:spcAft>
              <a:defRPr kern="1200">
                <a:solidFill>
                  <a:sysClr val="window" lastClr="FFFFFF"/>
                </a:solidFill>
                <a:latin typeface="Calibri" panose="020F0502020204030204"/>
              </a:defRPr>
            </a:lvl3pPr>
            <a:lvl4pPr marL="1371600" algn="l" rtl="0" eaLnBrk="0" fontAlgn="base" hangingPunct="0">
              <a:spcBef>
                <a:spcPct val="0"/>
              </a:spcBef>
              <a:spcAft>
                <a:spcPct val="0"/>
              </a:spcAft>
              <a:defRPr kern="1200">
                <a:solidFill>
                  <a:sysClr val="window" lastClr="FFFFFF"/>
                </a:solidFill>
                <a:latin typeface="Calibri" panose="020F0502020204030204"/>
              </a:defRPr>
            </a:lvl4pPr>
            <a:lvl5pPr marL="1828800" algn="l" rtl="0" eaLnBrk="0" fontAlgn="base" hangingPunct="0">
              <a:spcBef>
                <a:spcPct val="0"/>
              </a:spcBef>
              <a:spcAft>
                <a:spcPct val="0"/>
              </a:spcAft>
              <a:defRPr kern="1200">
                <a:solidFill>
                  <a:sysClr val="window" lastClr="FFFFFF"/>
                </a:solidFill>
                <a:latin typeface="Calibri" panose="020F0502020204030204"/>
              </a:defRPr>
            </a:lvl5pPr>
            <a:lvl6pPr marL="2286000" algn="l" defTabSz="914400" rtl="0" eaLnBrk="1" latinLnBrk="0" hangingPunct="1">
              <a:defRPr kern="1200">
                <a:solidFill>
                  <a:sysClr val="window" lastClr="FFFFFF"/>
                </a:solidFill>
                <a:latin typeface="Calibri" panose="020F0502020204030204"/>
              </a:defRPr>
            </a:lvl6pPr>
            <a:lvl7pPr marL="2743200" algn="l" defTabSz="914400" rtl="0" eaLnBrk="1" latinLnBrk="0" hangingPunct="1">
              <a:defRPr kern="1200">
                <a:solidFill>
                  <a:sysClr val="window" lastClr="FFFFFF"/>
                </a:solidFill>
                <a:latin typeface="Calibri" panose="020F0502020204030204"/>
              </a:defRPr>
            </a:lvl7pPr>
            <a:lvl8pPr marL="3200400" algn="l" defTabSz="914400" rtl="0" eaLnBrk="1" latinLnBrk="0" hangingPunct="1">
              <a:defRPr kern="1200">
                <a:solidFill>
                  <a:sysClr val="window" lastClr="FFFFFF"/>
                </a:solidFill>
                <a:latin typeface="Calibri" panose="020F0502020204030204"/>
              </a:defRPr>
            </a:lvl8pPr>
            <a:lvl9pPr marL="3657600" algn="l" defTabSz="914400" rtl="0" eaLnBrk="1" latinLnBrk="0" hangingPunct="1">
              <a:defRPr kern="1200">
                <a:solidFill>
                  <a:sysClr val="window" lastClr="FFFFFF"/>
                </a:solidFill>
                <a:latin typeface="Calibri" panose="020F0502020204030204"/>
              </a:defRPr>
            </a:lvl9pPr>
          </a:lstStyle>
          <a:p>
            <a:pPr algn="ctr" defTabSz="685783" eaLnBrk="1" fontAlgn="auto" hangingPunct="1">
              <a:spcBef>
                <a:spcPts val="0"/>
              </a:spcBef>
              <a:spcAft>
                <a:spcPts val="0"/>
              </a:spcAft>
            </a:pPr>
            <a:endParaRPr lang="en-US" sz="1350">
              <a:solidFill>
                <a:prstClr val="white"/>
              </a:solidFill>
            </a:endParaRPr>
          </a:p>
        </p:txBody>
      </p:sp>
      <p:sp>
        <p:nvSpPr>
          <p:cNvPr id="18" name="Oval 17">
            <a:extLst>
              <a:ext uri="{FF2B5EF4-FFF2-40B4-BE49-F238E27FC236}">
                <a16:creationId xmlns:a16="http://schemas.microsoft.com/office/drawing/2014/main" id="{D3C9D6D5-EF57-B854-0C8F-C1A8F7D12A91}"/>
              </a:ext>
              <a:ext uri="{C183D7F6-B498-43B3-948B-1728B52AA6E4}">
                <adec:decorative xmlns:adec="http://schemas.microsoft.com/office/drawing/2017/decorative" val="1"/>
              </a:ext>
            </a:extLst>
          </p:cNvPr>
          <p:cNvSpPr/>
          <p:nvPr/>
        </p:nvSpPr>
        <p:spPr>
          <a:xfrm>
            <a:off x="1680993" y="1492348"/>
            <a:ext cx="483099" cy="482002"/>
          </a:xfrm>
          <a:prstGeom prst="ellipse">
            <a:avLst/>
          </a:prstGeom>
          <a:solidFill>
            <a:schemeClr val="accent6"/>
          </a:solidFill>
          <a:ln w="38100" cap="flat" cmpd="sng" algn="ctr">
            <a:solidFill>
              <a:sysClr val="window" lastClr="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ysClr val="window" lastClr="FFFFFF"/>
                </a:solidFill>
                <a:latin typeface="Calibri" panose="020F0502020204030204"/>
              </a:defRPr>
            </a:lvl1pPr>
            <a:lvl2pPr marL="457200" algn="l" rtl="0" eaLnBrk="0" fontAlgn="base" hangingPunct="0">
              <a:spcBef>
                <a:spcPct val="0"/>
              </a:spcBef>
              <a:spcAft>
                <a:spcPct val="0"/>
              </a:spcAft>
              <a:defRPr kern="1200">
                <a:solidFill>
                  <a:sysClr val="window" lastClr="FFFFFF"/>
                </a:solidFill>
                <a:latin typeface="Calibri" panose="020F0502020204030204"/>
              </a:defRPr>
            </a:lvl2pPr>
            <a:lvl3pPr marL="914400" algn="l" rtl="0" eaLnBrk="0" fontAlgn="base" hangingPunct="0">
              <a:spcBef>
                <a:spcPct val="0"/>
              </a:spcBef>
              <a:spcAft>
                <a:spcPct val="0"/>
              </a:spcAft>
              <a:defRPr kern="1200">
                <a:solidFill>
                  <a:sysClr val="window" lastClr="FFFFFF"/>
                </a:solidFill>
                <a:latin typeface="Calibri" panose="020F0502020204030204"/>
              </a:defRPr>
            </a:lvl3pPr>
            <a:lvl4pPr marL="1371600" algn="l" rtl="0" eaLnBrk="0" fontAlgn="base" hangingPunct="0">
              <a:spcBef>
                <a:spcPct val="0"/>
              </a:spcBef>
              <a:spcAft>
                <a:spcPct val="0"/>
              </a:spcAft>
              <a:defRPr kern="1200">
                <a:solidFill>
                  <a:sysClr val="window" lastClr="FFFFFF"/>
                </a:solidFill>
                <a:latin typeface="Calibri" panose="020F0502020204030204"/>
              </a:defRPr>
            </a:lvl4pPr>
            <a:lvl5pPr marL="1828800" algn="l" rtl="0" eaLnBrk="0" fontAlgn="base" hangingPunct="0">
              <a:spcBef>
                <a:spcPct val="0"/>
              </a:spcBef>
              <a:spcAft>
                <a:spcPct val="0"/>
              </a:spcAft>
              <a:defRPr kern="1200">
                <a:solidFill>
                  <a:sysClr val="window" lastClr="FFFFFF"/>
                </a:solidFill>
                <a:latin typeface="Calibri" panose="020F0502020204030204"/>
              </a:defRPr>
            </a:lvl5pPr>
            <a:lvl6pPr marL="2286000" algn="l" defTabSz="914400" rtl="0" eaLnBrk="1" latinLnBrk="0" hangingPunct="1">
              <a:defRPr kern="1200">
                <a:solidFill>
                  <a:sysClr val="window" lastClr="FFFFFF"/>
                </a:solidFill>
                <a:latin typeface="Calibri" panose="020F0502020204030204"/>
              </a:defRPr>
            </a:lvl6pPr>
            <a:lvl7pPr marL="2743200" algn="l" defTabSz="914400" rtl="0" eaLnBrk="1" latinLnBrk="0" hangingPunct="1">
              <a:defRPr kern="1200">
                <a:solidFill>
                  <a:sysClr val="window" lastClr="FFFFFF"/>
                </a:solidFill>
                <a:latin typeface="Calibri" panose="020F0502020204030204"/>
              </a:defRPr>
            </a:lvl7pPr>
            <a:lvl8pPr marL="3200400" algn="l" defTabSz="914400" rtl="0" eaLnBrk="1" latinLnBrk="0" hangingPunct="1">
              <a:defRPr kern="1200">
                <a:solidFill>
                  <a:sysClr val="window" lastClr="FFFFFF"/>
                </a:solidFill>
                <a:latin typeface="Calibri" panose="020F0502020204030204"/>
              </a:defRPr>
            </a:lvl8pPr>
            <a:lvl9pPr marL="3657600" algn="l" defTabSz="914400" rtl="0" eaLnBrk="1" latinLnBrk="0" hangingPunct="1">
              <a:defRPr kern="1200">
                <a:solidFill>
                  <a:sysClr val="window" lastClr="FFFFFF"/>
                </a:solidFill>
                <a:latin typeface="Calibri" panose="020F0502020204030204"/>
              </a:defRPr>
            </a:lvl9pPr>
          </a:lstStyle>
          <a:p>
            <a:pPr algn="ctr" defTabSz="685783" eaLnBrk="1" fontAlgn="auto" hangingPunct="1">
              <a:spcBef>
                <a:spcPts val="0"/>
              </a:spcBef>
              <a:spcAft>
                <a:spcPts val="0"/>
              </a:spcAft>
            </a:pPr>
            <a:endParaRPr lang="en-US" sz="1350" u="sng">
              <a:ln>
                <a:solidFill>
                  <a:prstClr val="white"/>
                </a:solidFill>
              </a:ln>
              <a:solidFill>
                <a:prstClr val="white"/>
              </a:solidFill>
            </a:endParaRPr>
          </a:p>
        </p:txBody>
      </p:sp>
      <p:sp>
        <p:nvSpPr>
          <p:cNvPr id="20" name="Rectangle 19">
            <a:extLst>
              <a:ext uri="{FF2B5EF4-FFF2-40B4-BE49-F238E27FC236}">
                <a16:creationId xmlns:a16="http://schemas.microsoft.com/office/drawing/2014/main" id="{E33D801C-E207-5A8B-DDFD-7F6882B2AA5D}"/>
              </a:ext>
              <a:ext uri="{C183D7F6-B498-43B3-948B-1728B52AA6E4}">
                <adec:decorative xmlns:adec="http://schemas.microsoft.com/office/drawing/2017/decorative" val="1"/>
              </a:ext>
            </a:extLst>
          </p:cNvPr>
          <p:cNvSpPr/>
          <p:nvPr/>
        </p:nvSpPr>
        <p:spPr>
          <a:xfrm>
            <a:off x="3333306" y="2169224"/>
            <a:ext cx="2433887" cy="1792756"/>
          </a:xfrm>
          <a:prstGeom prst="rect">
            <a:avLst/>
          </a:prstGeom>
          <a:solidFill>
            <a:sysClr val="window" lastClr="FFFFFF"/>
          </a:solidFill>
          <a:ln w="12700" cap="flat" cmpd="sng" algn="ctr">
            <a:solidFill>
              <a:srgbClr val="4472C4">
                <a:shade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ysClr val="window" lastClr="FFFFFF"/>
                </a:solidFill>
                <a:latin typeface="Calibri" panose="020F0502020204030204"/>
              </a:defRPr>
            </a:lvl1pPr>
            <a:lvl2pPr marL="457200" algn="l" rtl="0" eaLnBrk="0" fontAlgn="base" hangingPunct="0">
              <a:spcBef>
                <a:spcPct val="0"/>
              </a:spcBef>
              <a:spcAft>
                <a:spcPct val="0"/>
              </a:spcAft>
              <a:defRPr kern="1200">
                <a:solidFill>
                  <a:sysClr val="window" lastClr="FFFFFF"/>
                </a:solidFill>
                <a:latin typeface="Calibri" panose="020F0502020204030204"/>
              </a:defRPr>
            </a:lvl2pPr>
            <a:lvl3pPr marL="914400" algn="l" rtl="0" eaLnBrk="0" fontAlgn="base" hangingPunct="0">
              <a:spcBef>
                <a:spcPct val="0"/>
              </a:spcBef>
              <a:spcAft>
                <a:spcPct val="0"/>
              </a:spcAft>
              <a:defRPr kern="1200">
                <a:solidFill>
                  <a:sysClr val="window" lastClr="FFFFFF"/>
                </a:solidFill>
                <a:latin typeface="Calibri" panose="020F0502020204030204"/>
              </a:defRPr>
            </a:lvl3pPr>
            <a:lvl4pPr marL="1371600" algn="l" rtl="0" eaLnBrk="0" fontAlgn="base" hangingPunct="0">
              <a:spcBef>
                <a:spcPct val="0"/>
              </a:spcBef>
              <a:spcAft>
                <a:spcPct val="0"/>
              </a:spcAft>
              <a:defRPr kern="1200">
                <a:solidFill>
                  <a:sysClr val="window" lastClr="FFFFFF"/>
                </a:solidFill>
                <a:latin typeface="Calibri" panose="020F0502020204030204"/>
              </a:defRPr>
            </a:lvl4pPr>
            <a:lvl5pPr marL="1828800" algn="l" rtl="0" eaLnBrk="0" fontAlgn="base" hangingPunct="0">
              <a:spcBef>
                <a:spcPct val="0"/>
              </a:spcBef>
              <a:spcAft>
                <a:spcPct val="0"/>
              </a:spcAft>
              <a:defRPr kern="1200">
                <a:solidFill>
                  <a:sysClr val="window" lastClr="FFFFFF"/>
                </a:solidFill>
                <a:latin typeface="Calibri" panose="020F0502020204030204"/>
              </a:defRPr>
            </a:lvl5pPr>
            <a:lvl6pPr marL="2286000" algn="l" defTabSz="914400" rtl="0" eaLnBrk="1" latinLnBrk="0" hangingPunct="1">
              <a:defRPr kern="1200">
                <a:solidFill>
                  <a:sysClr val="window" lastClr="FFFFFF"/>
                </a:solidFill>
                <a:latin typeface="Calibri" panose="020F0502020204030204"/>
              </a:defRPr>
            </a:lvl6pPr>
            <a:lvl7pPr marL="2743200" algn="l" defTabSz="914400" rtl="0" eaLnBrk="1" latinLnBrk="0" hangingPunct="1">
              <a:defRPr kern="1200">
                <a:solidFill>
                  <a:sysClr val="window" lastClr="FFFFFF"/>
                </a:solidFill>
                <a:latin typeface="Calibri" panose="020F0502020204030204"/>
              </a:defRPr>
            </a:lvl7pPr>
            <a:lvl8pPr marL="3200400" algn="l" defTabSz="914400" rtl="0" eaLnBrk="1" latinLnBrk="0" hangingPunct="1">
              <a:defRPr kern="1200">
                <a:solidFill>
                  <a:sysClr val="window" lastClr="FFFFFF"/>
                </a:solidFill>
                <a:latin typeface="Calibri" panose="020F0502020204030204"/>
              </a:defRPr>
            </a:lvl8pPr>
            <a:lvl9pPr marL="3657600" algn="l" defTabSz="914400" rtl="0" eaLnBrk="1" latinLnBrk="0" hangingPunct="1">
              <a:defRPr kern="1200">
                <a:solidFill>
                  <a:sysClr val="window" lastClr="FFFFFF"/>
                </a:solidFill>
                <a:latin typeface="Calibri" panose="020F0502020204030204"/>
              </a:defRPr>
            </a:lvl9pPr>
          </a:lstStyle>
          <a:p>
            <a:pPr algn="ctr" defTabSz="685783" eaLnBrk="1" fontAlgn="auto" hangingPunct="1">
              <a:spcBef>
                <a:spcPts val="0"/>
              </a:spcBef>
              <a:spcAft>
                <a:spcPts val="0"/>
              </a:spcAft>
            </a:pPr>
            <a:endParaRPr lang="en-US" sz="1350">
              <a:solidFill>
                <a:prstClr val="white"/>
              </a:solidFill>
            </a:endParaRPr>
          </a:p>
        </p:txBody>
      </p:sp>
      <p:sp>
        <p:nvSpPr>
          <p:cNvPr id="21" name="Rectangle 20">
            <a:extLst>
              <a:ext uri="{FF2B5EF4-FFF2-40B4-BE49-F238E27FC236}">
                <a16:creationId xmlns:a16="http://schemas.microsoft.com/office/drawing/2014/main" id="{1723BB49-84EA-8494-E530-3CF3CE67CDE1}"/>
              </a:ext>
              <a:ext uri="{C183D7F6-B498-43B3-948B-1728B52AA6E4}">
                <adec:decorative xmlns:adec="http://schemas.microsoft.com/office/drawing/2017/decorative" val="1"/>
              </a:ext>
            </a:extLst>
          </p:cNvPr>
          <p:cNvSpPr/>
          <p:nvPr/>
        </p:nvSpPr>
        <p:spPr>
          <a:xfrm>
            <a:off x="3333307" y="1864389"/>
            <a:ext cx="2433884" cy="297915"/>
          </a:xfrm>
          <a:prstGeom prst="rect">
            <a:avLst/>
          </a:prstGeom>
          <a:solidFill>
            <a:schemeClr val="accent6">
              <a:lumMod val="75000"/>
              <a:lumOff val="25000"/>
            </a:schemeClr>
          </a:solidFill>
          <a:ln w="12700" cap="flat" cmpd="sng" algn="ctr">
            <a:solidFill>
              <a:srgbClr val="4472C4">
                <a:shade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ysClr val="window" lastClr="FFFFFF"/>
                </a:solidFill>
                <a:latin typeface="Calibri" panose="020F0502020204030204"/>
              </a:defRPr>
            </a:lvl1pPr>
            <a:lvl2pPr marL="457200" algn="l" rtl="0" eaLnBrk="0" fontAlgn="base" hangingPunct="0">
              <a:spcBef>
                <a:spcPct val="0"/>
              </a:spcBef>
              <a:spcAft>
                <a:spcPct val="0"/>
              </a:spcAft>
              <a:defRPr kern="1200">
                <a:solidFill>
                  <a:sysClr val="window" lastClr="FFFFFF"/>
                </a:solidFill>
                <a:latin typeface="Calibri" panose="020F0502020204030204"/>
              </a:defRPr>
            </a:lvl2pPr>
            <a:lvl3pPr marL="914400" algn="l" rtl="0" eaLnBrk="0" fontAlgn="base" hangingPunct="0">
              <a:spcBef>
                <a:spcPct val="0"/>
              </a:spcBef>
              <a:spcAft>
                <a:spcPct val="0"/>
              </a:spcAft>
              <a:defRPr kern="1200">
                <a:solidFill>
                  <a:sysClr val="window" lastClr="FFFFFF"/>
                </a:solidFill>
                <a:latin typeface="Calibri" panose="020F0502020204030204"/>
              </a:defRPr>
            </a:lvl3pPr>
            <a:lvl4pPr marL="1371600" algn="l" rtl="0" eaLnBrk="0" fontAlgn="base" hangingPunct="0">
              <a:spcBef>
                <a:spcPct val="0"/>
              </a:spcBef>
              <a:spcAft>
                <a:spcPct val="0"/>
              </a:spcAft>
              <a:defRPr kern="1200">
                <a:solidFill>
                  <a:sysClr val="window" lastClr="FFFFFF"/>
                </a:solidFill>
                <a:latin typeface="Calibri" panose="020F0502020204030204"/>
              </a:defRPr>
            </a:lvl4pPr>
            <a:lvl5pPr marL="1828800" algn="l" rtl="0" eaLnBrk="0" fontAlgn="base" hangingPunct="0">
              <a:spcBef>
                <a:spcPct val="0"/>
              </a:spcBef>
              <a:spcAft>
                <a:spcPct val="0"/>
              </a:spcAft>
              <a:defRPr kern="1200">
                <a:solidFill>
                  <a:sysClr val="window" lastClr="FFFFFF"/>
                </a:solidFill>
                <a:latin typeface="Calibri" panose="020F0502020204030204"/>
              </a:defRPr>
            </a:lvl5pPr>
            <a:lvl6pPr marL="2286000" algn="l" defTabSz="914400" rtl="0" eaLnBrk="1" latinLnBrk="0" hangingPunct="1">
              <a:defRPr kern="1200">
                <a:solidFill>
                  <a:sysClr val="window" lastClr="FFFFFF"/>
                </a:solidFill>
                <a:latin typeface="Calibri" panose="020F0502020204030204"/>
              </a:defRPr>
            </a:lvl6pPr>
            <a:lvl7pPr marL="2743200" algn="l" defTabSz="914400" rtl="0" eaLnBrk="1" latinLnBrk="0" hangingPunct="1">
              <a:defRPr kern="1200">
                <a:solidFill>
                  <a:sysClr val="window" lastClr="FFFFFF"/>
                </a:solidFill>
                <a:latin typeface="Calibri" panose="020F0502020204030204"/>
              </a:defRPr>
            </a:lvl7pPr>
            <a:lvl8pPr marL="3200400" algn="l" defTabSz="914400" rtl="0" eaLnBrk="1" latinLnBrk="0" hangingPunct="1">
              <a:defRPr kern="1200">
                <a:solidFill>
                  <a:sysClr val="window" lastClr="FFFFFF"/>
                </a:solidFill>
                <a:latin typeface="Calibri" panose="020F0502020204030204"/>
              </a:defRPr>
            </a:lvl8pPr>
            <a:lvl9pPr marL="3657600" algn="l" defTabSz="914400" rtl="0" eaLnBrk="1" latinLnBrk="0" hangingPunct="1">
              <a:defRPr kern="1200">
                <a:solidFill>
                  <a:sysClr val="window" lastClr="FFFFFF"/>
                </a:solidFill>
                <a:latin typeface="Calibri" panose="020F0502020204030204"/>
              </a:defRPr>
            </a:lvl9pPr>
          </a:lstStyle>
          <a:p>
            <a:pPr algn="ctr" defTabSz="685783" eaLnBrk="1" fontAlgn="auto" hangingPunct="1">
              <a:spcBef>
                <a:spcPts val="0"/>
              </a:spcBef>
              <a:spcAft>
                <a:spcPts val="0"/>
              </a:spcAft>
            </a:pPr>
            <a:endParaRPr lang="en-US" sz="1350">
              <a:solidFill>
                <a:prstClr val="white"/>
              </a:solidFill>
            </a:endParaRPr>
          </a:p>
        </p:txBody>
      </p:sp>
      <p:sp>
        <p:nvSpPr>
          <p:cNvPr id="23" name="Oval 22">
            <a:extLst>
              <a:ext uri="{FF2B5EF4-FFF2-40B4-BE49-F238E27FC236}">
                <a16:creationId xmlns:a16="http://schemas.microsoft.com/office/drawing/2014/main" id="{967EA0CF-8F31-51EE-2C34-B79137294850}"/>
              </a:ext>
              <a:ext uri="{C183D7F6-B498-43B3-948B-1728B52AA6E4}">
                <adec:decorative xmlns:adec="http://schemas.microsoft.com/office/drawing/2017/decorative" val="1"/>
              </a:ext>
            </a:extLst>
          </p:cNvPr>
          <p:cNvSpPr/>
          <p:nvPr/>
        </p:nvSpPr>
        <p:spPr>
          <a:xfrm>
            <a:off x="4320028" y="1492348"/>
            <a:ext cx="483099" cy="482002"/>
          </a:xfrm>
          <a:prstGeom prst="ellipse">
            <a:avLst/>
          </a:prstGeom>
          <a:solidFill>
            <a:schemeClr val="accent6">
              <a:lumMod val="75000"/>
              <a:lumOff val="25000"/>
            </a:schemeClr>
          </a:solidFill>
          <a:ln w="38100" cap="flat" cmpd="sng" algn="ctr">
            <a:solidFill>
              <a:sysClr val="window" lastClr="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ysClr val="window" lastClr="FFFFFF"/>
                </a:solidFill>
                <a:latin typeface="Calibri" panose="020F0502020204030204"/>
              </a:defRPr>
            </a:lvl1pPr>
            <a:lvl2pPr marL="457200" algn="l" rtl="0" eaLnBrk="0" fontAlgn="base" hangingPunct="0">
              <a:spcBef>
                <a:spcPct val="0"/>
              </a:spcBef>
              <a:spcAft>
                <a:spcPct val="0"/>
              </a:spcAft>
              <a:defRPr kern="1200">
                <a:solidFill>
                  <a:sysClr val="window" lastClr="FFFFFF"/>
                </a:solidFill>
                <a:latin typeface="Calibri" panose="020F0502020204030204"/>
              </a:defRPr>
            </a:lvl2pPr>
            <a:lvl3pPr marL="914400" algn="l" rtl="0" eaLnBrk="0" fontAlgn="base" hangingPunct="0">
              <a:spcBef>
                <a:spcPct val="0"/>
              </a:spcBef>
              <a:spcAft>
                <a:spcPct val="0"/>
              </a:spcAft>
              <a:defRPr kern="1200">
                <a:solidFill>
                  <a:sysClr val="window" lastClr="FFFFFF"/>
                </a:solidFill>
                <a:latin typeface="Calibri" panose="020F0502020204030204"/>
              </a:defRPr>
            </a:lvl3pPr>
            <a:lvl4pPr marL="1371600" algn="l" rtl="0" eaLnBrk="0" fontAlgn="base" hangingPunct="0">
              <a:spcBef>
                <a:spcPct val="0"/>
              </a:spcBef>
              <a:spcAft>
                <a:spcPct val="0"/>
              </a:spcAft>
              <a:defRPr kern="1200">
                <a:solidFill>
                  <a:sysClr val="window" lastClr="FFFFFF"/>
                </a:solidFill>
                <a:latin typeface="Calibri" panose="020F0502020204030204"/>
              </a:defRPr>
            </a:lvl4pPr>
            <a:lvl5pPr marL="1828800" algn="l" rtl="0" eaLnBrk="0" fontAlgn="base" hangingPunct="0">
              <a:spcBef>
                <a:spcPct val="0"/>
              </a:spcBef>
              <a:spcAft>
                <a:spcPct val="0"/>
              </a:spcAft>
              <a:defRPr kern="1200">
                <a:solidFill>
                  <a:sysClr val="window" lastClr="FFFFFF"/>
                </a:solidFill>
                <a:latin typeface="Calibri" panose="020F0502020204030204"/>
              </a:defRPr>
            </a:lvl5pPr>
            <a:lvl6pPr marL="2286000" algn="l" defTabSz="914400" rtl="0" eaLnBrk="1" latinLnBrk="0" hangingPunct="1">
              <a:defRPr kern="1200">
                <a:solidFill>
                  <a:sysClr val="window" lastClr="FFFFFF"/>
                </a:solidFill>
                <a:latin typeface="Calibri" panose="020F0502020204030204"/>
              </a:defRPr>
            </a:lvl6pPr>
            <a:lvl7pPr marL="2743200" algn="l" defTabSz="914400" rtl="0" eaLnBrk="1" latinLnBrk="0" hangingPunct="1">
              <a:defRPr kern="1200">
                <a:solidFill>
                  <a:sysClr val="window" lastClr="FFFFFF"/>
                </a:solidFill>
                <a:latin typeface="Calibri" panose="020F0502020204030204"/>
              </a:defRPr>
            </a:lvl7pPr>
            <a:lvl8pPr marL="3200400" algn="l" defTabSz="914400" rtl="0" eaLnBrk="1" latinLnBrk="0" hangingPunct="1">
              <a:defRPr kern="1200">
                <a:solidFill>
                  <a:sysClr val="window" lastClr="FFFFFF"/>
                </a:solidFill>
                <a:latin typeface="Calibri" panose="020F0502020204030204"/>
              </a:defRPr>
            </a:lvl8pPr>
            <a:lvl9pPr marL="3657600" algn="l" defTabSz="914400" rtl="0" eaLnBrk="1" latinLnBrk="0" hangingPunct="1">
              <a:defRPr kern="1200">
                <a:solidFill>
                  <a:sysClr val="window" lastClr="FFFFFF"/>
                </a:solidFill>
                <a:latin typeface="Calibri" panose="020F0502020204030204"/>
              </a:defRPr>
            </a:lvl9pPr>
          </a:lstStyle>
          <a:p>
            <a:pPr algn="ctr" defTabSz="685783" eaLnBrk="1" fontAlgn="auto" hangingPunct="1">
              <a:spcBef>
                <a:spcPts val="0"/>
              </a:spcBef>
              <a:spcAft>
                <a:spcPts val="0"/>
              </a:spcAft>
            </a:pPr>
            <a:endParaRPr lang="en-US" sz="1350" u="sng">
              <a:ln>
                <a:solidFill>
                  <a:prstClr val="white"/>
                </a:solidFill>
              </a:ln>
              <a:solidFill>
                <a:prstClr val="white"/>
              </a:solidFill>
            </a:endParaRPr>
          </a:p>
        </p:txBody>
      </p:sp>
      <p:sp>
        <p:nvSpPr>
          <p:cNvPr id="25" name="Rectangle 24">
            <a:extLst>
              <a:ext uri="{FF2B5EF4-FFF2-40B4-BE49-F238E27FC236}">
                <a16:creationId xmlns:a16="http://schemas.microsoft.com/office/drawing/2014/main" id="{512DA1FC-F12E-9CF9-8349-A34BAFC50164}"/>
              </a:ext>
              <a:ext uri="{C183D7F6-B498-43B3-948B-1728B52AA6E4}">
                <adec:decorative xmlns:adec="http://schemas.microsoft.com/office/drawing/2017/decorative" val="1"/>
              </a:ext>
            </a:extLst>
          </p:cNvPr>
          <p:cNvSpPr/>
          <p:nvPr/>
        </p:nvSpPr>
        <p:spPr>
          <a:xfrm>
            <a:off x="5994998" y="2169224"/>
            <a:ext cx="2433887" cy="1792756"/>
          </a:xfrm>
          <a:prstGeom prst="rect">
            <a:avLst/>
          </a:prstGeom>
          <a:solidFill>
            <a:sysClr val="window" lastClr="FFFFFF"/>
          </a:solidFill>
          <a:ln w="12700" cap="flat" cmpd="sng" algn="ctr">
            <a:solidFill>
              <a:srgbClr val="4472C4">
                <a:shade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ysClr val="window" lastClr="FFFFFF"/>
                </a:solidFill>
                <a:latin typeface="Calibri" panose="020F0502020204030204"/>
              </a:defRPr>
            </a:lvl1pPr>
            <a:lvl2pPr marL="457200" algn="l" rtl="0" eaLnBrk="0" fontAlgn="base" hangingPunct="0">
              <a:spcBef>
                <a:spcPct val="0"/>
              </a:spcBef>
              <a:spcAft>
                <a:spcPct val="0"/>
              </a:spcAft>
              <a:defRPr kern="1200">
                <a:solidFill>
                  <a:sysClr val="window" lastClr="FFFFFF"/>
                </a:solidFill>
                <a:latin typeface="Calibri" panose="020F0502020204030204"/>
              </a:defRPr>
            </a:lvl2pPr>
            <a:lvl3pPr marL="914400" algn="l" rtl="0" eaLnBrk="0" fontAlgn="base" hangingPunct="0">
              <a:spcBef>
                <a:spcPct val="0"/>
              </a:spcBef>
              <a:spcAft>
                <a:spcPct val="0"/>
              </a:spcAft>
              <a:defRPr kern="1200">
                <a:solidFill>
                  <a:sysClr val="window" lastClr="FFFFFF"/>
                </a:solidFill>
                <a:latin typeface="Calibri" panose="020F0502020204030204"/>
              </a:defRPr>
            </a:lvl3pPr>
            <a:lvl4pPr marL="1371600" algn="l" rtl="0" eaLnBrk="0" fontAlgn="base" hangingPunct="0">
              <a:spcBef>
                <a:spcPct val="0"/>
              </a:spcBef>
              <a:spcAft>
                <a:spcPct val="0"/>
              </a:spcAft>
              <a:defRPr kern="1200">
                <a:solidFill>
                  <a:sysClr val="window" lastClr="FFFFFF"/>
                </a:solidFill>
                <a:latin typeface="Calibri" panose="020F0502020204030204"/>
              </a:defRPr>
            </a:lvl4pPr>
            <a:lvl5pPr marL="1828800" algn="l" rtl="0" eaLnBrk="0" fontAlgn="base" hangingPunct="0">
              <a:spcBef>
                <a:spcPct val="0"/>
              </a:spcBef>
              <a:spcAft>
                <a:spcPct val="0"/>
              </a:spcAft>
              <a:defRPr kern="1200">
                <a:solidFill>
                  <a:sysClr val="window" lastClr="FFFFFF"/>
                </a:solidFill>
                <a:latin typeface="Calibri" panose="020F0502020204030204"/>
              </a:defRPr>
            </a:lvl5pPr>
            <a:lvl6pPr marL="2286000" algn="l" defTabSz="914400" rtl="0" eaLnBrk="1" latinLnBrk="0" hangingPunct="1">
              <a:defRPr kern="1200">
                <a:solidFill>
                  <a:sysClr val="window" lastClr="FFFFFF"/>
                </a:solidFill>
                <a:latin typeface="Calibri" panose="020F0502020204030204"/>
              </a:defRPr>
            </a:lvl6pPr>
            <a:lvl7pPr marL="2743200" algn="l" defTabSz="914400" rtl="0" eaLnBrk="1" latinLnBrk="0" hangingPunct="1">
              <a:defRPr kern="1200">
                <a:solidFill>
                  <a:sysClr val="window" lastClr="FFFFFF"/>
                </a:solidFill>
                <a:latin typeface="Calibri" panose="020F0502020204030204"/>
              </a:defRPr>
            </a:lvl7pPr>
            <a:lvl8pPr marL="3200400" algn="l" defTabSz="914400" rtl="0" eaLnBrk="1" latinLnBrk="0" hangingPunct="1">
              <a:defRPr kern="1200">
                <a:solidFill>
                  <a:sysClr val="window" lastClr="FFFFFF"/>
                </a:solidFill>
                <a:latin typeface="Calibri" panose="020F0502020204030204"/>
              </a:defRPr>
            </a:lvl8pPr>
            <a:lvl9pPr marL="3657600" algn="l" defTabSz="914400" rtl="0" eaLnBrk="1" latinLnBrk="0" hangingPunct="1">
              <a:defRPr kern="1200">
                <a:solidFill>
                  <a:sysClr val="window" lastClr="FFFFFF"/>
                </a:solidFill>
                <a:latin typeface="Calibri" panose="020F0502020204030204"/>
              </a:defRPr>
            </a:lvl9pPr>
          </a:lstStyle>
          <a:p>
            <a:pPr algn="ctr" defTabSz="685783" eaLnBrk="1" fontAlgn="auto" hangingPunct="1">
              <a:spcBef>
                <a:spcPts val="0"/>
              </a:spcBef>
              <a:spcAft>
                <a:spcPts val="0"/>
              </a:spcAft>
            </a:pPr>
            <a:endParaRPr lang="en-US" sz="1350">
              <a:solidFill>
                <a:prstClr val="white"/>
              </a:solidFill>
            </a:endParaRPr>
          </a:p>
        </p:txBody>
      </p:sp>
      <p:sp>
        <p:nvSpPr>
          <p:cNvPr id="26" name="Rectangle 25">
            <a:extLst>
              <a:ext uri="{FF2B5EF4-FFF2-40B4-BE49-F238E27FC236}">
                <a16:creationId xmlns:a16="http://schemas.microsoft.com/office/drawing/2014/main" id="{FE928C35-A693-D774-5C77-F049F7FED3DB}"/>
              </a:ext>
              <a:ext uri="{C183D7F6-B498-43B3-948B-1728B52AA6E4}">
                <adec:decorative xmlns:adec="http://schemas.microsoft.com/office/drawing/2017/decorative" val="1"/>
              </a:ext>
            </a:extLst>
          </p:cNvPr>
          <p:cNvSpPr/>
          <p:nvPr/>
        </p:nvSpPr>
        <p:spPr>
          <a:xfrm>
            <a:off x="5994999" y="1864389"/>
            <a:ext cx="2433884" cy="297915"/>
          </a:xfrm>
          <a:prstGeom prst="rect">
            <a:avLst/>
          </a:prstGeom>
          <a:solidFill>
            <a:schemeClr val="accent6">
              <a:lumMod val="25000"/>
              <a:lumOff val="75000"/>
            </a:schemeClr>
          </a:solidFill>
          <a:ln w="12700" cap="flat" cmpd="sng" algn="ctr">
            <a:solidFill>
              <a:schemeClr val="accent6"/>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ysClr val="window" lastClr="FFFFFF"/>
                </a:solidFill>
                <a:latin typeface="Calibri" panose="020F0502020204030204"/>
              </a:defRPr>
            </a:lvl1pPr>
            <a:lvl2pPr marL="457200" algn="l" rtl="0" eaLnBrk="0" fontAlgn="base" hangingPunct="0">
              <a:spcBef>
                <a:spcPct val="0"/>
              </a:spcBef>
              <a:spcAft>
                <a:spcPct val="0"/>
              </a:spcAft>
              <a:defRPr kern="1200">
                <a:solidFill>
                  <a:sysClr val="window" lastClr="FFFFFF"/>
                </a:solidFill>
                <a:latin typeface="Calibri" panose="020F0502020204030204"/>
              </a:defRPr>
            </a:lvl2pPr>
            <a:lvl3pPr marL="914400" algn="l" rtl="0" eaLnBrk="0" fontAlgn="base" hangingPunct="0">
              <a:spcBef>
                <a:spcPct val="0"/>
              </a:spcBef>
              <a:spcAft>
                <a:spcPct val="0"/>
              </a:spcAft>
              <a:defRPr kern="1200">
                <a:solidFill>
                  <a:sysClr val="window" lastClr="FFFFFF"/>
                </a:solidFill>
                <a:latin typeface="Calibri" panose="020F0502020204030204"/>
              </a:defRPr>
            </a:lvl3pPr>
            <a:lvl4pPr marL="1371600" algn="l" rtl="0" eaLnBrk="0" fontAlgn="base" hangingPunct="0">
              <a:spcBef>
                <a:spcPct val="0"/>
              </a:spcBef>
              <a:spcAft>
                <a:spcPct val="0"/>
              </a:spcAft>
              <a:defRPr kern="1200">
                <a:solidFill>
                  <a:sysClr val="window" lastClr="FFFFFF"/>
                </a:solidFill>
                <a:latin typeface="Calibri" panose="020F0502020204030204"/>
              </a:defRPr>
            </a:lvl4pPr>
            <a:lvl5pPr marL="1828800" algn="l" rtl="0" eaLnBrk="0" fontAlgn="base" hangingPunct="0">
              <a:spcBef>
                <a:spcPct val="0"/>
              </a:spcBef>
              <a:spcAft>
                <a:spcPct val="0"/>
              </a:spcAft>
              <a:defRPr kern="1200">
                <a:solidFill>
                  <a:sysClr val="window" lastClr="FFFFFF"/>
                </a:solidFill>
                <a:latin typeface="Calibri" panose="020F0502020204030204"/>
              </a:defRPr>
            </a:lvl5pPr>
            <a:lvl6pPr marL="2286000" algn="l" defTabSz="914400" rtl="0" eaLnBrk="1" latinLnBrk="0" hangingPunct="1">
              <a:defRPr kern="1200">
                <a:solidFill>
                  <a:sysClr val="window" lastClr="FFFFFF"/>
                </a:solidFill>
                <a:latin typeface="Calibri" panose="020F0502020204030204"/>
              </a:defRPr>
            </a:lvl6pPr>
            <a:lvl7pPr marL="2743200" algn="l" defTabSz="914400" rtl="0" eaLnBrk="1" latinLnBrk="0" hangingPunct="1">
              <a:defRPr kern="1200">
                <a:solidFill>
                  <a:sysClr val="window" lastClr="FFFFFF"/>
                </a:solidFill>
                <a:latin typeface="Calibri" panose="020F0502020204030204"/>
              </a:defRPr>
            </a:lvl7pPr>
            <a:lvl8pPr marL="3200400" algn="l" defTabSz="914400" rtl="0" eaLnBrk="1" latinLnBrk="0" hangingPunct="1">
              <a:defRPr kern="1200">
                <a:solidFill>
                  <a:sysClr val="window" lastClr="FFFFFF"/>
                </a:solidFill>
                <a:latin typeface="Calibri" panose="020F0502020204030204"/>
              </a:defRPr>
            </a:lvl8pPr>
            <a:lvl9pPr marL="3657600" algn="l" defTabSz="914400" rtl="0" eaLnBrk="1" latinLnBrk="0" hangingPunct="1">
              <a:defRPr kern="1200">
                <a:solidFill>
                  <a:sysClr val="window" lastClr="FFFFFF"/>
                </a:solidFill>
                <a:latin typeface="Calibri" panose="020F0502020204030204"/>
              </a:defRPr>
            </a:lvl9pPr>
          </a:lstStyle>
          <a:p>
            <a:pPr algn="ctr" defTabSz="685783" eaLnBrk="1" fontAlgn="auto" hangingPunct="1">
              <a:spcBef>
                <a:spcPts val="0"/>
              </a:spcBef>
              <a:spcAft>
                <a:spcPts val="0"/>
              </a:spcAft>
            </a:pPr>
            <a:endParaRPr lang="en-US" sz="1350">
              <a:solidFill>
                <a:prstClr val="white"/>
              </a:solidFill>
            </a:endParaRPr>
          </a:p>
        </p:txBody>
      </p:sp>
      <p:sp>
        <p:nvSpPr>
          <p:cNvPr id="27" name="TextBox 4">
            <a:extLst>
              <a:ext uri="{FF2B5EF4-FFF2-40B4-BE49-F238E27FC236}">
                <a16:creationId xmlns:a16="http://schemas.microsoft.com/office/drawing/2014/main" id="{FB540138-BC22-D1F2-5D25-E72EE0533033}"/>
              </a:ext>
              <a:ext uri="{C183D7F6-B498-43B3-948B-1728B52AA6E4}">
                <adec:decorative xmlns:adec="http://schemas.microsoft.com/office/drawing/2017/decorative" val="0"/>
              </a:ext>
            </a:extLst>
          </p:cNvPr>
          <p:cNvSpPr txBox="1"/>
          <p:nvPr/>
        </p:nvSpPr>
        <p:spPr>
          <a:xfrm>
            <a:off x="6167704" y="2362025"/>
            <a:ext cx="2118374" cy="738664"/>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ysClr val="windowText" lastClr="000000"/>
                </a:solidFill>
                <a:latin typeface="Myriad Web Pro" panose="020B0503030403020204" pitchFamily="34" charset="0"/>
              </a:defRPr>
            </a:lvl1pPr>
            <a:lvl2pPr marL="457200" algn="l" rtl="0" eaLnBrk="0" fontAlgn="base" hangingPunct="0">
              <a:spcBef>
                <a:spcPct val="0"/>
              </a:spcBef>
              <a:spcAft>
                <a:spcPct val="0"/>
              </a:spcAft>
              <a:defRPr kern="1200">
                <a:solidFill>
                  <a:sysClr val="windowText" lastClr="000000"/>
                </a:solidFill>
                <a:latin typeface="Myriad Web Pro" panose="020B0503030403020204" pitchFamily="34" charset="0"/>
              </a:defRPr>
            </a:lvl2pPr>
            <a:lvl3pPr marL="914400" algn="l" rtl="0" eaLnBrk="0" fontAlgn="base" hangingPunct="0">
              <a:spcBef>
                <a:spcPct val="0"/>
              </a:spcBef>
              <a:spcAft>
                <a:spcPct val="0"/>
              </a:spcAft>
              <a:defRPr kern="1200">
                <a:solidFill>
                  <a:sysClr val="windowText" lastClr="000000"/>
                </a:solidFill>
                <a:latin typeface="Myriad Web Pro" panose="020B0503030403020204" pitchFamily="34" charset="0"/>
              </a:defRPr>
            </a:lvl3pPr>
            <a:lvl4pPr marL="1371600" algn="l" rtl="0" eaLnBrk="0" fontAlgn="base" hangingPunct="0">
              <a:spcBef>
                <a:spcPct val="0"/>
              </a:spcBef>
              <a:spcAft>
                <a:spcPct val="0"/>
              </a:spcAft>
              <a:defRPr kern="1200">
                <a:solidFill>
                  <a:sysClr val="windowText" lastClr="000000"/>
                </a:solidFill>
                <a:latin typeface="Myriad Web Pro" panose="020B0503030403020204" pitchFamily="34" charset="0"/>
              </a:defRPr>
            </a:lvl4pPr>
            <a:lvl5pPr marL="1828800" algn="l" rtl="0" eaLnBrk="0" fontAlgn="base" hangingPunct="0">
              <a:spcBef>
                <a:spcPct val="0"/>
              </a:spcBef>
              <a:spcAft>
                <a:spcPct val="0"/>
              </a:spcAft>
              <a:defRPr kern="1200">
                <a:solidFill>
                  <a:sysClr val="windowText" lastClr="000000"/>
                </a:solidFill>
                <a:latin typeface="Myriad Web Pro" panose="020B0503030403020204" pitchFamily="34" charset="0"/>
              </a:defRPr>
            </a:lvl5pPr>
            <a:lvl6pPr marL="2286000" algn="l" defTabSz="914400" rtl="0" eaLnBrk="1" latinLnBrk="0" hangingPunct="1">
              <a:defRPr kern="1200">
                <a:solidFill>
                  <a:sysClr val="windowText" lastClr="000000"/>
                </a:solidFill>
                <a:latin typeface="Myriad Web Pro" panose="020B0503030403020204" pitchFamily="34" charset="0"/>
              </a:defRPr>
            </a:lvl6pPr>
            <a:lvl7pPr marL="2743200" algn="l" defTabSz="914400" rtl="0" eaLnBrk="1" latinLnBrk="0" hangingPunct="1">
              <a:defRPr kern="1200">
                <a:solidFill>
                  <a:sysClr val="windowText" lastClr="000000"/>
                </a:solidFill>
                <a:latin typeface="Myriad Web Pro" panose="020B0503030403020204" pitchFamily="34" charset="0"/>
              </a:defRPr>
            </a:lvl7pPr>
            <a:lvl8pPr marL="3200400" algn="l" defTabSz="914400" rtl="0" eaLnBrk="1" latinLnBrk="0" hangingPunct="1">
              <a:defRPr kern="1200">
                <a:solidFill>
                  <a:sysClr val="windowText" lastClr="000000"/>
                </a:solidFill>
                <a:latin typeface="Myriad Web Pro" panose="020B0503030403020204" pitchFamily="34" charset="0"/>
              </a:defRPr>
            </a:lvl8pPr>
            <a:lvl9pPr marL="3657600" algn="l" defTabSz="914400" rtl="0" eaLnBrk="1" latinLnBrk="0" hangingPunct="1">
              <a:defRPr kern="1200">
                <a:solidFill>
                  <a:sysClr val="windowText" lastClr="000000"/>
                </a:solidFill>
                <a:latin typeface="Myriad Web Pro" panose="020B0503030403020204" pitchFamily="34" charset="0"/>
              </a:defRPr>
            </a:lvl9pPr>
          </a:lstStyle>
          <a:p>
            <a:pPr indent="-8" defTabSz="685783" eaLnBrk="1" fontAlgn="auto" hangingPunct="1">
              <a:spcBef>
                <a:spcPts val="0"/>
              </a:spcBef>
              <a:spcAft>
                <a:spcPts val="0"/>
              </a:spcAft>
            </a:pPr>
            <a:r>
              <a:rPr lang="en-US" sz="1050">
                <a:solidFill>
                  <a:srgbClr val="002060"/>
                </a:solidFill>
                <a:latin typeface="Calibri" panose="020F0502020204030204"/>
              </a:rPr>
              <a:t>This funding is layered on top of public health infrastructure and capacity grants and data modernization funding</a:t>
            </a:r>
          </a:p>
        </p:txBody>
      </p:sp>
      <p:sp>
        <p:nvSpPr>
          <p:cNvPr id="22" name="TextBox 4">
            <a:extLst>
              <a:ext uri="{FF2B5EF4-FFF2-40B4-BE49-F238E27FC236}">
                <a16:creationId xmlns:a16="http://schemas.microsoft.com/office/drawing/2014/main" id="{8C29560F-CE6F-29F4-D318-35E99C3971A7}"/>
              </a:ext>
              <a:ext uri="{C183D7F6-B498-43B3-948B-1728B52AA6E4}">
                <adec:decorative xmlns:adec="http://schemas.microsoft.com/office/drawing/2017/decorative" val="0"/>
              </a:ext>
            </a:extLst>
          </p:cNvPr>
          <p:cNvSpPr txBox="1"/>
          <p:nvPr/>
        </p:nvSpPr>
        <p:spPr>
          <a:xfrm>
            <a:off x="3542298" y="2346391"/>
            <a:ext cx="2118374" cy="1351652"/>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ysClr val="windowText" lastClr="000000"/>
                </a:solidFill>
                <a:latin typeface="Myriad Web Pro" panose="020B0503030403020204" pitchFamily="34" charset="0"/>
              </a:defRPr>
            </a:lvl1pPr>
            <a:lvl2pPr marL="457200" algn="l" rtl="0" eaLnBrk="0" fontAlgn="base" hangingPunct="0">
              <a:spcBef>
                <a:spcPct val="0"/>
              </a:spcBef>
              <a:spcAft>
                <a:spcPct val="0"/>
              </a:spcAft>
              <a:defRPr kern="1200">
                <a:solidFill>
                  <a:sysClr val="windowText" lastClr="000000"/>
                </a:solidFill>
                <a:latin typeface="Myriad Web Pro" panose="020B0503030403020204" pitchFamily="34" charset="0"/>
              </a:defRPr>
            </a:lvl2pPr>
            <a:lvl3pPr marL="914400" algn="l" rtl="0" eaLnBrk="0" fontAlgn="base" hangingPunct="0">
              <a:spcBef>
                <a:spcPct val="0"/>
              </a:spcBef>
              <a:spcAft>
                <a:spcPct val="0"/>
              </a:spcAft>
              <a:defRPr kern="1200">
                <a:solidFill>
                  <a:sysClr val="windowText" lastClr="000000"/>
                </a:solidFill>
                <a:latin typeface="Myriad Web Pro" panose="020B0503030403020204" pitchFamily="34" charset="0"/>
              </a:defRPr>
            </a:lvl3pPr>
            <a:lvl4pPr marL="1371600" algn="l" rtl="0" eaLnBrk="0" fontAlgn="base" hangingPunct="0">
              <a:spcBef>
                <a:spcPct val="0"/>
              </a:spcBef>
              <a:spcAft>
                <a:spcPct val="0"/>
              </a:spcAft>
              <a:defRPr kern="1200">
                <a:solidFill>
                  <a:sysClr val="windowText" lastClr="000000"/>
                </a:solidFill>
                <a:latin typeface="Myriad Web Pro" panose="020B0503030403020204" pitchFamily="34" charset="0"/>
              </a:defRPr>
            </a:lvl4pPr>
            <a:lvl5pPr marL="1828800" algn="l" rtl="0" eaLnBrk="0" fontAlgn="base" hangingPunct="0">
              <a:spcBef>
                <a:spcPct val="0"/>
              </a:spcBef>
              <a:spcAft>
                <a:spcPct val="0"/>
              </a:spcAft>
              <a:defRPr kern="1200">
                <a:solidFill>
                  <a:sysClr val="windowText" lastClr="000000"/>
                </a:solidFill>
                <a:latin typeface="Myriad Web Pro" panose="020B0503030403020204" pitchFamily="34" charset="0"/>
              </a:defRPr>
            </a:lvl5pPr>
            <a:lvl6pPr marL="2286000" algn="l" defTabSz="914400" rtl="0" eaLnBrk="1" latinLnBrk="0" hangingPunct="1">
              <a:defRPr kern="1200">
                <a:solidFill>
                  <a:sysClr val="windowText" lastClr="000000"/>
                </a:solidFill>
                <a:latin typeface="Myriad Web Pro" panose="020B0503030403020204" pitchFamily="34" charset="0"/>
              </a:defRPr>
            </a:lvl6pPr>
            <a:lvl7pPr marL="2743200" algn="l" defTabSz="914400" rtl="0" eaLnBrk="1" latinLnBrk="0" hangingPunct="1">
              <a:defRPr kern="1200">
                <a:solidFill>
                  <a:sysClr val="windowText" lastClr="000000"/>
                </a:solidFill>
                <a:latin typeface="Myriad Web Pro" panose="020B0503030403020204" pitchFamily="34" charset="0"/>
              </a:defRPr>
            </a:lvl7pPr>
            <a:lvl8pPr marL="3200400" algn="l" defTabSz="914400" rtl="0" eaLnBrk="1" latinLnBrk="0" hangingPunct="1">
              <a:defRPr kern="1200">
                <a:solidFill>
                  <a:sysClr val="windowText" lastClr="000000"/>
                </a:solidFill>
                <a:latin typeface="Myriad Web Pro" panose="020B0503030403020204" pitchFamily="34" charset="0"/>
              </a:defRPr>
            </a:lvl8pPr>
            <a:lvl9pPr marL="3657600" algn="l" defTabSz="914400" rtl="0" eaLnBrk="1" latinLnBrk="0" hangingPunct="1">
              <a:defRPr kern="1200">
                <a:solidFill>
                  <a:sysClr val="windowText" lastClr="000000"/>
                </a:solidFill>
                <a:latin typeface="Myriad Web Pro" panose="020B0503030403020204" pitchFamily="34" charset="0"/>
              </a:defRPr>
            </a:lvl9pPr>
          </a:lstStyle>
          <a:p>
            <a:pPr indent="-8" defTabSz="685783" eaLnBrk="1" fontAlgn="auto" hangingPunct="1">
              <a:spcBef>
                <a:spcPts val="0"/>
              </a:spcBef>
              <a:spcAft>
                <a:spcPts val="0"/>
              </a:spcAft>
            </a:pPr>
            <a:r>
              <a:rPr lang="en-US" sz="1050" b="1">
                <a:solidFill>
                  <a:srgbClr val="002060"/>
                </a:solidFill>
                <a:latin typeface="Calibri" panose="020F0502020204030204"/>
              </a:rPr>
              <a:t>$255 million dedicated to driving public health data modernization</a:t>
            </a:r>
          </a:p>
          <a:p>
            <a:pPr marL="214299" indent="-214308" defTabSz="685783" eaLnBrk="1" fontAlgn="auto" hangingPunct="1">
              <a:spcBef>
                <a:spcPts val="450"/>
              </a:spcBef>
              <a:spcAft>
                <a:spcPts val="0"/>
              </a:spcAft>
              <a:buFont typeface="Arial" panose="020B0604020202020204" pitchFamily="34" charset="0"/>
              <a:buChar char="•"/>
            </a:pPr>
            <a:r>
              <a:rPr lang="en-US" sz="1050">
                <a:solidFill>
                  <a:srgbClr val="002060"/>
                </a:solidFill>
                <a:latin typeface="Calibri" panose="020F0502020204030204"/>
              </a:rPr>
              <a:t>Three implementation centers to provide support to state, local and territorial jurisdictions</a:t>
            </a:r>
          </a:p>
          <a:p>
            <a:pPr marL="214299" indent="-214308" defTabSz="685783" eaLnBrk="1" fontAlgn="auto" hangingPunct="1">
              <a:spcBef>
                <a:spcPts val="450"/>
              </a:spcBef>
              <a:spcAft>
                <a:spcPts val="0"/>
              </a:spcAft>
              <a:buFont typeface="Arial" panose="020B0604020202020204" pitchFamily="34" charset="0"/>
              <a:buChar char="•"/>
            </a:pPr>
            <a:r>
              <a:rPr lang="en-US" sz="1050">
                <a:solidFill>
                  <a:srgbClr val="002060"/>
                </a:solidFill>
                <a:latin typeface="Calibri" panose="020F0502020204030204"/>
              </a:rPr>
              <a:t>One implementation center to provide tribal support</a:t>
            </a:r>
          </a:p>
        </p:txBody>
      </p:sp>
      <p:sp>
        <p:nvSpPr>
          <p:cNvPr id="28" name="Oval 27">
            <a:extLst>
              <a:ext uri="{FF2B5EF4-FFF2-40B4-BE49-F238E27FC236}">
                <a16:creationId xmlns:a16="http://schemas.microsoft.com/office/drawing/2014/main" id="{34527C80-D059-750B-FD02-070A074358E2}"/>
              </a:ext>
              <a:ext uri="{C183D7F6-B498-43B3-948B-1728B52AA6E4}">
                <adec:decorative xmlns:adec="http://schemas.microsoft.com/office/drawing/2017/decorative" val="1"/>
              </a:ext>
            </a:extLst>
          </p:cNvPr>
          <p:cNvSpPr/>
          <p:nvPr/>
        </p:nvSpPr>
        <p:spPr>
          <a:xfrm>
            <a:off x="6981720" y="1492348"/>
            <a:ext cx="483099" cy="482002"/>
          </a:xfrm>
          <a:prstGeom prst="ellipse">
            <a:avLst/>
          </a:prstGeom>
          <a:solidFill>
            <a:schemeClr val="accent6">
              <a:lumMod val="25000"/>
              <a:lumOff val="75000"/>
            </a:schemeClr>
          </a:solidFill>
          <a:ln w="38100" cap="flat" cmpd="sng" algn="ctr">
            <a:solidFill>
              <a:sysClr val="window" lastClr="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ysClr val="window" lastClr="FFFFFF"/>
                </a:solidFill>
                <a:latin typeface="Calibri" panose="020F0502020204030204"/>
              </a:defRPr>
            </a:lvl1pPr>
            <a:lvl2pPr marL="457200" algn="l" rtl="0" eaLnBrk="0" fontAlgn="base" hangingPunct="0">
              <a:spcBef>
                <a:spcPct val="0"/>
              </a:spcBef>
              <a:spcAft>
                <a:spcPct val="0"/>
              </a:spcAft>
              <a:defRPr kern="1200">
                <a:solidFill>
                  <a:sysClr val="window" lastClr="FFFFFF"/>
                </a:solidFill>
                <a:latin typeface="Calibri" panose="020F0502020204030204"/>
              </a:defRPr>
            </a:lvl2pPr>
            <a:lvl3pPr marL="914400" algn="l" rtl="0" eaLnBrk="0" fontAlgn="base" hangingPunct="0">
              <a:spcBef>
                <a:spcPct val="0"/>
              </a:spcBef>
              <a:spcAft>
                <a:spcPct val="0"/>
              </a:spcAft>
              <a:defRPr kern="1200">
                <a:solidFill>
                  <a:sysClr val="window" lastClr="FFFFFF"/>
                </a:solidFill>
                <a:latin typeface="Calibri" panose="020F0502020204030204"/>
              </a:defRPr>
            </a:lvl3pPr>
            <a:lvl4pPr marL="1371600" algn="l" rtl="0" eaLnBrk="0" fontAlgn="base" hangingPunct="0">
              <a:spcBef>
                <a:spcPct val="0"/>
              </a:spcBef>
              <a:spcAft>
                <a:spcPct val="0"/>
              </a:spcAft>
              <a:defRPr kern="1200">
                <a:solidFill>
                  <a:sysClr val="window" lastClr="FFFFFF"/>
                </a:solidFill>
                <a:latin typeface="Calibri" panose="020F0502020204030204"/>
              </a:defRPr>
            </a:lvl4pPr>
            <a:lvl5pPr marL="1828800" algn="l" rtl="0" eaLnBrk="0" fontAlgn="base" hangingPunct="0">
              <a:spcBef>
                <a:spcPct val="0"/>
              </a:spcBef>
              <a:spcAft>
                <a:spcPct val="0"/>
              </a:spcAft>
              <a:defRPr kern="1200">
                <a:solidFill>
                  <a:sysClr val="window" lastClr="FFFFFF"/>
                </a:solidFill>
                <a:latin typeface="Calibri" panose="020F0502020204030204"/>
              </a:defRPr>
            </a:lvl5pPr>
            <a:lvl6pPr marL="2286000" algn="l" defTabSz="914400" rtl="0" eaLnBrk="1" latinLnBrk="0" hangingPunct="1">
              <a:defRPr kern="1200">
                <a:solidFill>
                  <a:sysClr val="window" lastClr="FFFFFF"/>
                </a:solidFill>
                <a:latin typeface="Calibri" panose="020F0502020204030204"/>
              </a:defRPr>
            </a:lvl6pPr>
            <a:lvl7pPr marL="2743200" algn="l" defTabSz="914400" rtl="0" eaLnBrk="1" latinLnBrk="0" hangingPunct="1">
              <a:defRPr kern="1200">
                <a:solidFill>
                  <a:sysClr val="window" lastClr="FFFFFF"/>
                </a:solidFill>
                <a:latin typeface="Calibri" panose="020F0502020204030204"/>
              </a:defRPr>
            </a:lvl7pPr>
            <a:lvl8pPr marL="3200400" algn="l" defTabSz="914400" rtl="0" eaLnBrk="1" latinLnBrk="0" hangingPunct="1">
              <a:defRPr kern="1200">
                <a:solidFill>
                  <a:sysClr val="window" lastClr="FFFFFF"/>
                </a:solidFill>
                <a:latin typeface="Calibri" panose="020F0502020204030204"/>
              </a:defRPr>
            </a:lvl8pPr>
            <a:lvl9pPr marL="3657600" algn="l" defTabSz="914400" rtl="0" eaLnBrk="1" latinLnBrk="0" hangingPunct="1">
              <a:defRPr kern="1200">
                <a:solidFill>
                  <a:sysClr val="window" lastClr="FFFFFF"/>
                </a:solidFill>
                <a:latin typeface="Calibri" panose="020F0502020204030204"/>
              </a:defRPr>
            </a:lvl9pPr>
          </a:lstStyle>
          <a:p>
            <a:pPr algn="ctr" defTabSz="685783" eaLnBrk="1" fontAlgn="auto" hangingPunct="1">
              <a:spcBef>
                <a:spcPts val="0"/>
              </a:spcBef>
              <a:spcAft>
                <a:spcPts val="0"/>
              </a:spcAft>
            </a:pPr>
            <a:endParaRPr lang="en-US" sz="1350" u="sng">
              <a:ln>
                <a:solidFill>
                  <a:prstClr val="white"/>
                </a:solidFill>
              </a:ln>
              <a:solidFill>
                <a:prstClr val="white"/>
              </a:solidFill>
            </a:endParaRPr>
          </a:p>
        </p:txBody>
      </p:sp>
      <p:pic>
        <p:nvPicPr>
          <p:cNvPr id="16" name="Money Icon">
            <a:extLst>
              <a:ext uri="{FF2B5EF4-FFF2-40B4-BE49-F238E27FC236}">
                <a16:creationId xmlns:a16="http://schemas.microsoft.com/office/drawing/2014/main" id="{51828805-B543-CBD7-D01D-378ED7591A1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74731" y="1550653"/>
            <a:ext cx="377974" cy="348903"/>
          </a:xfrm>
          <a:prstGeom prst="rect">
            <a:avLst/>
          </a:prstGeom>
        </p:spPr>
      </p:pic>
      <p:sp>
        <p:nvSpPr>
          <p:cNvPr id="6" name="TextBox 4">
            <a:extLst>
              <a:ext uri="{FF2B5EF4-FFF2-40B4-BE49-F238E27FC236}">
                <a16:creationId xmlns:a16="http://schemas.microsoft.com/office/drawing/2014/main" id="{F3BF530B-E143-8890-2246-A597FB60D523}"/>
              </a:ext>
              <a:ext uri="{C183D7F6-B498-43B3-948B-1728B52AA6E4}">
                <adec:decorative xmlns:adec="http://schemas.microsoft.com/office/drawing/2017/decorative" val="0"/>
              </a:ext>
            </a:extLst>
          </p:cNvPr>
          <p:cNvSpPr txBox="1"/>
          <p:nvPr/>
        </p:nvSpPr>
        <p:spPr>
          <a:xfrm>
            <a:off x="886035" y="2346391"/>
            <a:ext cx="2118374" cy="1577355"/>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ysClr val="windowText" lastClr="000000"/>
                </a:solidFill>
                <a:latin typeface="Myriad Web Pro" panose="020B0503030403020204" pitchFamily="34" charset="0"/>
              </a:defRPr>
            </a:lvl1pPr>
            <a:lvl2pPr marL="457200" algn="l" rtl="0" eaLnBrk="0" fontAlgn="base" hangingPunct="0">
              <a:spcBef>
                <a:spcPct val="0"/>
              </a:spcBef>
              <a:spcAft>
                <a:spcPct val="0"/>
              </a:spcAft>
              <a:defRPr kern="1200">
                <a:solidFill>
                  <a:sysClr val="windowText" lastClr="000000"/>
                </a:solidFill>
                <a:latin typeface="Myriad Web Pro" panose="020B0503030403020204" pitchFamily="34" charset="0"/>
              </a:defRPr>
            </a:lvl2pPr>
            <a:lvl3pPr marL="914400" algn="l" rtl="0" eaLnBrk="0" fontAlgn="base" hangingPunct="0">
              <a:spcBef>
                <a:spcPct val="0"/>
              </a:spcBef>
              <a:spcAft>
                <a:spcPct val="0"/>
              </a:spcAft>
              <a:defRPr kern="1200">
                <a:solidFill>
                  <a:sysClr val="windowText" lastClr="000000"/>
                </a:solidFill>
                <a:latin typeface="Myriad Web Pro" panose="020B0503030403020204" pitchFamily="34" charset="0"/>
              </a:defRPr>
            </a:lvl3pPr>
            <a:lvl4pPr marL="1371600" algn="l" rtl="0" eaLnBrk="0" fontAlgn="base" hangingPunct="0">
              <a:spcBef>
                <a:spcPct val="0"/>
              </a:spcBef>
              <a:spcAft>
                <a:spcPct val="0"/>
              </a:spcAft>
              <a:defRPr kern="1200">
                <a:solidFill>
                  <a:sysClr val="windowText" lastClr="000000"/>
                </a:solidFill>
                <a:latin typeface="Myriad Web Pro" panose="020B0503030403020204" pitchFamily="34" charset="0"/>
              </a:defRPr>
            </a:lvl4pPr>
            <a:lvl5pPr marL="1828800" algn="l" rtl="0" eaLnBrk="0" fontAlgn="base" hangingPunct="0">
              <a:spcBef>
                <a:spcPct val="0"/>
              </a:spcBef>
              <a:spcAft>
                <a:spcPct val="0"/>
              </a:spcAft>
              <a:defRPr kern="1200">
                <a:solidFill>
                  <a:sysClr val="windowText" lastClr="000000"/>
                </a:solidFill>
                <a:latin typeface="Myriad Web Pro" panose="020B0503030403020204" pitchFamily="34" charset="0"/>
              </a:defRPr>
            </a:lvl5pPr>
            <a:lvl6pPr marL="2286000" algn="l" defTabSz="914400" rtl="0" eaLnBrk="1" latinLnBrk="0" hangingPunct="1">
              <a:defRPr kern="1200">
                <a:solidFill>
                  <a:sysClr val="windowText" lastClr="000000"/>
                </a:solidFill>
                <a:latin typeface="Myriad Web Pro" panose="020B0503030403020204" pitchFamily="34" charset="0"/>
              </a:defRPr>
            </a:lvl6pPr>
            <a:lvl7pPr marL="2743200" algn="l" defTabSz="914400" rtl="0" eaLnBrk="1" latinLnBrk="0" hangingPunct="1">
              <a:defRPr kern="1200">
                <a:solidFill>
                  <a:sysClr val="windowText" lastClr="000000"/>
                </a:solidFill>
                <a:latin typeface="Myriad Web Pro" panose="020B0503030403020204" pitchFamily="34" charset="0"/>
              </a:defRPr>
            </a:lvl7pPr>
            <a:lvl8pPr marL="3200400" algn="l" defTabSz="914400" rtl="0" eaLnBrk="1" latinLnBrk="0" hangingPunct="1">
              <a:defRPr kern="1200">
                <a:solidFill>
                  <a:sysClr val="windowText" lastClr="000000"/>
                </a:solidFill>
                <a:latin typeface="Myriad Web Pro" panose="020B0503030403020204" pitchFamily="34" charset="0"/>
              </a:defRPr>
            </a:lvl8pPr>
            <a:lvl9pPr marL="3657600" algn="l" defTabSz="914400" rtl="0" eaLnBrk="1" latinLnBrk="0" hangingPunct="1">
              <a:defRPr kern="1200">
                <a:solidFill>
                  <a:sysClr val="windowText" lastClr="000000"/>
                </a:solidFill>
                <a:latin typeface="Myriad Web Pro" panose="020B0503030403020204" pitchFamily="34" charset="0"/>
              </a:defRPr>
            </a:lvl9pPr>
          </a:lstStyle>
          <a:p>
            <a:pPr indent="-8" defTabSz="685783" eaLnBrk="1" fontAlgn="auto" hangingPunct="1">
              <a:spcBef>
                <a:spcPts val="0"/>
              </a:spcBef>
              <a:spcAft>
                <a:spcPts val="0"/>
              </a:spcAft>
            </a:pPr>
            <a:r>
              <a:rPr lang="en-US" sz="1050" b="1">
                <a:solidFill>
                  <a:srgbClr val="002060"/>
                </a:solidFill>
                <a:latin typeface="Calibri" panose="020F0502020204030204"/>
              </a:rPr>
              <a:t>National Partners selected to build four implementation centers</a:t>
            </a:r>
          </a:p>
          <a:p>
            <a:pPr marL="214299" indent="-214308" defTabSz="685783" eaLnBrk="1" fontAlgn="auto" hangingPunct="1">
              <a:spcBef>
                <a:spcPts val="450"/>
              </a:spcBef>
              <a:spcAft>
                <a:spcPts val="0"/>
              </a:spcAft>
              <a:buFont typeface="Arial" panose="020B0604020202020204" pitchFamily="34" charset="0"/>
              <a:buChar char="•"/>
            </a:pPr>
            <a:r>
              <a:rPr lang="en-US" sz="1050">
                <a:solidFill>
                  <a:srgbClr val="002060"/>
                </a:solidFill>
                <a:latin typeface="Calibri" panose="020F0502020204030204"/>
              </a:rPr>
              <a:t>ASTHO (Association of State and Territorial Health Officials)</a:t>
            </a:r>
          </a:p>
          <a:p>
            <a:pPr marL="214299" indent="-214308" defTabSz="685783" eaLnBrk="1" fontAlgn="auto" hangingPunct="1">
              <a:spcBef>
                <a:spcPts val="450"/>
              </a:spcBef>
              <a:spcAft>
                <a:spcPts val="0"/>
              </a:spcAft>
              <a:buFont typeface="Arial" panose="020B0604020202020204" pitchFamily="34" charset="0"/>
              <a:buChar char="•"/>
            </a:pPr>
            <a:r>
              <a:rPr lang="en-US" sz="1050">
                <a:solidFill>
                  <a:srgbClr val="002060"/>
                </a:solidFill>
                <a:latin typeface="Calibri" panose="020F0502020204030204"/>
              </a:rPr>
              <a:t>NNPHI (National Network of Public Health Institutes)</a:t>
            </a:r>
          </a:p>
          <a:p>
            <a:pPr marL="214299" indent="-214308" defTabSz="685783" eaLnBrk="1" fontAlgn="auto" hangingPunct="1">
              <a:spcBef>
                <a:spcPts val="450"/>
              </a:spcBef>
              <a:spcAft>
                <a:spcPts val="0"/>
              </a:spcAft>
              <a:buFont typeface="Arial" panose="020B0604020202020204" pitchFamily="34" charset="0"/>
              <a:buChar char="•"/>
            </a:pPr>
            <a:r>
              <a:rPr lang="en-US" sz="1050">
                <a:solidFill>
                  <a:srgbClr val="002060"/>
                </a:solidFill>
                <a:latin typeface="Calibri" panose="020F0502020204030204"/>
              </a:rPr>
              <a:t>PHAB (Public Health Accreditation Board)</a:t>
            </a:r>
          </a:p>
        </p:txBody>
      </p:sp>
      <p:pic>
        <p:nvPicPr>
          <p:cNvPr id="31" name="Funding icon">
            <a:extLst>
              <a:ext uri="{FF2B5EF4-FFF2-40B4-BE49-F238E27FC236}">
                <a16:creationId xmlns:a16="http://schemas.microsoft.com/office/drawing/2014/main" id="{087913E0-7188-1ACB-9CC3-6CE60A1E4FC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30567" y="1524426"/>
            <a:ext cx="400829" cy="400829"/>
          </a:xfrm>
          <a:prstGeom prst="rect">
            <a:avLst/>
          </a:prstGeom>
        </p:spPr>
      </p:pic>
      <p:pic>
        <p:nvPicPr>
          <p:cNvPr id="15" name="Partnery Icon">
            <a:extLst>
              <a:ext uri="{FF2B5EF4-FFF2-40B4-BE49-F238E27FC236}">
                <a16:creationId xmlns:a16="http://schemas.microsoft.com/office/drawing/2014/main" id="{3C3FFF32-C49C-CCC3-5F69-1767619B853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6850" y="1573521"/>
            <a:ext cx="334997" cy="309232"/>
          </a:xfrm>
          <a:prstGeom prst="rect">
            <a:avLst/>
          </a:prstGeom>
        </p:spPr>
      </p:pic>
      <p:sp>
        <p:nvSpPr>
          <p:cNvPr id="5" name="Title 1">
            <a:extLst>
              <a:ext uri="{FF2B5EF4-FFF2-40B4-BE49-F238E27FC236}">
                <a16:creationId xmlns:a16="http://schemas.microsoft.com/office/drawing/2014/main" id="{AB713F1F-3462-599C-D416-EE9876B65903}"/>
              </a:ext>
            </a:extLst>
          </p:cNvPr>
          <p:cNvSpPr>
            <a:spLocks noGrp="1"/>
          </p:cNvSpPr>
          <p:nvPr>
            <p:ph type="title"/>
          </p:nvPr>
        </p:nvSpPr>
        <p:spPr>
          <a:xfrm>
            <a:off x="498609" y="513407"/>
            <a:ext cx="5495095" cy="560288"/>
          </a:xfrm>
        </p:spPr>
        <p:txBody>
          <a:bodyPr lIns="68580" tIns="34290" rIns="68580" bIns="34290" anchor="b" anchorCtr="0"/>
          <a:lstStyle/>
          <a:p>
            <a:pPr>
              <a:lnSpc>
                <a:spcPct val="100000"/>
              </a:lnSpc>
            </a:pPr>
            <a:r>
              <a:rPr lang="en-US" sz="3300">
                <a:solidFill>
                  <a:schemeClr val="tx1"/>
                </a:solidFill>
                <a:latin typeface="Calibri"/>
                <a:cs typeface="Calibri"/>
              </a:rPr>
              <a:t>Implementation Centers</a:t>
            </a:r>
            <a:endParaRPr lang="en-US" sz="3300">
              <a:solidFill>
                <a:schemeClr val="tx1"/>
              </a:solidFill>
            </a:endParaRPr>
          </a:p>
        </p:txBody>
      </p:sp>
    </p:spTree>
    <p:extLst>
      <p:ext uri="{BB962C8B-B14F-4D97-AF65-F5344CB8AC3E}">
        <p14:creationId xmlns:p14="http://schemas.microsoft.com/office/powerpoint/2010/main" val="37490089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205979"/>
            <a:ext cx="3107410" cy="857250"/>
          </a:xfrm>
        </p:spPr>
        <p:txBody>
          <a:bodyPr lIns="91440" tIns="45720" rIns="91440" bIns="45720" anchor="b" anchorCtr="0"/>
          <a:lstStyle/>
          <a:p>
            <a:pPr>
              <a:lnSpc>
                <a:spcPct val="138546"/>
              </a:lnSpc>
            </a:pPr>
            <a:r>
              <a:rPr lang="en-US" sz="4000">
                <a:solidFill>
                  <a:schemeClr val="tx1"/>
                </a:solidFill>
              </a:rPr>
              <a:t>Agenda</a:t>
            </a:r>
          </a:p>
        </p:txBody>
      </p:sp>
      <p:sp>
        <p:nvSpPr>
          <p:cNvPr id="3" name="Content Placeholder 2"/>
          <p:cNvSpPr>
            <a:spLocks noGrp="1"/>
          </p:cNvSpPr>
          <p:nvPr>
            <p:ph type="body" sz="quarter" idx="10"/>
          </p:nvPr>
        </p:nvSpPr>
        <p:spPr>
          <a:xfrm>
            <a:off x="457200" y="1233266"/>
            <a:ext cx="2745971" cy="3341688"/>
          </a:xfrm>
        </p:spPr>
        <p:txBody>
          <a:bodyPr/>
          <a:lstStyle/>
          <a:p>
            <a:pPr>
              <a:buFont typeface="Arial" panose="020B0604020202020204" pitchFamily="34" charset="0"/>
              <a:buChar char="•"/>
            </a:pPr>
            <a:r>
              <a:rPr lang="en-US">
                <a:latin typeface="Calibri"/>
                <a:cs typeface="Calibri"/>
              </a:rPr>
              <a:t>NNDSS Welcome </a:t>
            </a:r>
          </a:p>
          <a:p>
            <a:pPr>
              <a:buFont typeface="Arial" panose="020B0604020202020204" pitchFamily="34" charset="0"/>
              <a:buChar char="•"/>
            </a:pPr>
            <a:r>
              <a:rPr lang="en-US">
                <a:latin typeface="Calibri"/>
                <a:cs typeface="Calibri"/>
              </a:rPr>
              <a:t>Future State: Advancing Data for Public Health Action </a:t>
            </a:r>
          </a:p>
          <a:p>
            <a:pPr>
              <a:buFont typeface="Arial" panose="020B0604020202020204" pitchFamily="34" charset="0"/>
              <a:buChar char="•"/>
            </a:pPr>
            <a:r>
              <a:rPr lang="en-US">
                <a:latin typeface="Calibri"/>
                <a:cs typeface="Calibri"/>
              </a:rPr>
              <a:t>Questions and Answers</a:t>
            </a:r>
            <a:endParaRPr lang="en-US">
              <a:cs typeface="Calibri"/>
            </a:endParaRPr>
          </a:p>
          <a:p>
            <a:pPr>
              <a:buFont typeface="Arial" panose="020B0604020202020204" pitchFamily="34" charset="0"/>
              <a:buChar char="•"/>
            </a:pPr>
            <a:endParaRPr lang="en-US"/>
          </a:p>
          <a:p>
            <a:pPr>
              <a:buFont typeface="Arial" panose="020B0604020202020204" pitchFamily="34" charset="0"/>
              <a:buChar char="•"/>
            </a:pPr>
            <a:endParaRPr lang="en-US">
              <a:cs typeface="Calibri" panose="020F0502020204030204" pitchFamily="34" charset="0"/>
            </a:endParaRPr>
          </a:p>
        </p:txBody>
      </p:sp>
      <p:pic>
        <p:nvPicPr>
          <p:cNvPr id="8" name="Picture 7" descr="Person giving presentation">
            <a:extLst>
              <a:ext uri="{FF2B5EF4-FFF2-40B4-BE49-F238E27FC236}">
                <a16:creationId xmlns:a16="http://schemas.microsoft.com/office/drawing/2014/main" id="{BEFCDFD4-C86D-8B22-588E-EC822153EF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59" r="10206"/>
          <a:stretch/>
        </p:blipFill>
        <p:spPr>
          <a:xfrm>
            <a:off x="3516284" y="0"/>
            <a:ext cx="5627717" cy="5018147"/>
          </a:xfrm>
          <a:prstGeom prst="rect">
            <a:avLst/>
          </a:prstGeom>
        </p:spPr>
      </p:pic>
      <p:sp>
        <p:nvSpPr>
          <p:cNvPr id="9" name="Rectangle 8">
            <a:extLst>
              <a:ext uri="{FF2B5EF4-FFF2-40B4-BE49-F238E27FC236}">
                <a16:creationId xmlns:a16="http://schemas.microsoft.com/office/drawing/2014/main" id="{1F950F2F-DB7C-7D2C-FD20-B2F89FF6C31A}"/>
              </a:ext>
              <a:ext uri="{C183D7F6-B498-43B3-948B-1728B52AA6E4}">
                <adec:decorative xmlns:adec="http://schemas.microsoft.com/office/drawing/2017/decorative" val="1"/>
              </a:ext>
            </a:extLst>
          </p:cNvPr>
          <p:cNvSpPr/>
          <p:nvPr/>
        </p:nvSpPr>
        <p:spPr>
          <a:xfrm>
            <a:off x="3477186" y="0"/>
            <a:ext cx="1621993" cy="5018147"/>
          </a:xfrm>
          <a:prstGeom prst="rect">
            <a:avLst/>
          </a:prstGeom>
          <a:gradFill flip="none" rotWithShape="1">
            <a:gsLst>
              <a:gs pos="0">
                <a:schemeClr val="accent1">
                  <a:lumMod val="5000"/>
                  <a:lumOff val="95000"/>
                </a:schemeClr>
              </a:gs>
              <a:gs pos="0">
                <a:scrgbClr r="0" g="0" b="0"/>
              </a:gs>
              <a:gs pos="100000">
                <a:schemeClr val="accent1">
                  <a:lumMod val="5000"/>
                  <a:lumOff val="95000"/>
                  <a:alpha val="0"/>
                </a:schemeClr>
              </a:gs>
              <a:gs pos="0">
                <a:schemeClr val="bg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spTree>
    <p:extLst>
      <p:ext uri="{BB962C8B-B14F-4D97-AF65-F5344CB8AC3E}">
        <p14:creationId xmlns:p14="http://schemas.microsoft.com/office/powerpoint/2010/main" val="247195664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9E9AAE5-CF71-4496-DFD7-6165D758F34C}"/>
              </a:ext>
            </a:extLst>
          </p:cNvPr>
          <p:cNvSpPr/>
          <p:nvPr/>
        </p:nvSpPr>
        <p:spPr>
          <a:xfrm>
            <a:off x="1324818" y="3498714"/>
            <a:ext cx="6733880" cy="473390"/>
          </a:xfrm>
          <a:prstGeom prst="rect">
            <a:avLst/>
          </a:prstGeom>
          <a:solidFill>
            <a:schemeClr val="accent6">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lvl="2" defTabSz="685783" eaLnBrk="1" fontAlgn="auto" hangingPunct="1">
              <a:spcBef>
                <a:spcPts val="0"/>
              </a:spcBef>
              <a:spcAft>
                <a:spcPts val="0"/>
              </a:spcAft>
            </a:pPr>
            <a:r>
              <a:rPr lang="en-US" sz="1350" b="1">
                <a:solidFill>
                  <a:srgbClr val="002060"/>
                </a:solidFill>
                <a:latin typeface="Calibri" panose="020F0502020204030204"/>
              </a:rPr>
              <a:t>Improve data quality and completeness </a:t>
            </a:r>
            <a:r>
              <a:rPr lang="en-US" sz="1350">
                <a:solidFill>
                  <a:srgbClr val="002060"/>
                </a:solidFill>
                <a:latin typeface="Calibri" panose="020F0502020204030204"/>
              </a:rPr>
              <a:t>through the identification and implementation of data linkage methods (i.e., digital ID).</a:t>
            </a:r>
          </a:p>
        </p:txBody>
      </p:sp>
      <p:sp>
        <p:nvSpPr>
          <p:cNvPr id="39" name="Arrow: Pentagon 38">
            <a:extLst>
              <a:ext uri="{FF2B5EF4-FFF2-40B4-BE49-F238E27FC236}">
                <a16:creationId xmlns:a16="http://schemas.microsoft.com/office/drawing/2014/main" id="{FB6EB953-81A9-81CB-460E-3CE468815FE5}"/>
              </a:ext>
              <a:ext uri="{C183D7F6-B498-43B3-948B-1728B52AA6E4}">
                <adec:decorative xmlns:adec="http://schemas.microsoft.com/office/drawing/2017/decorative" val="1"/>
              </a:ext>
            </a:extLst>
          </p:cNvPr>
          <p:cNvSpPr/>
          <p:nvPr/>
        </p:nvSpPr>
        <p:spPr>
          <a:xfrm>
            <a:off x="957441" y="3487108"/>
            <a:ext cx="828470" cy="506915"/>
          </a:xfrm>
          <a:prstGeom prst="homePlate">
            <a:avLst/>
          </a:prstGeom>
          <a:solidFill>
            <a:schemeClr val="accent6">
              <a:lumMod val="10000"/>
              <a:lumOff val="90000"/>
            </a:schemeClr>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a:solidFill>
                <a:srgbClr val="002060"/>
              </a:solidFill>
              <a:latin typeface="Myriad Web Pro"/>
            </a:endParaRPr>
          </a:p>
        </p:txBody>
      </p:sp>
      <p:pic>
        <p:nvPicPr>
          <p:cNvPr id="42" name="Graphic 26">
            <a:extLst>
              <a:ext uri="{FF2B5EF4-FFF2-40B4-BE49-F238E27FC236}">
                <a16:creationId xmlns:a16="http://schemas.microsoft.com/office/drawing/2014/main" id="{EAB4369D-6F48-0592-D603-0AEC551AF1F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31394" y="3545321"/>
            <a:ext cx="342900" cy="342900"/>
          </a:xfrm>
          <a:prstGeom prst="rect">
            <a:avLst/>
          </a:prstGeom>
        </p:spPr>
      </p:pic>
      <p:sp>
        <p:nvSpPr>
          <p:cNvPr id="21" name="Rectangle 20">
            <a:extLst>
              <a:ext uri="{FF2B5EF4-FFF2-40B4-BE49-F238E27FC236}">
                <a16:creationId xmlns:a16="http://schemas.microsoft.com/office/drawing/2014/main" id="{1C327E11-80FA-03A8-C9FE-E00A9EECC903}"/>
              </a:ext>
            </a:extLst>
          </p:cNvPr>
          <p:cNvSpPr/>
          <p:nvPr/>
        </p:nvSpPr>
        <p:spPr>
          <a:xfrm>
            <a:off x="1316815" y="2908686"/>
            <a:ext cx="6733880" cy="473390"/>
          </a:xfrm>
          <a:prstGeom prst="rect">
            <a:avLst/>
          </a:prstGeom>
          <a:solidFill>
            <a:schemeClr val="accent6">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lvl="2" defTabSz="685783" eaLnBrk="1" fontAlgn="auto" hangingPunct="1">
              <a:spcBef>
                <a:spcPts val="0"/>
              </a:spcBef>
              <a:spcAft>
                <a:spcPts val="0"/>
              </a:spcAft>
            </a:pPr>
            <a:r>
              <a:rPr lang="en-US" sz="1350" b="1">
                <a:solidFill>
                  <a:srgbClr val="002060"/>
                </a:solidFill>
                <a:latin typeface="Calibri" panose="020F0502020204030204"/>
              </a:rPr>
              <a:t>Reduce burden </a:t>
            </a:r>
            <a:r>
              <a:rPr lang="en-US" sz="1350">
                <a:solidFill>
                  <a:srgbClr val="002060"/>
                </a:solidFill>
                <a:latin typeface="Calibri" panose="020F0502020204030204"/>
              </a:rPr>
              <a:t>on health care systems/providers and public health jurisdictions for public health data reporting and data exchange. </a:t>
            </a:r>
          </a:p>
        </p:txBody>
      </p:sp>
      <p:sp>
        <p:nvSpPr>
          <p:cNvPr id="22" name="Arrow: Pentagon 21">
            <a:extLst>
              <a:ext uri="{FF2B5EF4-FFF2-40B4-BE49-F238E27FC236}">
                <a16:creationId xmlns:a16="http://schemas.microsoft.com/office/drawing/2014/main" id="{8EAD32DD-7DD9-1DA7-FC68-735BF16B1FF1}"/>
              </a:ext>
              <a:ext uri="{C183D7F6-B498-43B3-948B-1728B52AA6E4}">
                <adec:decorative xmlns:adec="http://schemas.microsoft.com/office/drawing/2017/decorative" val="1"/>
              </a:ext>
            </a:extLst>
          </p:cNvPr>
          <p:cNvSpPr/>
          <p:nvPr/>
        </p:nvSpPr>
        <p:spPr>
          <a:xfrm>
            <a:off x="949438" y="2894677"/>
            <a:ext cx="828470" cy="506915"/>
          </a:xfrm>
          <a:prstGeom prst="homePlate">
            <a:avLst/>
          </a:prstGeom>
          <a:solidFill>
            <a:schemeClr val="accent6">
              <a:lumMod val="25000"/>
              <a:lumOff val="75000"/>
            </a:schemeClr>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a:solidFill>
                <a:srgbClr val="002060"/>
              </a:solidFill>
              <a:latin typeface="Myriad Web Pro"/>
            </a:endParaRPr>
          </a:p>
        </p:txBody>
      </p:sp>
      <p:pic>
        <p:nvPicPr>
          <p:cNvPr id="25" name="Graphic 13">
            <a:extLst>
              <a:ext uri="{FF2B5EF4-FFF2-40B4-BE49-F238E27FC236}">
                <a16:creationId xmlns:a16="http://schemas.microsoft.com/office/drawing/2014/main" id="{53796379-CF76-67DE-F79C-D338C81EC6A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4753" y="2964008"/>
            <a:ext cx="345185" cy="342900"/>
          </a:xfrm>
          <a:prstGeom prst="rect">
            <a:avLst/>
          </a:prstGeom>
        </p:spPr>
      </p:pic>
      <p:sp>
        <p:nvSpPr>
          <p:cNvPr id="14" name="Rectangle 13">
            <a:extLst>
              <a:ext uri="{FF2B5EF4-FFF2-40B4-BE49-F238E27FC236}">
                <a16:creationId xmlns:a16="http://schemas.microsoft.com/office/drawing/2014/main" id="{F33C064E-F5B8-6A32-4527-162B9E4FF642}"/>
              </a:ext>
            </a:extLst>
          </p:cNvPr>
          <p:cNvSpPr/>
          <p:nvPr/>
        </p:nvSpPr>
        <p:spPr>
          <a:xfrm>
            <a:off x="1324818" y="2330263"/>
            <a:ext cx="6725877" cy="473390"/>
          </a:xfrm>
          <a:prstGeom prst="rect">
            <a:avLst/>
          </a:prstGeom>
          <a:solidFill>
            <a:schemeClr val="accent6">
              <a:lumMod val="90000"/>
              <a:lumOff val="1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lvl="2" defTabSz="685783" eaLnBrk="1" fontAlgn="auto" hangingPunct="1">
              <a:spcBef>
                <a:spcPts val="0"/>
              </a:spcBef>
              <a:spcAft>
                <a:spcPts val="0"/>
              </a:spcAft>
            </a:pPr>
            <a:r>
              <a:rPr lang="en-US" sz="1350" b="1">
                <a:solidFill>
                  <a:srgbClr val="FFFFFF"/>
                </a:solidFill>
                <a:latin typeface="Calibri" panose="020F0502020204030204"/>
              </a:rPr>
              <a:t>Improve response time </a:t>
            </a:r>
            <a:r>
              <a:rPr lang="en-US" sz="1350">
                <a:solidFill>
                  <a:srgbClr val="FFFFFF"/>
                </a:solidFill>
                <a:latin typeface="Calibri" panose="020F0502020204030204"/>
              </a:rPr>
              <a:t>to public health threat detection, prevention and/or time to intervention. </a:t>
            </a:r>
          </a:p>
        </p:txBody>
      </p:sp>
      <p:sp>
        <p:nvSpPr>
          <p:cNvPr id="15" name="Arrow: Pentagon 14">
            <a:extLst>
              <a:ext uri="{FF2B5EF4-FFF2-40B4-BE49-F238E27FC236}">
                <a16:creationId xmlns:a16="http://schemas.microsoft.com/office/drawing/2014/main" id="{0078E4D3-23A3-BA3D-6938-B2928D8B707C}"/>
              </a:ext>
              <a:ext uri="{C183D7F6-B498-43B3-948B-1728B52AA6E4}">
                <adec:decorative xmlns:adec="http://schemas.microsoft.com/office/drawing/2017/decorative" val="1"/>
              </a:ext>
            </a:extLst>
          </p:cNvPr>
          <p:cNvSpPr/>
          <p:nvPr/>
        </p:nvSpPr>
        <p:spPr>
          <a:xfrm>
            <a:off x="957441" y="2314621"/>
            <a:ext cx="828470" cy="506915"/>
          </a:xfrm>
          <a:prstGeom prst="homePlate">
            <a:avLst/>
          </a:prstGeom>
          <a:solidFill>
            <a:schemeClr val="accent6">
              <a:lumMod val="90000"/>
              <a:lumOff val="10000"/>
            </a:schemeClr>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a:solidFill>
                <a:srgbClr val="FFFFFF"/>
              </a:solidFill>
              <a:latin typeface="Myriad Web Pro"/>
            </a:endParaRPr>
          </a:p>
        </p:txBody>
      </p:sp>
      <p:pic>
        <p:nvPicPr>
          <p:cNvPr id="38" name="Graphic 23">
            <a:extLst>
              <a:ext uri="{FF2B5EF4-FFF2-40B4-BE49-F238E27FC236}">
                <a16:creationId xmlns:a16="http://schemas.microsoft.com/office/drawing/2014/main" id="{E3FFCC42-D01D-500D-C153-1F1D35241B2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152244" y="2387762"/>
            <a:ext cx="342900" cy="342900"/>
          </a:xfrm>
          <a:prstGeom prst="rect">
            <a:avLst/>
          </a:prstGeom>
        </p:spPr>
      </p:pic>
      <p:sp>
        <p:nvSpPr>
          <p:cNvPr id="4" name="Rectangle 3">
            <a:extLst>
              <a:ext uri="{FF2B5EF4-FFF2-40B4-BE49-F238E27FC236}">
                <a16:creationId xmlns:a16="http://schemas.microsoft.com/office/drawing/2014/main" id="{E9323C4B-13C1-61C8-F565-FAFA7C28371E}"/>
              </a:ext>
            </a:extLst>
          </p:cNvPr>
          <p:cNvSpPr/>
          <p:nvPr/>
        </p:nvSpPr>
        <p:spPr>
          <a:xfrm>
            <a:off x="1316815" y="1735823"/>
            <a:ext cx="6733880" cy="47339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85800" lvl="2" defTabSz="685783" eaLnBrk="1" fontAlgn="auto" hangingPunct="1">
              <a:spcBef>
                <a:spcPts val="0"/>
              </a:spcBef>
              <a:spcAft>
                <a:spcPts val="0"/>
              </a:spcAft>
            </a:pPr>
            <a:r>
              <a:rPr lang="en-US" sz="1350" b="1">
                <a:solidFill>
                  <a:srgbClr val="FFFFFF"/>
                </a:solidFill>
                <a:latin typeface="Calibri" panose="020F0502020204030204"/>
              </a:rPr>
              <a:t>Increase timeliness of data exchange </a:t>
            </a:r>
            <a:r>
              <a:rPr lang="en-US" sz="1350">
                <a:solidFill>
                  <a:srgbClr val="FFFFFF"/>
                </a:solidFill>
                <a:latin typeface="Calibri" panose="020F0502020204030204"/>
              </a:rPr>
              <a:t>between health care and public health for public health reporting and priority use cases. </a:t>
            </a:r>
          </a:p>
        </p:txBody>
      </p:sp>
      <p:sp>
        <p:nvSpPr>
          <p:cNvPr id="6" name="Arrow: Pentagon 5">
            <a:extLst>
              <a:ext uri="{FF2B5EF4-FFF2-40B4-BE49-F238E27FC236}">
                <a16:creationId xmlns:a16="http://schemas.microsoft.com/office/drawing/2014/main" id="{6C916FCE-D5F4-A13C-B578-406DF35E5802}"/>
              </a:ext>
              <a:ext uri="{C183D7F6-B498-43B3-948B-1728B52AA6E4}">
                <adec:decorative xmlns:adec="http://schemas.microsoft.com/office/drawing/2017/decorative" val="1"/>
              </a:ext>
            </a:extLst>
          </p:cNvPr>
          <p:cNvSpPr/>
          <p:nvPr/>
        </p:nvSpPr>
        <p:spPr>
          <a:xfrm>
            <a:off x="949438" y="1718437"/>
            <a:ext cx="828470" cy="506915"/>
          </a:xfrm>
          <a:prstGeom prst="homePlate">
            <a:avLst/>
          </a:prstGeom>
          <a:solidFill>
            <a:schemeClr val="accent6"/>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a:solidFill>
                <a:srgbClr val="FFFFFF"/>
              </a:solidFill>
              <a:latin typeface="Myriad Web Pro"/>
            </a:endParaRPr>
          </a:p>
        </p:txBody>
      </p:sp>
      <p:pic>
        <p:nvPicPr>
          <p:cNvPr id="29" name="Graphic 16">
            <a:extLst>
              <a:ext uri="{FF2B5EF4-FFF2-40B4-BE49-F238E27FC236}">
                <a16:creationId xmlns:a16="http://schemas.microsoft.com/office/drawing/2014/main" id="{B7E1D8DE-F25E-DCF4-BF6E-663A2734C545}"/>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3410" y="1782919"/>
            <a:ext cx="455916" cy="342900"/>
          </a:xfrm>
          <a:prstGeom prst="rect">
            <a:avLst/>
          </a:prstGeom>
        </p:spPr>
      </p:pic>
      <p:sp>
        <p:nvSpPr>
          <p:cNvPr id="3" name="TextBox 2">
            <a:extLst>
              <a:ext uri="{FF2B5EF4-FFF2-40B4-BE49-F238E27FC236}">
                <a16:creationId xmlns:a16="http://schemas.microsoft.com/office/drawing/2014/main" id="{8FE44F07-F405-214E-9234-349ECBC2CB2C}"/>
              </a:ext>
            </a:extLst>
          </p:cNvPr>
          <p:cNvSpPr txBox="1"/>
          <p:nvPr/>
        </p:nvSpPr>
        <p:spPr>
          <a:xfrm>
            <a:off x="472749" y="846563"/>
            <a:ext cx="8214052" cy="507831"/>
          </a:xfrm>
          <a:prstGeom prst="rect">
            <a:avLst/>
          </a:prstGeom>
          <a:noFill/>
        </p:spPr>
        <p:txBody>
          <a:bodyPr wrap="square">
            <a:spAutoFit/>
          </a:bodyPr>
          <a:lstStyle/>
          <a:p>
            <a:pPr defTabSz="685783" eaLnBrk="1" fontAlgn="auto" hangingPunct="1">
              <a:spcBef>
                <a:spcPts val="0"/>
              </a:spcBef>
              <a:spcAft>
                <a:spcPts val="0"/>
              </a:spcAft>
            </a:pPr>
            <a:r>
              <a:rPr lang="en-US" sz="1350">
                <a:solidFill>
                  <a:srgbClr val="002060"/>
                </a:solidFill>
                <a:latin typeface="Calibri" panose="020F0502020204030204" pitchFamily="34" charset="0"/>
                <a:ea typeface="Calibri" panose="020F0502020204030204" pitchFamily="34" charset="0"/>
                <a:cs typeface="Calibri" panose="020F0502020204030204" pitchFamily="34" charset="0"/>
              </a:rPr>
              <a:t>The </a:t>
            </a:r>
            <a:r>
              <a:rPr lang="en-US" sz="1350">
                <a:solidFill>
                  <a:srgbClr val="002060"/>
                </a:solidFill>
                <a:latin typeface="Calibri" panose="020F0502020204030204" pitchFamily="34" charset="0"/>
                <a:ea typeface="Times New Roman" panose="02020603050405020304" pitchFamily="18" charset="0"/>
                <a:cs typeface="Calibri" panose="020F0502020204030204" pitchFamily="34" charset="0"/>
              </a:rPr>
              <a:t>purpose of this funding is to establish and coordinate efforts across four implementation centers to accelerate public health data exchange and data linkage with the intent to:</a:t>
            </a:r>
            <a:endParaRPr lang="en-US" sz="1350" u="sng">
              <a:solidFill>
                <a:srgbClr val="002060"/>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8D3DC303-589E-A6F1-7B77-A917ABDF51A3}"/>
              </a:ext>
            </a:extLst>
          </p:cNvPr>
          <p:cNvSpPr>
            <a:spLocks noGrp="1"/>
          </p:cNvSpPr>
          <p:nvPr>
            <p:ph type="title"/>
          </p:nvPr>
        </p:nvSpPr>
        <p:spPr>
          <a:xfrm>
            <a:off x="457200" y="205980"/>
            <a:ext cx="8229600" cy="690818"/>
          </a:xfrm>
        </p:spPr>
        <p:txBody>
          <a:bodyPr lIns="68580" tIns="34290" rIns="68580" bIns="34290" anchor="b" anchorCtr="0"/>
          <a:lstStyle/>
          <a:p>
            <a:pPr>
              <a:lnSpc>
                <a:spcPct val="127118"/>
              </a:lnSpc>
            </a:pPr>
            <a:r>
              <a:rPr lang="en-US" sz="3600">
                <a:solidFill>
                  <a:schemeClr val="tx1"/>
                </a:solidFill>
                <a:latin typeface="Calibri"/>
                <a:cs typeface="Calibri"/>
              </a:rPr>
              <a:t>Goals for the Implementation Centers</a:t>
            </a:r>
            <a:endParaRPr lang="en-US" sz="3600">
              <a:solidFill>
                <a:schemeClr val="tx1"/>
              </a:solidFill>
            </a:endParaRPr>
          </a:p>
        </p:txBody>
      </p:sp>
    </p:spTree>
    <p:extLst>
      <p:ext uri="{BB962C8B-B14F-4D97-AF65-F5344CB8AC3E}">
        <p14:creationId xmlns:p14="http://schemas.microsoft.com/office/powerpoint/2010/main" val="267067778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Connector: Elbow 37">
            <a:extLst>
              <a:ext uri="{FF2B5EF4-FFF2-40B4-BE49-F238E27FC236}">
                <a16:creationId xmlns:a16="http://schemas.microsoft.com/office/drawing/2014/main" id="{5BB6DBA5-642A-3267-C475-2AE4B4AD48D7}"/>
              </a:ext>
              <a:ext uri="{C183D7F6-B498-43B3-948B-1728B52AA6E4}">
                <adec:decorative xmlns:adec="http://schemas.microsoft.com/office/drawing/2017/decorative" val="1"/>
              </a:ext>
            </a:extLst>
          </p:cNvPr>
          <p:cNvCxnSpPr>
            <a:cxnSpLocks/>
            <a:stCxn id="36" idx="3"/>
            <a:endCxn id="34" idx="1"/>
          </p:cNvCxnSpPr>
          <p:nvPr/>
        </p:nvCxnSpPr>
        <p:spPr>
          <a:xfrm>
            <a:off x="3532159" y="1783172"/>
            <a:ext cx="388080" cy="395645"/>
          </a:xfrm>
          <a:prstGeom prst="bentConnector2">
            <a:avLst/>
          </a:prstGeom>
          <a:ln w="762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761C95E-8450-3446-F14A-541BB126E606}"/>
              </a:ext>
              <a:ext uri="{C183D7F6-B498-43B3-948B-1728B52AA6E4}">
                <adec:decorative xmlns:adec="http://schemas.microsoft.com/office/drawing/2017/decorative" val="1"/>
              </a:ext>
            </a:extLst>
          </p:cNvPr>
          <p:cNvCxnSpPr>
            <a:cxnSpLocks/>
            <a:stCxn id="43" idx="3"/>
            <a:endCxn id="34" idx="2"/>
          </p:cNvCxnSpPr>
          <p:nvPr/>
        </p:nvCxnSpPr>
        <p:spPr>
          <a:xfrm flipV="1">
            <a:off x="3513575" y="2839287"/>
            <a:ext cx="136695" cy="1365"/>
          </a:xfrm>
          <a:prstGeom prst="line">
            <a:avLst/>
          </a:prstGeom>
          <a:ln w="762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6A6823F7-47B7-2D4C-8EED-22395E932A07}"/>
              </a:ext>
              <a:ext uri="{C183D7F6-B498-43B3-948B-1728B52AA6E4}">
                <adec:decorative xmlns:adec="http://schemas.microsoft.com/office/drawing/2017/decorative" val="1"/>
              </a:ext>
            </a:extLst>
          </p:cNvPr>
          <p:cNvCxnSpPr>
            <a:cxnSpLocks/>
          </p:cNvCxnSpPr>
          <p:nvPr/>
        </p:nvCxnSpPr>
        <p:spPr>
          <a:xfrm flipV="1">
            <a:off x="3521434" y="3522105"/>
            <a:ext cx="420380" cy="36622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25863263-3F70-97E7-DCA5-26E582D0A290}"/>
              </a:ext>
              <a:ext uri="{C183D7F6-B498-43B3-948B-1728B52AA6E4}">
                <adec:decorative xmlns:adec="http://schemas.microsoft.com/office/drawing/2017/decorative" val="1"/>
              </a:ext>
            </a:extLst>
          </p:cNvPr>
          <p:cNvCxnSpPr>
            <a:cxnSpLocks/>
            <a:stCxn id="61" idx="1"/>
            <a:endCxn id="34" idx="7"/>
          </p:cNvCxnSpPr>
          <p:nvPr/>
        </p:nvCxnSpPr>
        <p:spPr>
          <a:xfrm rot="10800000" flipV="1">
            <a:off x="5223761" y="1780086"/>
            <a:ext cx="441882" cy="398731"/>
          </a:xfrm>
          <a:prstGeom prst="bentConnector2">
            <a:avLst/>
          </a:prstGeom>
          <a:ln w="762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8433AA2-BE89-AA33-20A8-B6AF5C7F2CED}"/>
              </a:ext>
              <a:ext uri="{C183D7F6-B498-43B3-948B-1728B52AA6E4}">
                <adec:decorative xmlns:adec="http://schemas.microsoft.com/office/drawing/2017/decorative" val="1"/>
              </a:ext>
            </a:extLst>
          </p:cNvPr>
          <p:cNvCxnSpPr>
            <a:cxnSpLocks/>
            <a:stCxn id="34" idx="6"/>
            <a:endCxn id="67" idx="1"/>
          </p:cNvCxnSpPr>
          <p:nvPr/>
        </p:nvCxnSpPr>
        <p:spPr>
          <a:xfrm>
            <a:off x="5493729" y="2839287"/>
            <a:ext cx="165643" cy="1365"/>
          </a:xfrm>
          <a:prstGeom prst="line">
            <a:avLst/>
          </a:prstGeom>
          <a:ln w="762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4C35A10E-D254-4F88-04F2-897114CF6942}"/>
              </a:ext>
              <a:ext uri="{C183D7F6-B498-43B3-948B-1728B52AA6E4}">
                <adec:decorative xmlns:adec="http://schemas.microsoft.com/office/drawing/2017/decorative" val="1"/>
              </a:ext>
            </a:extLst>
          </p:cNvPr>
          <p:cNvCxnSpPr>
            <a:cxnSpLocks/>
            <a:stCxn id="34" idx="5"/>
            <a:endCxn id="75" idx="1"/>
          </p:cNvCxnSpPr>
          <p:nvPr/>
        </p:nvCxnSpPr>
        <p:spPr>
          <a:xfrm rot="16200000" flipH="1">
            <a:off x="5258455" y="3465062"/>
            <a:ext cx="366223" cy="435611"/>
          </a:xfrm>
          <a:prstGeom prst="bentConnector2">
            <a:avLst/>
          </a:prstGeom>
          <a:ln w="762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A8A8F37D-69DF-CDE6-101F-D08E7D4132E5}"/>
              </a:ext>
              <a:ext uri="{C183D7F6-B498-43B3-948B-1728B52AA6E4}">
                <adec:decorative xmlns:adec="http://schemas.microsoft.com/office/drawing/2017/decorative" val="1"/>
              </a:ext>
            </a:extLst>
          </p:cNvPr>
          <p:cNvSpPr/>
          <p:nvPr/>
        </p:nvSpPr>
        <p:spPr>
          <a:xfrm>
            <a:off x="3650271" y="1905242"/>
            <a:ext cx="1843459" cy="1868090"/>
          </a:xfrm>
          <a:prstGeom prst="ellipse">
            <a:avLst/>
          </a:prstGeom>
          <a:noFill/>
          <a:ln w="76200">
            <a:solidFill>
              <a:schemeClr val="tx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b="1">
              <a:solidFill>
                <a:srgbClr val="0E5EAB"/>
              </a:solidFill>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BA9B568E-B0E9-D03A-E915-6934CAF6B816}"/>
              </a:ext>
            </a:extLst>
          </p:cNvPr>
          <p:cNvSpPr/>
          <p:nvPr/>
        </p:nvSpPr>
        <p:spPr>
          <a:xfrm>
            <a:off x="5659371" y="3461788"/>
            <a:ext cx="2616593" cy="808383"/>
          </a:xfrm>
          <a:prstGeom prst="rect">
            <a:avLst/>
          </a:prstGeom>
          <a:solidFill>
            <a:schemeClr val="tx1">
              <a:lumMod val="20000"/>
              <a:lumOff val="80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en-US" sz="1050" b="1">
                <a:solidFill>
                  <a:srgbClr val="002060"/>
                </a:solidFill>
                <a:latin typeface="Calibri" panose="020F0502020204030204" pitchFamily="34" charset="0"/>
                <a:ea typeface="Calibri" panose="020F0502020204030204" pitchFamily="34" charset="0"/>
                <a:cs typeface="Calibri" panose="020F0502020204030204" pitchFamily="34" charset="0"/>
              </a:rPr>
              <a:t>Support for critical national and local priority use cases </a:t>
            </a:r>
            <a:endParaRPr lang="en-US" sz="1050">
              <a:solidFill>
                <a:srgbClr val="002060"/>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072A7F94-F6B3-EA27-381D-3A305956C963}"/>
              </a:ext>
              <a:ext uri="{C183D7F6-B498-43B3-948B-1728B52AA6E4}">
                <adec:decorative xmlns:adec="http://schemas.microsoft.com/office/drawing/2017/decorative" val="1"/>
              </a:ext>
            </a:extLst>
          </p:cNvPr>
          <p:cNvGrpSpPr/>
          <p:nvPr/>
        </p:nvGrpSpPr>
        <p:grpSpPr>
          <a:xfrm>
            <a:off x="7993500" y="3459140"/>
            <a:ext cx="829812" cy="829812"/>
            <a:chOff x="10658000" y="4612187"/>
            <a:chExt cx="1106416" cy="1106416"/>
          </a:xfrm>
        </p:grpSpPr>
        <p:sp>
          <p:nvSpPr>
            <p:cNvPr id="76" name="Oval 75">
              <a:extLst>
                <a:ext uri="{FF2B5EF4-FFF2-40B4-BE49-F238E27FC236}">
                  <a16:creationId xmlns:a16="http://schemas.microsoft.com/office/drawing/2014/main" id="{94BB7B94-BC72-8737-1C6E-774B6328DF26}"/>
                </a:ext>
                <a:ext uri="{C183D7F6-B498-43B3-948B-1728B52AA6E4}">
                  <adec:decorative xmlns:adec="http://schemas.microsoft.com/office/drawing/2017/decorative" val="1"/>
                </a:ext>
              </a:extLst>
            </p:cNvPr>
            <p:cNvSpPr/>
            <p:nvPr/>
          </p:nvSpPr>
          <p:spPr>
            <a:xfrm>
              <a:off x="10658000" y="4612187"/>
              <a:ext cx="1106416" cy="1106416"/>
            </a:xfrm>
            <a:prstGeom prst="ellipse">
              <a:avLst/>
            </a:prstGeom>
            <a:solidFill>
              <a:schemeClr val="tx1">
                <a:lumMod val="20000"/>
                <a:lumOff val="8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C000"/>
                </a:solidFill>
                <a:latin typeface="Myriad Web Pro"/>
              </a:endParaRPr>
            </a:p>
          </p:txBody>
        </p:sp>
        <p:pic>
          <p:nvPicPr>
            <p:cNvPr id="8" name="Graphic 7" descr="Group brainstorm with solid fill">
              <a:extLst>
                <a:ext uri="{FF2B5EF4-FFF2-40B4-BE49-F238E27FC236}">
                  <a16:creationId xmlns:a16="http://schemas.microsoft.com/office/drawing/2014/main" id="{43F55FB2-FBAA-61B3-5F91-13E20DDACD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29427" y="4748869"/>
              <a:ext cx="737350" cy="737350"/>
            </a:xfrm>
            <a:prstGeom prst="rect">
              <a:avLst/>
            </a:prstGeom>
          </p:spPr>
        </p:pic>
      </p:grpSp>
      <p:sp>
        <p:nvSpPr>
          <p:cNvPr id="67" name="Rectangle 66">
            <a:extLst>
              <a:ext uri="{FF2B5EF4-FFF2-40B4-BE49-F238E27FC236}">
                <a16:creationId xmlns:a16="http://schemas.microsoft.com/office/drawing/2014/main" id="{673EB296-2227-3314-3F16-4F7E9168E6CF}"/>
              </a:ext>
            </a:extLst>
          </p:cNvPr>
          <p:cNvSpPr/>
          <p:nvPr/>
        </p:nvSpPr>
        <p:spPr>
          <a:xfrm>
            <a:off x="5659372" y="2436461"/>
            <a:ext cx="2616592" cy="808383"/>
          </a:xfrm>
          <a:prstGeom prst="rect">
            <a:avLst/>
          </a:prstGeom>
          <a:solidFill>
            <a:schemeClr val="tx1">
              <a:lumMod val="40000"/>
              <a:lumOff val="60000"/>
            </a:schemeClr>
          </a:solidFill>
          <a:ln>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lnSpc>
                <a:spcPct val="107000"/>
              </a:lnSpc>
              <a:spcBef>
                <a:spcPts val="0"/>
              </a:spcBef>
              <a:spcAft>
                <a:spcPts val="0"/>
              </a:spcAft>
              <a:defRPr/>
            </a:pPr>
            <a:r>
              <a:rPr lang="en-US" sz="1050" b="1">
                <a:solidFill>
                  <a:srgbClr val="002060"/>
                </a:solidFill>
                <a:latin typeface="Calibri" panose="020F0502020204030204" pitchFamily="34" charset="0"/>
                <a:ea typeface="Calibri" panose="020F0502020204030204" pitchFamily="34" charset="0"/>
                <a:cs typeface="Calibri" panose="020F0502020204030204" pitchFamily="34" charset="0"/>
              </a:rPr>
              <a:t>Use the IC infrastructure to increase</a:t>
            </a:r>
          </a:p>
          <a:p>
            <a:pPr defTabSz="685800" eaLnBrk="1" fontAlgn="auto" hangingPunct="1">
              <a:lnSpc>
                <a:spcPct val="107000"/>
              </a:lnSpc>
              <a:spcBef>
                <a:spcPts val="0"/>
              </a:spcBef>
              <a:spcAft>
                <a:spcPts val="0"/>
              </a:spcAft>
              <a:defRPr/>
            </a:pPr>
            <a:r>
              <a:rPr lang="en-US" sz="1050" b="1">
                <a:solidFill>
                  <a:srgbClr val="002060"/>
                </a:solidFill>
                <a:latin typeface="Calibri" panose="020F0502020204030204" pitchFamily="34" charset="0"/>
                <a:ea typeface="Calibri" panose="020F0502020204030204" pitchFamily="34" charset="0"/>
                <a:cs typeface="Calibri" panose="020F0502020204030204" pitchFamily="34" charset="0"/>
              </a:rPr>
              <a:t>their overall technical capacity </a:t>
            </a:r>
            <a:r>
              <a:rPr lang="en-US" sz="1050">
                <a:solidFill>
                  <a:srgbClr val="002060"/>
                </a:solidFill>
                <a:latin typeface="Calibri" panose="020F0502020204030204" pitchFamily="34" charset="0"/>
                <a:ea typeface="Calibri" panose="020F0502020204030204" pitchFamily="34" charset="0"/>
                <a:cs typeface="Calibri" panose="020F0502020204030204" pitchFamily="34" charset="0"/>
              </a:rPr>
              <a:t>to be </a:t>
            </a:r>
          </a:p>
          <a:p>
            <a:pPr defTabSz="685800" eaLnBrk="1" fontAlgn="auto" hangingPunct="1">
              <a:lnSpc>
                <a:spcPct val="107000"/>
              </a:lnSpc>
              <a:spcBef>
                <a:spcPts val="0"/>
              </a:spcBef>
              <a:spcAft>
                <a:spcPts val="0"/>
              </a:spcAft>
              <a:defRPr/>
            </a:pPr>
            <a:r>
              <a:rPr lang="en-US" sz="1050">
                <a:solidFill>
                  <a:srgbClr val="002060"/>
                </a:solidFill>
                <a:latin typeface="Calibri" panose="020F0502020204030204" pitchFamily="34" charset="0"/>
                <a:ea typeface="Calibri" panose="020F0502020204030204" pitchFamily="34" charset="0"/>
                <a:cs typeface="Calibri" panose="020F0502020204030204" pitchFamily="34" charset="0"/>
              </a:rPr>
              <a:t>ready and able to seize future </a:t>
            </a:r>
          </a:p>
          <a:p>
            <a:pPr defTabSz="685800" eaLnBrk="1" fontAlgn="auto" hangingPunct="1">
              <a:lnSpc>
                <a:spcPct val="107000"/>
              </a:lnSpc>
              <a:spcBef>
                <a:spcPts val="0"/>
              </a:spcBef>
              <a:spcAft>
                <a:spcPts val="0"/>
              </a:spcAft>
              <a:defRPr/>
            </a:pPr>
            <a:r>
              <a:rPr lang="en-US" sz="1050">
                <a:solidFill>
                  <a:srgbClr val="002060"/>
                </a:solidFill>
                <a:latin typeface="Calibri" panose="020F0502020204030204" pitchFamily="34" charset="0"/>
                <a:ea typeface="Calibri" panose="020F0502020204030204" pitchFamily="34" charset="0"/>
                <a:cs typeface="Calibri" panose="020F0502020204030204" pitchFamily="34" charset="0"/>
              </a:rPr>
              <a:t>opportunities</a:t>
            </a:r>
          </a:p>
        </p:txBody>
      </p:sp>
      <p:grpSp>
        <p:nvGrpSpPr>
          <p:cNvPr id="11" name="Group 10">
            <a:extLst>
              <a:ext uri="{FF2B5EF4-FFF2-40B4-BE49-F238E27FC236}">
                <a16:creationId xmlns:a16="http://schemas.microsoft.com/office/drawing/2014/main" id="{A3656BD4-2630-F6D4-C912-D21318A411A6}"/>
              </a:ext>
              <a:ext uri="{C183D7F6-B498-43B3-948B-1728B52AA6E4}">
                <adec:decorative xmlns:adec="http://schemas.microsoft.com/office/drawing/2017/decorative" val="1"/>
              </a:ext>
            </a:extLst>
          </p:cNvPr>
          <p:cNvGrpSpPr/>
          <p:nvPr/>
        </p:nvGrpSpPr>
        <p:grpSpPr>
          <a:xfrm>
            <a:off x="8002762" y="2417468"/>
            <a:ext cx="829812" cy="829812"/>
            <a:chOff x="10670349" y="3223290"/>
            <a:chExt cx="1106416" cy="1106416"/>
          </a:xfrm>
        </p:grpSpPr>
        <p:sp>
          <p:nvSpPr>
            <p:cNvPr id="68" name="Oval 67">
              <a:extLst>
                <a:ext uri="{FF2B5EF4-FFF2-40B4-BE49-F238E27FC236}">
                  <a16:creationId xmlns:a16="http://schemas.microsoft.com/office/drawing/2014/main" id="{56702D86-F66D-594E-E965-AD8BCFF21C25}"/>
                </a:ext>
                <a:ext uri="{C183D7F6-B498-43B3-948B-1728B52AA6E4}">
                  <adec:decorative xmlns:adec="http://schemas.microsoft.com/office/drawing/2017/decorative" val="1"/>
                </a:ext>
              </a:extLst>
            </p:cNvPr>
            <p:cNvSpPr/>
            <p:nvPr/>
          </p:nvSpPr>
          <p:spPr>
            <a:xfrm>
              <a:off x="10670349" y="3223290"/>
              <a:ext cx="1106416" cy="1106416"/>
            </a:xfrm>
            <a:prstGeom prst="ellipse">
              <a:avLst/>
            </a:prstGeom>
            <a:solidFill>
              <a:schemeClr val="tx1">
                <a:lumMod val="40000"/>
                <a:lumOff val="6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C000"/>
                </a:solidFill>
                <a:latin typeface="Myriad Web Pro"/>
              </a:endParaRPr>
            </a:p>
          </p:txBody>
        </p:sp>
        <p:pic>
          <p:nvPicPr>
            <p:cNvPr id="7" name="Graphic 6" descr="Blockchain with solid fill">
              <a:extLst>
                <a:ext uri="{FF2B5EF4-FFF2-40B4-BE49-F238E27FC236}">
                  <a16:creationId xmlns:a16="http://schemas.microsoft.com/office/drawing/2014/main" id="{E686572D-508A-C8A1-70C8-E6262E1577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48745" y="3343122"/>
              <a:ext cx="749624" cy="749624"/>
            </a:xfrm>
            <a:prstGeom prst="rect">
              <a:avLst/>
            </a:prstGeom>
          </p:spPr>
        </p:pic>
      </p:grpSp>
      <p:sp>
        <p:nvSpPr>
          <p:cNvPr id="61" name="Rectangle 60">
            <a:extLst>
              <a:ext uri="{FF2B5EF4-FFF2-40B4-BE49-F238E27FC236}">
                <a16:creationId xmlns:a16="http://schemas.microsoft.com/office/drawing/2014/main" id="{A532ACB1-BA42-CE68-03AD-F4E5EC86546B}"/>
              </a:ext>
            </a:extLst>
          </p:cNvPr>
          <p:cNvSpPr/>
          <p:nvPr/>
        </p:nvSpPr>
        <p:spPr>
          <a:xfrm>
            <a:off x="5665643" y="1375895"/>
            <a:ext cx="2619756" cy="808383"/>
          </a:xfrm>
          <a:prstGeom prst="rect">
            <a:avLst/>
          </a:prstGeom>
          <a:solidFill>
            <a:schemeClr val="tx1">
              <a:lumMod val="60000"/>
              <a:lumOff val="40000"/>
            </a:schemeClr>
          </a:solidFill>
          <a:ln>
            <a:solidFill>
              <a:schemeClr val="tx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lnSpc>
                <a:spcPct val="107000"/>
              </a:lnSpc>
              <a:spcBef>
                <a:spcPts val="0"/>
              </a:spcBef>
              <a:spcAft>
                <a:spcPts val="0"/>
              </a:spcAft>
              <a:defRPr/>
            </a:pPr>
            <a:r>
              <a:rPr lang="en-US" sz="1050" b="1">
                <a:solidFill>
                  <a:srgbClr val="002060"/>
                </a:solidFill>
                <a:latin typeface="Calibri" panose="020F0502020204030204" pitchFamily="34" charset="0"/>
                <a:ea typeface="Calibri" panose="020F0502020204030204" pitchFamily="34" charset="0"/>
                <a:cs typeface="Calibri" panose="020F0502020204030204" pitchFamily="34" charset="0"/>
              </a:rPr>
              <a:t>Take advantage of the national network</a:t>
            </a:r>
            <a:r>
              <a:rPr lang="en-US" sz="105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defTabSz="685800" eaLnBrk="1" fontAlgn="auto" hangingPunct="1">
              <a:lnSpc>
                <a:spcPct val="107000"/>
              </a:lnSpc>
              <a:spcBef>
                <a:spcPts val="0"/>
              </a:spcBef>
              <a:spcAft>
                <a:spcPts val="0"/>
              </a:spcAft>
              <a:defRPr/>
            </a:pPr>
            <a:r>
              <a:rPr lang="en-US" sz="1050">
                <a:solidFill>
                  <a:srgbClr val="002060"/>
                </a:solidFill>
                <a:latin typeface="Calibri" panose="020F0502020204030204" pitchFamily="34" charset="0"/>
                <a:ea typeface="Calibri" panose="020F0502020204030204" pitchFamily="34" charset="0"/>
                <a:cs typeface="Calibri" panose="020F0502020204030204" pitchFamily="34" charset="0"/>
              </a:rPr>
              <a:t>that will be available through TEFCA</a:t>
            </a:r>
          </a:p>
        </p:txBody>
      </p:sp>
      <p:grpSp>
        <p:nvGrpSpPr>
          <p:cNvPr id="12" name="Group 11">
            <a:extLst>
              <a:ext uri="{FF2B5EF4-FFF2-40B4-BE49-F238E27FC236}">
                <a16:creationId xmlns:a16="http://schemas.microsoft.com/office/drawing/2014/main" id="{E545804E-7DCF-6FAE-9A0E-2B2EB3914B03}"/>
              </a:ext>
              <a:ext uri="{C183D7F6-B498-43B3-948B-1728B52AA6E4}">
                <adec:decorative xmlns:adec="http://schemas.microsoft.com/office/drawing/2017/decorative" val="1"/>
              </a:ext>
            </a:extLst>
          </p:cNvPr>
          <p:cNvGrpSpPr/>
          <p:nvPr/>
        </p:nvGrpSpPr>
        <p:grpSpPr>
          <a:xfrm>
            <a:off x="8002762" y="1361764"/>
            <a:ext cx="829812" cy="829812"/>
            <a:chOff x="10670349" y="1815685"/>
            <a:chExt cx="1106416" cy="1106416"/>
          </a:xfrm>
        </p:grpSpPr>
        <p:sp>
          <p:nvSpPr>
            <p:cNvPr id="62" name="Oval 61">
              <a:extLst>
                <a:ext uri="{FF2B5EF4-FFF2-40B4-BE49-F238E27FC236}">
                  <a16:creationId xmlns:a16="http://schemas.microsoft.com/office/drawing/2014/main" id="{417C30FF-4D8F-836D-24FB-5D33F534371E}"/>
                </a:ext>
                <a:ext uri="{C183D7F6-B498-43B3-948B-1728B52AA6E4}">
                  <adec:decorative xmlns:adec="http://schemas.microsoft.com/office/drawing/2017/decorative" val="1"/>
                </a:ext>
              </a:extLst>
            </p:cNvPr>
            <p:cNvSpPr/>
            <p:nvPr/>
          </p:nvSpPr>
          <p:spPr>
            <a:xfrm>
              <a:off x="10670349" y="1815685"/>
              <a:ext cx="1106416" cy="1106416"/>
            </a:xfrm>
            <a:prstGeom prst="ellipse">
              <a:avLst/>
            </a:prstGeom>
            <a:solidFill>
              <a:schemeClr val="tx1">
                <a:lumMod val="60000"/>
                <a:lumOff val="4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C000"/>
                </a:solidFill>
                <a:latin typeface="Myriad Web Pro"/>
              </a:endParaRPr>
            </a:p>
          </p:txBody>
        </p:sp>
        <p:pic>
          <p:nvPicPr>
            <p:cNvPr id="6" name="Graphic 5" descr="Social network with solid fill">
              <a:extLst>
                <a:ext uri="{FF2B5EF4-FFF2-40B4-BE49-F238E27FC236}">
                  <a16:creationId xmlns:a16="http://schemas.microsoft.com/office/drawing/2014/main" id="{FDA29D19-CD4F-1E28-BF70-A3DD4A7788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04148" y="1967451"/>
              <a:ext cx="787908" cy="787908"/>
            </a:xfrm>
            <a:prstGeom prst="rect">
              <a:avLst/>
            </a:prstGeom>
          </p:spPr>
        </p:pic>
      </p:grpSp>
      <p:sp>
        <p:nvSpPr>
          <p:cNvPr id="54" name="Rectangle 53">
            <a:extLst>
              <a:ext uri="{FF2B5EF4-FFF2-40B4-BE49-F238E27FC236}">
                <a16:creationId xmlns:a16="http://schemas.microsoft.com/office/drawing/2014/main" id="{D5A37478-6F2F-C5DD-2E47-D6BC920D26BA}"/>
              </a:ext>
            </a:extLst>
          </p:cNvPr>
          <p:cNvSpPr/>
          <p:nvPr/>
        </p:nvSpPr>
        <p:spPr>
          <a:xfrm>
            <a:off x="893819" y="3461787"/>
            <a:ext cx="2619756" cy="80838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1" defTabSz="685800" eaLnBrk="1" fontAlgn="auto" hangingPunct="1">
              <a:lnSpc>
                <a:spcPct val="107000"/>
              </a:lnSpc>
              <a:spcBef>
                <a:spcPts val="0"/>
              </a:spcBef>
              <a:spcAft>
                <a:spcPts val="0"/>
              </a:spcAft>
              <a:defRPr/>
            </a:pPr>
            <a:r>
              <a:rPr lang="en-US" sz="1050" b="1">
                <a:solidFill>
                  <a:srgbClr val="FFFFFF"/>
                </a:solidFill>
                <a:latin typeface="Calibri" panose="020F0502020204030204" pitchFamily="34" charset="0"/>
                <a:ea typeface="Calibri" panose="020F0502020204030204" pitchFamily="34" charset="0"/>
                <a:cs typeface="Calibri" panose="020F0502020204030204" pitchFamily="34" charset="0"/>
              </a:rPr>
              <a:t>Continued support for DMI funding</a:t>
            </a:r>
            <a:r>
              <a:rPr lang="en-US" sz="1050">
                <a:solidFill>
                  <a:srgbClr val="FFFFFF"/>
                </a:solidFill>
                <a:latin typeface="Calibri" panose="020F0502020204030204" pitchFamily="34" charset="0"/>
                <a:ea typeface="Calibri" panose="020F0502020204030204" pitchFamily="34" charset="0"/>
                <a:cs typeface="Calibri" panose="020F0502020204030204" pitchFamily="34" charset="0"/>
              </a:rPr>
              <a:t>, leverage what they have already implemented or moving to the next phase of data sharing</a:t>
            </a:r>
          </a:p>
        </p:txBody>
      </p:sp>
      <p:grpSp>
        <p:nvGrpSpPr>
          <p:cNvPr id="13" name="Group 12">
            <a:extLst>
              <a:ext uri="{FF2B5EF4-FFF2-40B4-BE49-F238E27FC236}">
                <a16:creationId xmlns:a16="http://schemas.microsoft.com/office/drawing/2014/main" id="{4B5C9B98-F6E3-C176-F679-27CBE655BAC6}"/>
              </a:ext>
              <a:ext uri="{C183D7F6-B498-43B3-948B-1728B52AA6E4}">
                <adec:decorative xmlns:adec="http://schemas.microsoft.com/office/drawing/2017/decorative" val="1"/>
              </a:ext>
            </a:extLst>
          </p:cNvPr>
          <p:cNvGrpSpPr/>
          <p:nvPr/>
        </p:nvGrpSpPr>
        <p:grpSpPr>
          <a:xfrm>
            <a:off x="357493" y="3459641"/>
            <a:ext cx="829812" cy="829812"/>
            <a:chOff x="476657" y="4612854"/>
            <a:chExt cx="1106416" cy="1106416"/>
          </a:xfrm>
        </p:grpSpPr>
        <p:sp>
          <p:nvSpPr>
            <p:cNvPr id="55" name="Oval 54">
              <a:extLst>
                <a:ext uri="{FF2B5EF4-FFF2-40B4-BE49-F238E27FC236}">
                  <a16:creationId xmlns:a16="http://schemas.microsoft.com/office/drawing/2014/main" id="{E9270DCC-684E-77C0-CF35-610C753DE38D}"/>
                </a:ext>
                <a:ext uri="{C183D7F6-B498-43B3-948B-1728B52AA6E4}">
                  <adec:decorative xmlns:adec="http://schemas.microsoft.com/office/drawing/2017/decorative" val="1"/>
                </a:ext>
              </a:extLst>
            </p:cNvPr>
            <p:cNvSpPr/>
            <p:nvPr/>
          </p:nvSpPr>
          <p:spPr>
            <a:xfrm>
              <a:off x="476657" y="4612854"/>
              <a:ext cx="1106416" cy="1106416"/>
            </a:xfrm>
            <a:prstGeom prst="ellipse">
              <a:avLst/>
            </a:prstGeom>
            <a:solidFill>
              <a:schemeClr val="tx1"/>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C000"/>
                </a:solidFill>
                <a:latin typeface="Myriad Web Pro"/>
              </a:endParaRPr>
            </a:p>
          </p:txBody>
        </p:sp>
        <p:pic>
          <p:nvPicPr>
            <p:cNvPr id="5" name="Graphic 4" descr="Server with solid fill">
              <a:extLst>
                <a:ext uri="{FF2B5EF4-FFF2-40B4-BE49-F238E27FC236}">
                  <a16:creationId xmlns:a16="http://schemas.microsoft.com/office/drawing/2014/main" id="{EE048C6C-688E-6F1A-5061-7000E13856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2695" y="4834631"/>
              <a:ext cx="695415" cy="695415"/>
            </a:xfrm>
            <a:prstGeom prst="rect">
              <a:avLst/>
            </a:prstGeom>
          </p:spPr>
        </p:pic>
      </p:grpSp>
      <p:sp>
        <p:nvSpPr>
          <p:cNvPr id="43" name="Rectangle 42">
            <a:extLst>
              <a:ext uri="{FF2B5EF4-FFF2-40B4-BE49-F238E27FC236}">
                <a16:creationId xmlns:a16="http://schemas.microsoft.com/office/drawing/2014/main" id="{D2DC2951-FC28-FE54-8EF7-E19997A7CF2A}"/>
              </a:ext>
            </a:extLst>
          </p:cNvPr>
          <p:cNvSpPr/>
          <p:nvPr/>
        </p:nvSpPr>
        <p:spPr>
          <a:xfrm>
            <a:off x="893819" y="2436461"/>
            <a:ext cx="2619756" cy="808383"/>
          </a:xfrm>
          <a:prstGeom prst="rect">
            <a:avLst/>
          </a:prstGeom>
          <a:solidFill>
            <a:schemeClr val="tx1">
              <a:lumMod val="75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1" defTabSz="685800" eaLnBrk="1" fontAlgn="auto" hangingPunct="1">
              <a:lnSpc>
                <a:spcPct val="107000"/>
              </a:lnSpc>
              <a:spcBef>
                <a:spcPts val="0"/>
              </a:spcBef>
              <a:spcAft>
                <a:spcPts val="0"/>
              </a:spcAft>
              <a:defRPr/>
            </a:pPr>
            <a:r>
              <a:rPr lang="en-US" sz="1050" b="1">
                <a:solidFill>
                  <a:srgbClr val="FFFFFF"/>
                </a:solidFill>
                <a:latin typeface="Calibri" panose="020F0502020204030204" pitchFamily="34" charset="0"/>
                <a:ea typeface="Calibri" panose="020F0502020204030204" pitchFamily="34" charset="0"/>
                <a:cs typeface="Calibri" panose="020F0502020204030204" pitchFamily="34" charset="0"/>
              </a:rPr>
              <a:t>Get help adopting and using new technology and standards</a:t>
            </a:r>
            <a:r>
              <a:rPr lang="en-US" sz="1050">
                <a:solidFill>
                  <a:srgbClr val="FFFFFF"/>
                </a:solidFill>
                <a:latin typeface="Calibri" panose="020F0502020204030204" pitchFamily="34" charset="0"/>
                <a:ea typeface="Calibri" panose="020F0502020204030204" pitchFamily="34" charset="0"/>
                <a:cs typeface="Calibri" panose="020F0502020204030204" pitchFamily="34" charset="0"/>
              </a:rPr>
              <a:t>, including data exchange with providers, CDC, other STLTs and partners such as labs</a:t>
            </a:r>
          </a:p>
        </p:txBody>
      </p:sp>
      <p:grpSp>
        <p:nvGrpSpPr>
          <p:cNvPr id="10" name="Group 9">
            <a:extLst>
              <a:ext uri="{FF2B5EF4-FFF2-40B4-BE49-F238E27FC236}">
                <a16:creationId xmlns:a16="http://schemas.microsoft.com/office/drawing/2014/main" id="{53AAE74D-03D3-DEBD-6B61-B79A3F429AC3}"/>
              </a:ext>
              <a:ext uri="{C183D7F6-B498-43B3-948B-1728B52AA6E4}">
                <adec:decorative xmlns:adec="http://schemas.microsoft.com/office/drawing/2017/decorative" val="1"/>
              </a:ext>
            </a:extLst>
          </p:cNvPr>
          <p:cNvGrpSpPr/>
          <p:nvPr/>
        </p:nvGrpSpPr>
        <p:grpSpPr>
          <a:xfrm>
            <a:off x="347550" y="2424782"/>
            <a:ext cx="829812" cy="829812"/>
            <a:chOff x="463400" y="3233042"/>
            <a:chExt cx="1106416" cy="1106416"/>
          </a:xfrm>
        </p:grpSpPr>
        <p:sp>
          <p:nvSpPr>
            <p:cNvPr id="44" name="Oval 43">
              <a:extLst>
                <a:ext uri="{FF2B5EF4-FFF2-40B4-BE49-F238E27FC236}">
                  <a16:creationId xmlns:a16="http://schemas.microsoft.com/office/drawing/2014/main" id="{ECD4D662-3AB9-DA35-F65E-3536325C5780}"/>
                </a:ext>
                <a:ext uri="{C183D7F6-B498-43B3-948B-1728B52AA6E4}">
                  <adec:decorative xmlns:adec="http://schemas.microsoft.com/office/drawing/2017/decorative" val="1"/>
                </a:ext>
              </a:extLst>
            </p:cNvPr>
            <p:cNvSpPr/>
            <p:nvPr/>
          </p:nvSpPr>
          <p:spPr>
            <a:xfrm>
              <a:off x="463400" y="3233042"/>
              <a:ext cx="1106416" cy="1106416"/>
            </a:xfrm>
            <a:prstGeom prst="ellipse">
              <a:avLst/>
            </a:prstGeom>
            <a:solidFill>
              <a:schemeClr val="tx1">
                <a:lumMod val="75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C000"/>
                </a:solidFill>
                <a:latin typeface="Myriad Web Pro"/>
              </a:endParaRPr>
            </a:p>
          </p:txBody>
        </p:sp>
        <p:pic>
          <p:nvPicPr>
            <p:cNvPr id="4" name="Graphic 3" descr="Layers Design with solid fill">
              <a:extLst>
                <a:ext uri="{FF2B5EF4-FFF2-40B4-BE49-F238E27FC236}">
                  <a16:creationId xmlns:a16="http://schemas.microsoft.com/office/drawing/2014/main" id="{77BE3ED3-E40B-81E6-8DB4-67D9A31973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1680" y="3471675"/>
              <a:ext cx="706430" cy="706430"/>
            </a:xfrm>
            <a:prstGeom prst="rect">
              <a:avLst/>
            </a:prstGeom>
          </p:spPr>
        </p:pic>
      </p:grpSp>
      <p:sp>
        <p:nvSpPr>
          <p:cNvPr id="36" name="Rectangle 35">
            <a:extLst>
              <a:ext uri="{FF2B5EF4-FFF2-40B4-BE49-F238E27FC236}">
                <a16:creationId xmlns:a16="http://schemas.microsoft.com/office/drawing/2014/main" id="{5E5BA4A2-CF5B-28A0-F9BA-4F032F643294}"/>
              </a:ext>
            </a:extLst>
          </p:cNvPr>
          <p:cNvSpPr/>
          <p:nvPr/>
        </p:nvSpPr>
        <p:spPr>
          <a:xfrm>
            <a:off x="912403" y="1378980"/>
            <a:ext cx="2619756" cy="808383"/>
          </a:xfrm>
          <a:prstGeom prst="rect">
            <a:avLst/>
          </a:prstGeom>
          <a:solidFill>
            <a:schemeClr val="tx1">
              <a:lumMod val="5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marL="342900" lvl="1" defTabSz="685800" eaLnBrk="1" fontAlgn="auto" hangingPunct="1">
              <a:lnSpc>
                <a:spcPct val="107000"/>
              </a:lnSpc>
              <a:spcBef>
                <a:spcPts val="0"/>
              </a:spcBef>
              <a:spcAft>
                <a:spcPts val="0"/>
              </a:spcAft>
              <a:defRPr/>
            </a:pPr>
            <a:r>
              <a:rPr lang="en-US" sz="1050" b="1">
                <a:solidFill>
                  <a:srgbClr val="FFFFFF"/>
                </a:solidFill>
                <a:latin typeface="Calibri" panose="020F0502020204030204" pitchFamily="34" charset="0"/>
                <a:ea typeface="Calibri" panose="020F0502020204030204" pitchFamily="34" charset="0"/>
                <a:cs typeface="Calibri" panose="020F0502020204030204" pitchFamily="34" charset="0"/>
              </a:rPr>
              <a:t>Receive customized support </a:t>
            </a:r>
            <a:r>
              <a:rPr lang="en-US" sz="1050">
                <a:solidFill>
                  <a:srgbClr val="FFFFFF"/>
                </a:solidFill>
                <a:latin typeface="Calibri" panose="020F0502020204030204" pitchFamily="34" charset="0"/>
                <a:ea typeface="Calibri" panose="020F0502020204030204" pitchFamily="34" charset="0"/>
                <a:cs typeface="Calibri" panose="020F0502020204030204" pitchFamily="34" charset="0"/>
              </a:rPr>
              <a:t>based on jurisdiction-specific readiness assessment</a:t>
            </a:r>
          </a:p>
        </p:txBody>
      </p:sp>
      <p:grpSp>
        <p:nvGrpSpPr>
          <p:cNvPr id="9" name="Group 8">
            <a:extLst>
              <a:ext uri="{FF2B5EF4-FFF2-40B4-BE49-F238E27FC236}">
                <a16:creationId xmlns:a16="http://schemas.microsoft.com/office/drawing/2014/main" id="{9EB223A8-CBB1-EA3D-447C-933ACF1F0817}"/>
              </a:ext>
              <a:ext uri="{C183D7F6-B498-43B3-948B-1728B52AA6E4}">
                <adec:decorative xmlns:adec="http://schemas.microsoft.com/office/drawing/2017/decorative" val="1"/>
              </a:ext>
            </a:extLst>
          </p:cNvPr>
          <p:cNvGrpSpPr/>
          <p:nvPr/>
        </p:nvGrpSpPr>
        <p:grpSpPr>
          <a:xfrm>
            <a:off x="357493" y="1366898"/>
            <a:ext cx="829812" cy="829812"/>
            <a:chOff x="476657" y="1822531"/>
            <a:chExt cx="1106416" cy="1106416"/>
          </a:xfrm>
        </p:grpSpPr>
        <p:sp>
          <p:nvSpPr>
            <p:cNvPr id="41" name="Oval 40">
              <a:extLst>
                <a:ext uri="{FF2B5EF4-FFF2-40B4-BE49-F238E27FC236}">
                  <a16:creationId xmlns:a16="http://schemas.microsoft.com/office/drawing/2014/main" id="{6868FA35-12D9-D2CE-A871-0DB815305F90}"/>
                </a:ext>
                <a:ext uri="{C183D7F6-B498-43B3-948B-1728B52AA6E4}">
                  <adec:decorative xmlns:adec="http://schemas.microsoft.com/office/drawing/2017/decorative" val="1"/>
                </a:ext>
              </a:extLst>
            </p:cNvPr>
            <p:cNvSpPr/>
            <p:nvPr/>
          </p:nvSpPr>
          <p:spPr>
            <a:xfrm>
              <a:off x="476657" y="1822531"/>
              <a:ext cx="1106416" cy="1106416"/>
            </a:xfrm>
            <a:prstGeom prst="ellipse">
              <a:avLst/>
            </a:prstGeom>
            <a:solidFill>
              <a:schemeClr val="tx1">
                <a:lumMod val="50000"/>
              </a:schemeClr>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srgbClr val="FFC000"/>
                </a:solidFill>
                <a:latin typeface="Myriad Web Pro"/>
              </a:endParaRPr>
            </a:p>
          </p:txBody>
        </p:sp>
        <p:pic>
          <p:nvPicPr>
            <p:cNvPr id="3" name="Graphic 2" descr="Call center with solid fill">
              <a:extLst>
                <a:ext uri="{FF2B5EF4-FFF2-40B4-BE49-F238E27FC236}">
                  <a16:creationId xmlns:a16="http://schemas.microsoft.com/office/drawing/2014/main" id="{64FD5986-F76E-623E-6F4A-E00DA5C1ABE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9097" y="2044399"/>
              <a:ext cx="626743" cy="626743"/>
            </a:xfrm>
            <a:prstGeom prst="rect">
              <a:avLst/>
            </a:prstGeom>
          </p:spPr>
        </p:pic>
      </p:grpSp>
      <p:sp>
        <p:nvSpPr>
          <p:cNvPr id="51" name="Oval 50">
            <a:extLst>
              <a:ext uri="{FF2B5EF4-FFF2-40B4-BE49-F238E27FC236}">
                <a16:creationId xmlns:a16="http://schemas.microsoft.com/office/drawing/2014/main" id="{20CF95DE-2BD3-4F77-A5C9-A0EE657E0FCE}"/>
              </a:ext>
            </a:extLst>
          </p:cNvPr>
          <p:cNvSpPr/>
          <p:nvPr/>
        </p:nvSpPr>
        <p:spPr>
          <a:xfrm>
            <a:off x="3780927" y="2049866"/>
            <a:ext cx="1576108" cy="1576108"/>
          </a:xfrm>
          <a:prstGeom prst="ellipse">
            <a:avLst/>
          </a:prstGeom>
          <a:solidFill>
            <a:schemeClr val="tx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en-US" b="1">
                <a:solidFill>
                  <a:srgbClr val="FFFFFF"/>
                </a:solidFill>
                <a:latin typeface="Calibri" panose="020F0502020204030204" pitchFamily="34" charset="0"/>
                <a:cs typeface="Calibri" panose="020F0502020204030204" pitchFamily="34" charset="0"/>
              </a:rPr>
              <a:t>Benefits</a:t>
            </a:r>
          </a:p>
        </p:txBody>
      </p:sp>
      <p:sp>
        <p:nvSpPr>
          <p:cNvPr id="2" name="Title 1">
            <a:extLst>
              <a:ext uri="{FF2B5EF4-FFF2-40B4-BE49-F238E27FC236}">
                <a16:creationId xmlns:a16="http://schemas.microsoft.com/office/drawing/2014/main" id="{03B05C73-9115-FBDE-D617-6D1D3A367E5E}"/>
              </a:ext>
            </a:extLst>
          </p:cNvPr>
          <p:cNvSpPr txBox="1">
            <a:spLocks noGrp="1"/>
          </p:cNvSpPr>
          <p:nvPr>
            <p:ph type="title" idx="4294967295"/>
          </p:nvPr>
        </p:nvSpPr>
        <p:spPr>
          <a:xfrm>
            <a:off x="429603" y="108488"/>
            <a:ext cx="8649304" cy="7177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R="0" lvl="0" indent="0" fontAlgn="base">
              <a:lnSpc>
                <a:spcPts val="4000"/>
              </a:lnSpc>
              <a:spcBef>
                <a:spcPct val="0"/>
              </a:spcBef>
              <a:spcAft>
                <a:spcPct val="0"/>
              </a:spcAft>
              <a:buClrTx/>
              <a:buSzTx/>
              <a:buFontTx/>
              <a:buNone/>
              <a:tabLst/>
              <a:defRPr kumimoji="0" sz="3200" b="1" i="0" u="none" strike="noStrike" cap="none" spc="0" normalizeH="0" baseline="0">
                <a:ln>
                  <a:noFill/>
                </a:ln>
                <a:solidFill>
                  <a:srgbClr val="0039A6"/>
                </a:solidFill>
                <a:effectLst/>
                <a:uLnTx/>
                <a:uFillTx/>
                <a:latin typeface="Calibri" pitchFamily="34" charset="0"/>
                <a:ea typeface="+mj-ea"/>
                <a:cs typeface="+mj-cs"/>
              </a:defRPr>
            </a:lvl1pPr>
            <a:lvl2pPr algn="ctr" fontAlgn="base">
              <a:spcBef>
                <a:spcPct val="0"/>
              </a:spcBef>
              <a:spcAft>
                <a:spcPct val="0"/>
              </a:spcAft>
              <a:defRPr sz="5867">
                <a:latin typeface="Myriad Web Pro" panose="020B0503030403020204" pitchFamily="34" charset="0"/>
              </a:defRPr>
            </a:lvl2pPr>
            <a:lvl3pPr algn="ctr" fontAlgn="base">
              <a:spcBef>
                <a:spcPct val="0"/>
              </a:spcBef>
              <a:spcAft>
                <a:spcPct val="0"/>
              </a:spcAft>
              <a:defRPr sz="5867">
                <a:latin typeface="Myriad Web Pro" panose="020B0503030403020204" pitchFamily="34" charset="0"/>
              </a:defRPr>
            </a:lvl3pPr>
            <a:lvl4pPr algn="ctr" fontAlgn="base">
              <a:spcBef>
                <a:spcPct val="0"/>
              </a:spcBef>
              <a:spcAft>
                <a:spcPct val="0"/>
              </a:spcAft>
              <a:defRPr sz="5867">
                <a:latin typeface="Myriad Web Pro" panose="020B0503030403020204" pitchFamily="34" charset="0"/>
              </a:defRPr>
            </a:lvl4pPr>
            <a:lvl5pPr algn="ctr" fontAlgn="base">
              <a:spcBef>
                <a:spcPct val="0"/>
              </a:spcBef>
              <a:spcAft>
                <a:spcPct val="0"/>
              </a:spcAft>
              <a:defRPr sz="5867">
                <a:latin typeface="Myriad Web Pro" panose="020B0503030403020204" pitchFamily="34" charset="0"/>
              </a:defRPr>
            </a:lvl5pPr>
            <a:lvl6pPr marL="609585" algn="ctr" fontAlgn="base">
              <a:spcBef>
                <a:spcPct val="0"/>
              </a:spcBef>
              <a:spcAft>
                <a:spcPct val="0"/>
              </a:spcAft>
              <a:defRPr sz="5867">
                <a:latin typeface="Myriad Web Pro" panose="020B0503030403020204" pitchFamily="34" charset="0"/>
              </a:defRPr>
            </a:lvl6pPr>
            <a:lvl7pPr marL="1219170" algn="ctr" fontAlgn="base">
              <a:spcBef>
                <a:spcPct val="0"/>
              </a:spcBef>
              <a:spcAft>
                <a:spcPct val="0"/>
              </a:spcAft>
              <a:defRPr sz="5867">
                <a:latin typeface="Myriad Web Pro" panose="020B0503030403020204" pitchFamily="34" charset="0"/>
              </a:defRPr>
            </a:lvl7pPr>
            <a:lvl8pPr marL="1828754" algn="ctr" fontAlgn="base">
              <a:spcBef>
                <a:spcPct val="0"/>
              </a:spcBef>
              <a:spcAft>
                <a:spcPct val="0"/>
              </a:spcAft>
              <a:defRPr sz="5867">
                <a:latin typeface="Myriad Web Pro" panose="020B0503030403020204" pitchFamily="34" charset="0"/>
              </a:defRPr>
            </a:lvl8pPr>
            <a:lvl9pPr marL="2438339" algn="ctr" fontAlgn="base">
              <a:spcBef>
                <a:spcPct val="0"/>
              </a:spcBef>
              <a:spcAft>
                <a:spcPct val="0"/>
              </a:spcAft>
              <a:defRPr sz="5867">
                <a:latin typeface="Myriad Web Pro" panose="020B0503030403020204" pitchFamily="34" charset="0"/>
              </a:defRPr>
            </a:lvl9pPr>
          </a:lstStyle>
          <a:p>
            <a:pPr algn="l">
              <a:lnSpc>
                <a:spcPct val="173611"/>
              </a:lnSpc>
              <a:defRPr/>
            </a:pPr>
            <a:r>
              <a:rPr lang="en-US">
                <a:solidFill>
                  <a:schemeClr val="tx1"/>
                </a:solidFill>
                <a:latin typeface="Calibri"/>
                <a:cs typeface="Calibri"/>
              </a:rPr>
              <a:t>Benefits of the Implementation Centers for STLTs</a:t>
            </a:r>
          </a:p>
        </p:txBody>
      </p:sp>
    </p:spTree>
    <p:extLst>
      <p:ext uri="{BB962C8B-B14F-4D97-AF65-F5344CB8AC3E}">
        <p14:creationId xmlns:p14="http://schemas.microsoft.com/office/powerpoint/2010/main" val="95625983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E670597D-8F02-7406-4E15-80979019173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485" y="2225669"/>
            <a:ext cx="268246" cy="268246"/>
          </a:xfrm>
          <a:prstGeom prst="rect">
            <a:avLst/>
          </a:prstGeom>
        </p:spPr>
      </p:pic>
      <p:pic>
        <p:nvPicPr>
          <p:cNvPr id="37" name="Graphic 36">
            <a:extLst>
              <a:ext uri="{FF2B5EF4-FFF2-40B4-BE49-F238E27FC236}">
                <a16:creationId xmlns:a16="http://schemas.microsoft.com/office/drawing/2014/main" id="{02EDCCE1-0A58-B758-5004-29983735E87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4790" y="2225669"/>
            <a:ext cx="268246" cy="268246"/>
          </a:xfrm>
          <a:prstGeom prst="rect">
            <a:avLst/>
          </a:prstGeom>
        </p:spPr>
      </p:pic>
      <p:pic>
        <p:nvPicPr>
          <p:cNvPr id="38" name="Graphic 37">
            <a:extLst>
              <a:ext uri="{FF2B5EF4-FFF2-40B4-BE49-F238E27FC236}">
                <a16:creationId xmlns:a16="http://schemas.microsoft.com/office/drawing/2014/main" id="{B5B9D6A8-6AF7-2580-3F37-CADDA302E9D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01493" y="2225669"/>
            <a:ext cx="268246" cy="268246"/>
          </a:xfrm>
          <a:prstGeom prst="rect">
            <a:avLst/>
          </a:prstGeom>
        </p:spPr>
      </p:pic>
      <p:sp>
        <p:nvSpPr>
          <p:cNvPr id="21" name="TextBox 4">
            <a:extLst>
              <a:ext uri="{FF2B5EF4-FFF2-40B4-BE49-F238E27FC236}">
                <a16:creationId xmlns:a16="http://schemas.microsoft.com/office/drawing/2014/main" id="{4F8B7438-D22C-F800-EBB5-3BB7A2941A01}"/>
              </a:ext>
              <a:ext uri="{C183D7F6-B498-43B3-948B-1728B52AA6E4}">
                <adec:decorative xmlns:adec="http://schemas.microsoft.com/office/drawing/2017/decorative" val="0"/>
              </a:ext>
            </a:extLst>
          </p:cNvPr>
          <p:cNvSpPr txBox="1"/>
          <p:nvPr/>
        </p:nvSpPr>
        <p:spPr>
          <a:xfrm>
            <a:off x="6351586" y="2224345"/>
            <a:ext cx="2487269" cy="1867178"/>
          </a:xfrm>
          <a:prstGeom prst="rect">
            <a:avLst/>
          </a:prstGeom>
          <a:noFill/>
          <a:effectLst>
            <a:outerShdw blurRad="63500" sx="102000" sy="102000" algn="ctr" rotWithShape="0">
              <a:prstClr val="black">
                <a:alpha val="40000"/>
              </a:prstClr>
            </a:outerShdw>
          </a:effectLst>
        </p:spPr>
        <p:txBody>
          <a:bodyPr wrap="square" lIns="68580" tIns="34290" rIns="68580" bIns="34290" rtlCol="0" anchor="t">
            <a:spAutoFit/>
          </a:bodyPr>
          <a:lstStyle>
            <a:defPPr>
              <a:defRPr lang="en-US"/>
            </a:defPPr>
            <a:lvl1pPr algn="l" rtl="0" eaLnBrk="0" fontAlgn="base" hangingPunct="0">
              <a:spcBef>
                <a:spcPct val="0"/>
              </a:spcBef>
              <a:spcAft>
                <a:spcPct val="0"/>
              </a:spcAft>
              <a:defRPr kern="1200">
                <a:solidFill>
                  <a:sysClr val="windowText" lastClr="000000"/>
                </a:solidFill>
                <a:latin typeface="Myriad Web Pro" panose="020B0503030403020204" pitchFamily="34" charset="0"/>
              </a:defRPr>
            </a:lvl1pPr>
            <a:lvl2pPr marL="457200" algn="l" rtl="0" eaLnBrk="0" fontAlgn="base" hangingPunct="0">
              <a:spcBef>
                <a:spcPct val="0"/>
              </a:spcBef>
              <a:spcAft>
                <a:spcPct val="0"/>
              </a:spcAft>
              <a:defRPr kern="1200">
                <a:solidFill>
                  <a:sysClr val="windowText" lastClr="000000"/>
                </a:solidFill>
                <a:latin typeface="Myriad Web Pro" panose="020B0503030403020204" pitchFamily="34" charset="0"/>
              </a:defRPr>
            </a:lvl2pPr>
            <a:lvl3pPr marL="914400" algn="l" rtl="0" eaLnBrk="0" fontAlgn="base" hangingPunct="0">
              <a:spcBef>
                <a:spcPct val="0"/>
              </a:spcBef>
              <a:spcAft>
                <a:spcPct val="0"/>
              </a:spcAft>
              <a:defRPr kern="1200">
                <a:solidFill>
                  <a:sysClr val="windowText" lastClr="000000"/>
                </a:solidFill>
                <a:latin typeface="Myriad Web Pro" panose="020B0503030403020204" pitchFamily="34" charset="0"/>
              </a:defRPr>
            </a:lvl3pPr>
            <a:lvl4pPr marL="1371600" algn="l" rtl="0" eaLnBrk="0" fontAlgn="base" hangingPunct="0">
              <a:spcBef>
                <a:spcPct val="0"/>
              </a:spcBef>
              <a:spcAft>
                <a:spcPct val="0"/>
              </a:spcAft>
              <a:defRPr kern="1200">
                <a:solidFill>
                  <a:sysClr val="windowText" lastClr="000000"/>
                </a:solidFill>
                <a:latin typeface="Myriad Web Pro" panose="020B0503030403020204" pitchFamily="34" charset="0"/>
              </a:defRPr>
            </a:lvl4pPr>
            <a:lvl5pPr marL="1828800" algn="l" rtl="0" eaLnBrk="0" fontAlgn="base" hangingPunct="0">
              <a:spcBef>
                <a:spcPct val="0"/>
              </a:spcBef>
              <a:spcAft>
                <a:spcPct val="0"/>
              </a:spcAft>
              <a:defRPr kern="1200">
                <a:solidFill>
                  <a:sysClr val="windowText" lastClr="000000"/>
                </a:solidFill>
                <a:latin typeface="Myriad Web Pro" panose="020B0503030403020204" pitchFamily="34" charset="0"/>
              </a:defRPr>
            </a:lvl5pPr>
            <a:lvl6pPr marL="2286000" algn="l" defTabSz="914400" rtl="0" eaLnBrk="1" latinLnBrk="0" hangingPunct="1">
              <a:defRPr kern="1200">
                <a:solidFill>
                  <a:sysClr val="windowText" lastClr="000000"/>
                </a:solidFill>
                <a:latin typeface="Myriad Web Pro" panose="020B0503030403020204" pitchFamily="34" charset="0"/>
              </a:defRPr>
            </a:lvl6pPr>
            <a:lvl7pPr marL="2743200" algn="l" defTabSz="914400" rtl="0" eaLnBrk="1" latinLnBrk="0" hangingPunct="1">
              <a:defRPr kern="1200">
                <a:solidFill>
                  <a:sysClr val="windowText" lastClr="000000"/>
                </a:solidFill>
                <a:latin typeface="Myriad Web Pro" panose="020B0503030403020204" pitchFamily="34" charset="0"/>
              </a:defRPr>
            </a:lvl7pPr>
            <a:lvl8pPr marL="3200400" algn="l" defTabSz="914400" rtl="0" eaLnBrk="1" latinLnBrk="0" hangingPunct="1">
              <a:defRPr kern="1200">
                <a:solidFill>
                  <a:sysClr val="windowText" lastClr="000000"/>
                </a:solidFill>
                <a:latin typeface="Myriad Web Pro" panose="020B0503030403020204" pitchFamily="34" charset="0"/>
              </a:defRPr>
            </a:lvl8pPr>
            <a:lvl9pPr marL="3657600" algn="l" defTabSz="914400" rtl="0" eaLnBrk="1" latinLnBrk="0" hangingPunct="1">
              <a:defRPr kern="1200">
                <a:solidFill>
                  <a:sysClr val="windowText" lastClr="000000"/>
                </a:solidFill>
                <a:latin typeface="Myriad Web Pro" panose="020B0503030403020204" pitchFamily="34" charset="0"/>
              </a:defRPr>
            </a:lvl9pPr>
          </a:lstStyle>
          <a:p>
            <a:pPr defTabSz="685766" eaLnBrk="1" fontAlgn="auto" hangingPunct="1">
              <a:spcBef>
                <a:spcPts val="450"/>
              </a:spcBef>
              <a:spcAft>
                <a:spcPts val="0"/>
              </a:spcAft>
            </a:pPr>
            <a:r>
              <a:rPr lang="en-US" sz="1200" b="1">
                <a:solidFill>
                  <a:srgbClr val="002060"/>
                </a:solidFill>
                <a:latin typeface="Calibri" panose="020F0502020204030204" pitchFamily="34" charset="0"/>
                <a:cs typeface="Calibri" panose="020F0502020204030204" pitchFamily="34" charset="0"/>
              </a:rPr>
              <a:t>Recruit, place and support technical experts in PHAs to:</a:t>
            </a:r>
          </a:p>
          <a:p>
            <a:pPr defTabSz="685766" eaLnBrk="1" fontAlgn="auto" hangingPunct="1">
              <a:spcBef>
                <a:spcPts val="450"/>
              </a:spcBef>
              <a:spcAft>
                <a:spcPts val="0"/>
              </a:spcAft>
            </a:pPr>
            <a:endParaRPr lang="en-US" sz="900">
              <a:solidFill>
                <a:srgbClr val="002060"/>
              </a:solidFill>
              <a:latin typeface="Calibri" panose="020F0502020204030204"/>
            </a:endParaRP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rPr>
              <a:t>Strengthen the core of public health data</a:t>
            </a: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rPr>
              <a:t>Accelerate access to analytic and automated solutions</a:t>
            </a: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rPr>
              <a:t>Visualize and share insights to inform public health action</a:t>
            </a: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rPr>
              <a:t>Advance more open and interoperable public health data</a:t>
            </a:r>
          </a:p>
        </p:txBody>
      </p:sp>
      <p:sp>
        <p:nvSpPr>
          <p:cNvPr id="30" name="TextBox 29">
            <a:extLst>
              <a:ext uri="{FF2B5EF4-FFF2-40B4-BE49-F238E27FC236}">
                <a16:creationId xmlns:a16="http://schemas.microsoft.com/office/drawing/2014/main" id="{94641873-DC72-9C58-5D8E-34B5C67E2EB9}"/>
              </a:ext>
            </a:extLst>
          </p:cNvPr>
          <p:cNvSpPr txBox="1"/>
          <p:nvPr/>
        </p:nvSpPr>
        <p:spPr>
          <a:xfrm>
            <a:off x="1127630" y="2224345"/>
            <a:ext cx="2178498" cy="2092881"/>
          </a:xfrm>
          <a:prstGeom prst="rect">
            <a:avLst/>
          </a:prstGeom>
          <a:noFill/>
          <a:effectLst>
            <a:outerShdw blurRad="63500" sx="102000" sy="102000" algn="ctr" rotWithShape="0">
              <a:prstClr val="black">
                <a:alpha val="40000"/>
              </a:prstClr>
            </a:outerShdw>
          </a:effectLst>
        </p:spPr>
        <p:txBody>
          <a:bodyPr wrap="square" rtlCol="0">
            <a:spAutoFit/>
          </a:bodyPr>
          <a:lstStyle/>
          <a:p>
            <a:pPr defTabSz="685766" eaLnBrk="1" fontAlgn="auto" hangingPunct="1">
              <a:spcBef>
                <a:spcPts val="450"/>
              </a:spcBef>
              <a:spcAft>
                <a:spcPts val="0"/>
              </a:spcAft>
            </a:pPr>
            <a:r>
              <a:rPr lang="en-US" sz="1200" b="1">
                <a:solidFill>
                  <a:srgbClr val="002060"/>
                </a:solidFill>
                <a:latin typeface="Calibri" panose="020F0502020204030204"/>
              </a:rPr>
              <a:t>Partners</a:t>
            </a:r>
          </a:p>
          <a:p>
            <a:pPr defTabSz="685766" eaLnBrk="1" fontAlgn="auto" hangingPunct="1">
              <a:spcBef>
                <a:spcPts val="450"/>
              </a:spcBef>
              <a:spcAft>
                <a:spcPts val="0"/>
              </a:spcAft>
            </a:pPr>
            <a:endParaRPr lang="en-US" sz="1200" b="1">
              <a:solidFill>
                <a:srgbClr val="002060"/>
              </a:solidFill>
              <a:latin typeface="Calibri" panose="020F0502020204030204"/>
            </a:endParaRP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rPr>
              <a:t>CDC Foundation</a:t>
            </a:r>
            <a:endParaRPr lang="en-US" sz="900">
              <a:solidFill>
                <a:srgbClr val="002060"/>
              </a:solidFill>
              <a:latin typeface="Calibri" panose="020F0502020204030204"/>
              <a:cs typeface="Calibri"/>
            </a:endParaRP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rPr>
              <a:t>Association of Public Health Laboratories </a:t>
            </a:r>
            <a:endParaRPr lang="en-US" sz="900">
              <a:solidFill>
                <a:srgbClr val="002060"/>
              </a:solidFill>
              <a:latin typeface="Calibri" panose="020F0502020204030204"/>
              <a:cs typeface="Calibri"/>
            </a:endParaRP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cs typeface="Calibri"/>
              </a:rPr>
              <a:t>Council for State and Territorial Epidemiologists</a:t>
            </a: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cs typeface="Calibri"/>
              </a:rPr>
              <a:t>Association of State and Territorial Health Officials</a:t>
            </a: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cs typeface="Calibri"/>
              </a:rPr>
              <a:t>Other members of the Joint Public Health Informatics Taskforce</a:t>
            </a:r>
          </a:p>
        </p:txBody>
      </p:sp>
      <p:sp>
        <p:nvSpPr>
          <p:cNvPr id="33" name="TextBox 32">
            <a:extLst>
              <a:ext uri="{FF2B5EF4-FFF2-40B4-BE49-F238E27FC236}">
                <a16:creationId xmlns:a16="http://schemas.microsoft.com/office/drawing/2014/main" id="{F489AA0F-0FD3-A10B-9FD5-17C7DD5EBB14}"/>
              </a:ext>
            </a:extLst>
          </p:cNvPr>
          <p:cNvSpPr txBox="1"/>
          <p:nvPr/>
        </p:nvSpPr>
        <p:spPr>
          <a:xfrm>
            <a:off x="3585223" y="2224345"/>
            <a:ext cx="2487269" cy="2046714"/>
          </a:xfrm>
          <a:prstGeom prst="rect">
            <a:avLst/>
          </a:prstGeom>
          <a:noFill/>
          <a:effectLst>
            <a:outerShdw blurRad="63500" sx="102000" sy="102000" algn="ctr" rotWithShape="0">
              <a:prstClr val="black">
                <a:alpha val="40000"/>
              </a:prstClr>
            </a:outerShdw>
          </a:effectLst>
        </p:spPr>
        <p:txBody>
          <a:bodyPr wrap="square" rtlCol="0">
            <a:spAutoFit/>
          </a:bodyPr>
          <a:lstStyle/>
          <a:p>
            <a:pPr defTabSz="685766" eaLnBrk="1" fontAlgn="auto" hangingPunct="1">
              <a:spcBef>
                <a:spcPts val="450"/>
              </a:spcBef>
              <a:spcAft>
                <a:spcPts val="0"/>
              </a:spcAft>
            </a:pPr>
            <a:r>
              <a:rPr lang="en-US" sz="1200" b="1">
                <a:solidFill>
                  <a:srgbClr val="002060"/>
                </a:solidFill>
                <a:latin typeface="Calibri" panose="020F0502020204030204" pitchFamily="34" charset="0"/>
                <a:cs typeface="Calibri" panose="020F0502020204030204" pitchFamily="34" charset="0"/>
              </a:rPr>
              <a:t>Program aims include:</a:t>
            </a:r>
          </a:p>
          <a:p>
            <a:pPr defTabSz="685766" eaLnBrk="1" fontAlgn="auto" hangingPunct="1">
              <a:spcBef>
                <a:spcPts val="450"/>
              </a:spcBef>
              <a:spcAft>
                <a:spcPts val="0"/>
              </a:spcAft>
            </a:pPr>
            <a:endParaRPr lang="en-US" sz="900">
              <a:solidFill>
                <a:srgbClr val="002060"/>
              </a:solidFill>
              <a:latin typeface="Calibri" panose="020F0502020204030204"/>
            </a:endParaRP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rPr>
              <a:t>Identify and recruit skilled technology and data experts</a:t>
            </a: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rPr>
              <a:t>Establish technical competencies and proficiency standards</a:t>
            </a: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rPr>
              <a:t>Develop efficient onboarding and support systems</a:t>
            </a: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rPr>
              <a:t>Facilitate collaboration and knowledge sharing</a:t>
            </a:r>
          </a:p>
          <a:p>
            <a:pPr marL="213831" indent="-213831" defTabSz="685766" eaLnBrk="1" fontAlgn="auto" hangingPunct="1">
              <a:spcBef>
                <a:spcPts val="450"/>
              </a:spcBef>
              <a:spcAft>
                <a:spcPts val="0"/>
              </a:spcAft>
              <a:buFont typeface="Arial" panose="020B0604020202020204" pitchFamily="34" charset="0"/>
              <a:buChar char="•"/>
            </a:pPr>
            <a:r>
              <a:rPr lang="en-US" sz="900">
                <a:solidFill>
                  <a:srgbClr val="002060"/>
                </a:solidFill>
                <a:latin typeface="Calibri" panose="020F0502020204030204"/>
              </a:rPr>
              <a:t>Evaluate impact</a:t>
            </a:r>
          </a:p>
        </p:txBody>
      </p:sp>
      <p:sp>
        <p:nvSpPr>
          <p:cNvPr id="9" name="Rectangle 8">
            <a:extLst>
              <a:ext uri="{FF2B5EF4-FFF2-40B4-BE49-F238E27FC236}">
                <a16:creationId xmlns:a16="http://schemas.microsoft.com/office/drawing/2014/main" id="{1A669771-C657-B8C5-D1C0-B77AF222596E}"/>
              </a:ext>
            </a:extLst>
          </p:cNvPr>
          <p:cNvSpPr/>
          <p:nvPr/>
        </p:nvSpPr>
        <p:spPr>
          <a:xfrm>
            <a:off x="577704" y="1377572"/>
            <a:ext cx="8261152" cy="47339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028700" lvl="3" defTabSz="685766" eaLnBrk="1" fontAlgn="auto" hangingPunct="1">
              <a:spcBef>
                <a:spcPts val="0"/>
              </a:spcBef>
              <a:spcAft>
                <a:spcPts val="0"/>
              </a:spcAft>
            </a:pPr>
            <a:r>
              <a:rPr lang="en-US" sz="1200">
                <a:solidFill>
                  <a:srgbClr val="FFFFFF"/>
                </a:solidFill>
                <a:latin typeface="Calibri"/>
                <a:ea typeface="Calibri" panose="020F0502020204030204" pitchFamily="34" charset="0"/>
                <a:cs typeface="Calibri"/>
              </a:rPr>
              <a:t>The </a:t>
            </a:r>
            <a:r>
              <a:rPr lang="en-US" sz="1200">
                <a:solidFill>
                  <a:srgbClr val="FFFFFF"/>
                </a:solidFill>
                <a:latin typeface="Calibri"/>
                <a:ea typeface="Times New Roman" panose="02020603050405020304" pitchFamily="18" charset="0"/>
                <a:cs typeface="Calibri"/>
              </a:rPr>
              <a:t>purpose of this funding is to </a:t>
            </a:r>
            <a:r>
              <a:rPr lang="en-US" sz="1200">
                <a:solidFill>
                  <a:srgbClr val="FFFFFF"/>
                </a:solidFill>
                <a:latin typeface="Calibri" panose="020F0502020204030204" pitchFamily="34" charset="0"/>
                <a:ea typeface="+mn-lt"/>
                <a:cs typeface="Calibri" panose="020F0502020204030204" pitchFamily="34" charset="0"/>
              </a:rPr>
              <a:t>accelerate State, Tribal, Local and Territorial (STLT) progress on Public Health Data Goals through strategic workforce placement and expansion.   </a:t>
            </a:r>
            <a:endParaRPr lang="en-US" sz="1200" u="sng">
              <a:solidFill>
                <a:srgbClr val="FFFFFF"/>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5" name="Arrow: Pentagon 34">
            <a:extLst>
              <a:ext uri="{FF2B5EF4-FFF2-40B4-BE49-F238E27FC236}">
                <a16:creationId xmlns:a16="http://schemas.microsoft.com/office/drawing/2014/main" id="{58E0C742-293A-07F8-5716-F3152AEAB9A5}"/>
              </a:ext>
              <a:ext uri="{C183D7F6-B498-43B3-948B-1728B52AA6E4}">
                <adec:decorative xmlns:adec="http://schemas.microsoft.com/office/drawing/2017/decorative" val="1"/>
              </a:ext>
            </a:extLst>
          </p:cNvPr>
          <p:cNvSpPr/>
          <p:nvPr/>
        </p:nvSpPr>
        <p:spPr>
          <a:xfrm>
            <a:off x="577704" y="1358310"/>
            <a:ext cx="828470" cy="506915"/>
          </a:xfrm>
          <a:prstGeom prst="homePlate">
            <a:avLst/>
          </a:prstGeom>
          <a:solidFill>
            <a:schemeClr val="tx1"/>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a:solidFill>
                <a:srgbClr val="FFFFFF"/>
              </a:solidFill>
              <a:latin typeface="Myriad Web Pro"/>
            </a:endParaRPr>
          </a:p>
        </p:txBody>
      </p:sp>
      <p:pic>
        <p:nvPicPr>
          <p:cNvPr id="18" name="Graphic 17">
            <a:extLst>
              <a:ext uri="{FF2B5EF4-FFF2-40B4-BE49-F238E27FC236}">
                <a16:creationId xmlns:a16="http://schemas.microsoft.com/office/drawing/2014/main" id="{8A0EC710-8BE3-4487-ED3F-B62793657012}"/>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8083" y="1411409"/>
            <a:ext cx="414131" cy="404457"/>
          </a:xfrm>
          <a:prstGeom prst="rect">
            <a:avLst/>
          </a:prstGeom>
        </p:spPr>
      </p:pic>
      <p:sp>
        <p:nvSpPr>
          <p:cNvPr id="5" name="Title 1">
            <a:extLst>
              <a:ext uri="{FF2B5EF4-FFF2-40B4-BE49-F238E27FC236}">
                <a16:creationId xmlns:a16="http://schemas.microsoft.com/office/drawing/2014/main" id="{8D3DC303-589E-A6F1-7B77-A917ABDF51A3}"/>
              </a:ext>
            </a:extLst>
          </p:cNvPr>
          <p:cNvSpPr>
            <a:spLocks noGrp="1"/>
          </p:cNvSpPr>
          <p:nvPr>
            <p:ph type="title"/>
          </p:nvPr>
        </p:nvSpPr>
        <p:spPr/>
        <p:txBody>
          <a:bodyPr lIns="68580" tIns="34290" rIns="68580" bIns="34290" anchor="b" anchorCtr="0"/>
          <a:lstStyle/>
          <a:p>
            <a:pPr>
              <a:lnSpc>
                <a:spcPct val="127118"/>
              </a:lnSpc>
            </a:pPr>
            <a:r>
              <a:rPr lang="en-US" sz="3600">
                <a:solidFill>
                  <a:schemeClr val="tx1"/>
                </a:solidFill>
                <a:latin typeface="Calibri"/>
                <a:cs typeface="Calibri"/>
              </a:rPr>
              <a:t>Workforce Acceleration Initiative </a:t>
            </a:r>
            <a:endParaRPr lang="en-US" sz="3600">
              <a:solidFill>
                <a:schemeClr val="tx1"/>
              </a:solidFill>
            </a:endParaRPr>
          </a:p>
        </p:txBody>
      </p:sp>
    </p:spTree>
    <p:extLst>
      <p:ext uri="{BB962C8B-B14F-4D97-AF65-F5344CB8AC3E}">
        <p14:creationId xmlns:p14="http://schemas.microsoft.com/office/powerpoint/2010/main" val="21437802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2E3CF7C-7A9A-CDA8-D935-53EE441B75F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675" y="1261393"/>
            <a:ext cx="357661" cy="357661"/>
          </a:xfrm>
          <a:prstGeom prst="rect">
            <a:avLst/>
          </a:prstGeom>
        </p:spPr>
      </p:pic>
      <p:pic>
        <p:nvPicPr>
          <p:cNvPr id="5" name="Graphic 4">
            <a:extLst>
              <a:ext uri="{FF2B5EF4-FFF2-40B4-BE49-F238E27FC236}">
                <a16:creationId xmlns:a16="http://schemas.microsoft.com/office/drawing/2014/main" id="{99025A2B-E075-980B-F08F-BAC2235782E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675" y="2860683"/>
            <a:ext cx="357661" cy="357661"/>
          </a:xfrm>
          <a:prstGeom prst="rect">
            <a:avLst/>
          </a:prstGeom>
        </p:spPr>
      </p:pic>
      <p:pic>
        <p:nvPicPr>
          <p:cNvPr id="6" name="Graphic 5">
            <a:extLst>
              <a:ext uri="{FF2B5EF4-FFF2-40B4-BE49-F238E27FC236}">
                <a16:creationId xmlns:a16="http://schemas.microsoft.com/office/drawing/2014/main" id="{8C27BCE2-4C7A-5B9D-8460-096950D9289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675" y="3524446"/>
            <a:ext cx="357661" cy="357661"/>
          </a:xfrm>
          <a:prstGeom prst="rect">
            <a:avLst/>
          </a:prstGeom>
        </p:spPr>
      </p:pic>
      <p:pic>
        <p:nvPicPr>
          <p:cNvPr id="7" name="Graphic 6">
            <a:extLst>
              <a:ext uri="{FF2B5EF4-FFF2-40B4-BE49-F238E27FC236}">
                <a16:creationId xmlns:a16="http://schemas.microsoft.com/office/drawing/2014/main" id="{2C76AD86-44D2-EB4C-D1F7-35E156414AA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3675" y="4188209"/>
            <a:ext cx="357661" cy="357661"/>
          </a:xfrm>
          <a:prstGeom prst="rect">
            <a:avLst/>
          </a:prstGeom>
        </p:spPr>
      </p:pic>
      <p:sp>
        <p:nvSpPr>
          <p:cNvPr id="3" name="Text Placeholder 2">
            <a:extLst>
              <a:ext uri="{FF2B5EF4-FFF2-40B4-BE49-F238E27FC236}">
                <a16:creationId xmlns:a16="http://schemas.microsoft.com/office/drawing/2014/main" id="{658357E0-B034-1E7A-E1E5-7FE2DD2DB522}"/>
              </a:ext>
            </a:extLst>
          </p:cNvPr>
          <p:cNvSpPr>
            <a:spLocks noGrp="1"/>
          </p:cNvSpPr>
          <p:nvPr>
            <p:ph type="body" sz="quarter" idx="10"/>
          </p:nvPr>
        </p:nvSpPr>
        <p:spPr>
          <a:xfrm>
            <a:off x="981043" y="1152865"/>
            <a:ext cx="7825094" cy="3589806"/>
          </a:xfrm>
        </p:spPr>
        <p:txBody>
          <a:bodyPr/>
          <a:lstStyle/>
          <a:p>
            <a:pPr marL="0" indent="0">
              <a:buNone/>
            </a:pPr>
            <a:r>
              <a:rPr lang="en-US">
                <a:solidFill>
                  <a:schemeClr val="accent6"/>
                </a:solidFill>
                <a:latin typeface="Calibri"/>
                <a:cs typeface="Calibri"/>
              </a:rPr>
              <a:t>Advancing Data for Public Health Action builds on previous modernization efforts and focuses on critical components necessary to achieve Public Health Data Strategy Milestones</a:t>
            </a:r>
          </a:p>
          <a:p>
            <a:pPr lvl="1">
              <a:buFont typeface="Arial" panose="020B0604020202020204" pitchFamily="34" charset="0"/>
              <a:buChar char="•"/>
            </a:pPr>
            <a:r>
              <a:rPr lang="en-US">
                <a:solidFill>
                  <a:schemeClr val="accent6"/>
                </a:solidFill>
                <a:latin typeface="Calibri"/>
                <a:cs typeface="Calibri"/>
              </a:rPr>
              <a:t>Transforming data exchange by connect public health to Health IT</a:t>
            </a:r>
            <a:endParaRPr lang="en-US">
              <a:solidFill>
                <a:schemeClr val="accent6"/>
              </a:solidFill>
              <a:cs typeface="Calibri"/>
            </a:endParaRPr>
          </a:p>
          <a:p>
            <a:pPr lvl="1">
              <a:buFont typeface="Arial" panose="020B0604020202020204" pitchFamily="34" charset="0"/>
              <a:buChar char="•"/>
            </a:pPr>
            <a:r>
              <a:rPr lang="en-US">
                <a:solidFill>
                  <a:schemeClr val="accent6"/>
                </a:solidFill>
                <a:latin typeface="Calibri"/>
                <a:cs typeface="Calibri"/>
              </a:rPr>
              <a:t>Designing end-to-end solutions that collaboratively and holistically solve data challenges</a:t>
            </a:r>
            <a:endParaRPr lang="en-US">
              <a:solidFill>
                <a:schemeClr val="accent6"/>
              </a:solidFill>
              <a:cs typeface="Calibri"/>
            </a:endParaRPr>
          </a:p>
          <a:p>
            <a:pPr lvl="1">
              <a:buFont typeface="Arial" panose="020B0604020202020204" pitchFamily="34" charset="0"/>
              <a:buChar char="•"/>
            </a:pPr>
            <a:r>
              <a:rPr lang="en-US">
                <a:solidFill>
                  <a:schemeClr val="accent6"/>
                </a:solidFill>
                <a:latin typeface="Calibri"/>
                <a:cs typeface="Calibri"/>
              </a:rPr>
              <a:t>Building capabilities that increase productivity across public health jurisdictions</a:t>
            </a:r>
            <a:endParaRPr lang="en-US">
              <a:solidFill>
                <a:schemeClr val="accent6"/>
              </a:solidFill>
              <a:cs typeface="Calibri"/>
            </a:endParaRPr>
          </a:p>
          <a:p>
            <a:endParaRPr lang="en-US">
              <a:solidFill>
                <a:schemeClr val="accent6"/>
              </a:solidFill>
              <a:latin typeface="Calibri"/>
              <a:cs typeface="Calibri"/>
            </a:endParaRPr>
          </a:p>
          <a:p>
            <a:pPr marL="0" indent="0">
              <a:buNone/>
            </a:pPr>
            <a:r>
              <a:rPr lang="en-US">
                <a:solidFill>
                  <a:schemeClr val="accent6"/>
                </a:solidFill>
                <a:latin typeface="Calibri"/>
                <a:cs typeface="Calibri"/>
              </a:rPr>
              <a:t>We are modernizing data and systems to address longstanding pain points and to reduce the burden on partners</a:t>
            </a:r>
          </a:p>
          <a:p>
            <a:endParaRPr lang="en-US">
              <a:solidFill>
                <a:schemeClr val="accent6"/>
              </a:solidFill>
              <a:latin typeface="Calibri"/>
              <a:cs typeface="Calibri"/>
            </a:endParaRPr>
          </a:p>
          <a:p>
            <a:pPr marL="0" indent="0">
              <a:buNone/>
            </a:pPr>
            <a:r>
              <a:rPr lang="en-US">
                <a:solidFill>
                  <a:schemeClr val="accent6"/>
                </a:solidFill>
                <a:latin typeface="Calibri"/>
                <a:cs typeface="Calibri"/>
              </a:rPr>
              <a:t>There are many opportunities to engage (e.g., TEFCA pilots, Case Service Design, </a:t>
            </a:r>
            <a:r>
              <a:rPr lang="en-US" err="1">
                <a:solidFill>
                  <a:schemeClr val="accent6"/>
                </a:solidFill>
                <a:latin typeface="Calibri"/>
                <a:cs typeface="Calibri"/>
              </a:rPr>
              <a:t>eICR</a:t>
            </a:r>
            <a:r>
              <a:rPr lang="en-US">
                <a:solidFill>
                  <a:schemeClr val="accent6"/>
                </a:solidFill>
                <a:latin typeface="Calibri"/>
                <a:cs typeface="Calibri"/>
              </a:rPr>
              <a:t>)</a:t>
            </a:r>
            <a:endParaRPr lang="en-US">
              <a:solidFill>
                <a:schemeClr val="accent6"/>
              </a:solidFill>
              <a:cs typeface="Calibri"/>
            </a:endParaRPr>
          </a:p>
          <a:p>
            <a:endParaRPr lang="en-US">
              <a:solidFill>
                <a:schemeClr val="accent6"/>
              </a:solidFill>
              <a:latin typeface="Calibri"/>
              <a:cs typeface="Calibri"/>
            </a:endParaRPr>
          </a:p>
          <a:p>
            <a:pPr marL="0" indent="0">
              <a:buNone/>
            </a:pPr>
            <a:r>
              <a:rPr lang="en-US">
                <a:solidFill>
                  <a:schemeClr val="accent6"/>
                </a:solidFill>
                <a:latin typeface="Calibri"/>
                <a:cs typeface="Calibri"/>
              </a:rPr>
              <a:t>Implementation Centers and the Workforce Acceleration Initiative exist to support partners and help STLTs make progress on Public Health Data Strategy goals</a:t>
            </a:r>
            <a:endParaRPr lang="en-US">
              <a:solidFill>
                <a:schemeClr val="accent6"/>
              </a:solidFill>
              <a:cs typeface="Calibri"/>
            </a:endParaRPr>
          </a:p>
          <a:p>
            <a:endParaRPr lang="en-US">
              <a:solidFill>
                <a:schemeClr val="accent6"/>
              </a:solidFill>
              <a:cs typeface="Calibri"/>
            </a:endParaRPr>
          </a:p>
          <a:p>
            <a:endParaRPr lang="en-US">
              <a:solidFill>
                <a:schemeClr val="accent6"/>
              </a:solidFill>
              <a:cs typeface="Calibri"/>
            </a:endParaRPr>
          </a:p>
          <a:p>
            <a:endParaRPr lang="en-US">
              <a:solidFill>
                <a:schemeClr val="accent6"/>
              </a:solidFill>
              <a:cs typeface="Calibri"/>
            </a:endParaRPr>
          </a:p>
          <a:p>
            <a:endParaRPr lang="en-US">
              <a:solidFill>
                <a:schemeClr val="accent6"/>
              </a:solidFill>
              <a:cs typeface="Calibri"/>
            </a:endParaRPr>
          </a:p>
        </p:txBody>
      </p:sp>
      <p:sp>
        <p:nvSpPr>
          <p:cNvPr id="2" name="Title 1">
            <a:extLst>
              <a:ext uri="{FF2B5EF4-FFF2-40B4-BE49-F238E27FC236}">
                <a16:creationId xmlns:a16="http://schemas.microsoft.com/office/drawing/2014/main" id="{B4FDB3B4-4846-EAA9-DB1C-E77BACF994C3}"/>
              </a:ext>
            </a:extLst>
          </p:cNvPr>
          <p:cNvSpPr>
            <a:spLocks noGrp="1"/>
          </p:cNvSpPr>
          <p:nvPr>
            <p:ph type="title"/>
          </p:nvPr>
        </p:nvSpPr>
        <p:spPr/>
        <p:txBody>
          <a:bodyPr lIns="91440" tIns="45720" rIns="91440" bIns="45720" anchor="b" anchorCtr="0"/>
          <a:lstStyle/>
          <a:p>
            <a:pPr>
              <a:lnSpc>
                <a:spcPct val="121753"/>
              </a:lnSpc>
            </a:pPr>
            <a:r>
              <a:rPr lang="en-US" sz="3600">
                <a:solidFill>
                  <a:schemeClr val="tx1"/>
                </a:solidFill>
                <a:latin typeface="Calibri"/>
                <a:cs typeface="Calibri"/>
              </a:rPr>
              <a:t>The Future of Public Health Data is Now</a:t>
            </a:r>
            <a:endParaRPr lang="en-US" sz="3600">
              <a:solidFill>
                <a:schemeClr val="tx1"/>
              </a:solidFill>
              <a:cs typeface="Calibri" pitchFamily="34" charset="0"/>
            </a:endParaRPr>
          </a:p>
        </p:txBody>
      </p:sp>
    </p:spTree>
    <p:extLst>
      <p:ext uri="{BB962C8B-B14F-4D97-AF65-F5344CB8AC3E}">
        <p14:creationId xmlns:p14="http://schemas.microsoft.com/office/powerpoint/2010/main" val="347670147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6C7F112F-730A-D920-C2DC-62B4F229F505}"/>
              </a:ext>
            </a:extLst>
          </p:cNvPr>
          <p:cNvSpPr txBox="1">
            <a:spLocks/>
          </p:cNvSpPr>
          <p:nvPr/>
        </p:nvSpPr>
        <p:spPr bwMode="auto">
          <a:xfrm>
            <a:off x="6820821" y="2029117"/>
            <a:ext cx="2286640" cy="54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866"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rPr>
              <a:t>Learn about </a:t>
            </a: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hlinkClick r:id="rId3"/>
              </a:rPr>
              <a:t>case surveillance modernization</a:t>
            </a:r>
            <a:endPar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endParaRPr>
          </a:p>
        </p:txBody>
      </p:sp>
      <p:pic>
        <p:nvPicPr>
          <p:cNvPr id="10" name="Graphic 9" descr="Blockchain with solid fill">
            <a:extLst>
              <a:ext uri="{FF2B5EF4-FFF2-40B4-BE49-F238E27FC236}">
                <a16:creationId xmlns:a16="http://schemas.microsoft.com/office/drawing/2014/main" id="{BA5C72EA-9314-B7E4-B7EC-C32ABFEDFD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81080" y="1386058"/>
            <a:ext cx="606509" cy="606509"/>
          </a:xfrm>
          <a:prstGeom prst="rect">
            <a:avLst/>
          </a:prstGeom>
        </p:spPr>
      </p:pic>
      <p:sp>
        <p:nvSpPr>
          <p:cNvPr id="9" name="Content Placeholder 2">
            <a:extLst>
              <a:ext uri="{FF2B5EF4-FFF2-40B4-BE49-F238E27FC236}">
                <a16:creationId xmlns:a16="http://schemas.microsoft.com/office/drawing/2014/main" id="{8F62E3BD-3D78-C277-5E63-1F2BC8F47E6B}"/>
              </a:ext>
            </a:extLst>
          </p:cNvPr>
          <p:cNvSpPr txBox="1">
            <a:spLocks/>
          </p:cNvSpPr>
          <p:nvPr/>
        </p:nvSpPr>
        <p:spPr bwMode="auto">
          <a:xfrm>
            <a:off x="4615840" y="2029117"/>
            <a:ext cx="2109629" cy="54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866"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rPr>
              <a:t>Email </a:t>
            </a: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hlinkClick r:id="rId6"/>
              </a:rPr>
              <a:t>edx@cdc.gov</a:t>
            </a: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rPr>
              <a:t> for technical help</a:t>
            </a:r>
          </a:p>
        </p:txBody>
      </p:sp>
      <p:pic>
        <p:nvPicPr>
          <p:cNvPr id="8" name="Graphic 7" descr="Cloud Computing with solid fill">
            <a:extLst>
              <a:ext uri="{FF2B5EF4-FFF2-40B4-BE49-F238E27FC236}">
                <a16:creationId xmlns:a16="http://schemas.microsoft.com/office/drawing/2014/main" id="{CF486A8F-3175-C174-37C2-E86C662F88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4275" y="1386058"/>
            <a:ext cx="606509" cy="606509"/>
          </a:xfrm>
          <a:prstGeom prst="rect">
            <a:avLst/>
          </a:prstGeom>
        </p:spPr>
      </p:pic>
      <p:sp>
        <p:nvSpPr>
          <p:cNvPr id="7" name="Content Placeholder 2">
            <a:extLst>
              <a:ext uri="{FF2B5EF4-FFF2-40B4-BE49-F238E27FC236}">
                <a16:creationId xmlns:a16="http://schemas.microsoft.com/office/drawing/2014/main" id="{DB43BA15-7EB6-0682-4084-51C7068F3DAE}"/>
              </a:ext>
            </a:extLst>
          </p:cNvPr>
          <p:cNvSpPr txBox="1">
            <a:spLocks/>
          </p:cNvSpPr>
          <p:nvPr/>
        </p:nvSpPr>
        <p:spPr bwMode="auto">
          <a:xfrm>
            <a:off x="2410856" y="2029117"/>
            <a:ext cx="2109630" cy="54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866"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rPr>
              <a:t>Access NNDSS’ </a:t>
            </a: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hlinkClick r:id="rId9"/>
              </a:rPr>
              <a:t>Technical Resource Center</a:t>
            </a:r>
            <a:endPar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endParaRPr>
          </a:p>
        </p:txBody>
      </p:sp>
      <p:pic>
        <p:nvPicPr>
          <p:cNvPr id="6" name="Graphic 5" descr="Blueprint with solid fill">
            <a:extLst>
              <a:ext uri="{FF2B5EF4-FFF2-40B4-BE49-F238E27FC236}">
                <a16:creationId xmlns:a16="http://schemas.microsoft.com/office/drawing/2014/main" id="{461D9587-9057-19D5-A3A3-8C3D699140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116091" y="1386058"/>
            <a:ext cx="606509" cy="606509"/>
          </a:xfrm>
          <a:prstGeom prst="rect">
            <a:avLst/>
          </a:prstGeom>
        </p:spPr>
      </p:pic>
      <p:sp>
        <p:nvSpPr>
          <p:cNvPr id="4" name="Content Placeholder 2">
            <a:extLst>
              <a:ext uri="{FF2B5EF4-FFF2-40B4-BE49-F238E27FC236}">
                <a16:creationId xmlns:a16="http://schemas.microsoft.com/office/drawing/2014/main" id="{219ED08D-2FB3-8D19-1085-035E6690EA9B}"/>
              </a:ext>
            </a:extLst>
          </p:cNvPr>
          <p:cNvSpPr txBox="1">
            <a:spLocks/>
          </p:cNvSpPr>
          <p:nvPr/>
        </p:nvSpPr>
        <p:spPr bwMode="auto">
          <a:xfrm>
            <a:off x="149307" y="2029117"/>
            <a:ext cx="2109629" cy="54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342866"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rPr>
              <a:t>Subscribe to </a:t>
            </a:r>
            <a:br>
              <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rPr>
            </a:br>
            <a:r>
              <a:rPr kumimoji="0" lang="en-US" altLang="en-US" sz="1300" b="0" i="1" u="none" strike="noStrike" kern="1200" cap="none" spc="0" normalizeH="0" baseline="0" noProof="0">
                <a:ln>
                  <a:noFill/>
                </a:ln>
                <a:solidFill>
                  <a:srgbClr val="28434E"/>
                </a:solidFill>
                <a:effectLst/>
                <a:uLnTx/>
                <a:uFillTx/>
                <a:latin typeface="AvenirNext LT Pro Regular" panose="020B0504020202020204" pitchFamily="34" charset="77"/>
                <a:hlinkClick r:id="rId9"/>
              </a:rPr>
              <a:t>Case Surveillance News</a:t>
            </a:r>
            <a:endParaRPr kumimoji="0" lang="en-US" altLang="en-US" sz="1300" b="0" i="0" u="none" strike="noStrike" kern="1200" cap="none" spc="0" normalizeH="0" baseline="0" noProof="0">
              <a:ln>
                <a:noFill/>
              </a:ln>
              <a:solidFill>
                <a:srgbClr val="28434E"/>
              </a:solidFill>
              <a:effectLst/>
              <a:uLnTx/>
              <a:uFillTx/>
              <a:latin typeface="AvenirNext LT Pro Regular" panose="020B0504020202020204" pitchFamily="34" charset="77"/>
            </a:endParaRPr>
          </a:p>
        </p:txBody>
      </p:sp>
      <p:pic>
        <p:nvPicPr>
          <p:cNvPr id="3" name="Graphic 2" descr="Open book with solid fill">
            <a:extLst>
              <a:ext uri="{FF2B5EF4-FFF2-40B4-BE49-F238E27FC236}">
                <a16:creationId xmlns:a16="http://schemas.microsoft.com/office/drawing/2014/main" id="{C72DCD70-0043-FA9F-8EC5-A9D5420B6E8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7555" y="1386058"/>
            <a:ext cx="606509" cy="606509"/>
          </a:xfrm>
          <a:prstGeom prst="rect">
            <a:avLst/>
          </a:prstGeom>
        </p:spPr>
      </p:pic>
      <p:sp>
        <p:nvSpPr>
          <p:cNvPr id="2" name="Title 1">
            <a:extLst>
              <a:ext uri="{FF2B5EF4-FFF2-40B4-BE49-F238E27FC236}">
                <a16:creationId xmlns:a16="http://schemas.microsoft.com/office/drawing/2014/main" id="{EA2A3D81-B284-6837-BF26-641BDE93CBF6}"/>
              </a:ext>
            </a:extLst>
          </p:cNvPr>
          <p:cNvSpPr txBox="1">
            <a:spLocks noGrp="1" noChangeArrowheads="1"/>
          </p:cNvSpPr>
          <p:nvPr>
            <p:ph type="title" idx="4294967295"/>
          </p:nvPr>
        </p:nvSpPr>
        <p:spPr>
          <a:xfrm>
            <a:off x="349753" y="195029"/>
            <a:ext cx="6375716" cy="10574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355" rtl="0" eaLnBrk="0" fontAlgn="base" latinLnBrk="0" hangingPunct="0">
              <a:lnSpc>
                <a:spcPct val="100000"/>
              </a:lnSpc>
              <a:spcBef>
                <a:spcPct val="0"/>
              </a:spcBef>
              <a:spcAft>
                <a:spcPts val="600"/>
              </a:spcAft>
              <a:buClrTx/>
              <a:buSzTx/>
              <a:buFontTx/>
              <a:buNone/>
              <a:tabLst/>
              <a:defRPr/>
            </a:pPr>
            <a:r>
              <a:rPr kumimoji="0" lang="en-US" altLang="en-US" sz="3300" b="1" i="0" u="none" strike="noStrike" kern="1200" cap="none" spc="0" normalizeH="0" baseline="0" noProof="0">
                <a:ln>
                  <a:noFill/>
                </a:ln>
                <a:effectLst/>
                <a:uLnTx/>
                <a:uFillTx/>
                <a:latin typeface="Calibri" panose="020F0502020204030204" pitchFamily="34" charset="0"/>
                <a:cs typeface="Calibri" panose="020F0502020204030204" pitchFamily="34" charset="0"/>
              </a:rPr>
              <a:t>Thank you!</a:t>
            </a:r>
            <a:endParaRPr kumimoji="0" lang="en-US" altLang="en-US" sz="2800" b="1" i="0" u="none" strike="noStrike" kern="1200" cap="none" spc="0" normalizeH="0" baseline="0" noProof="0">
              <a:ln>
                <a:noFill/>
              </a:ln>
              <a:effectLst/>
              <a:uLnTx/>
              <a:uFillTx/>
              <a:latin typeface="Calibri" panose="020F0502020204030204" pitchFamily="34" charset="0"/>
              <a:cs typeface="Calibri" panose="020F0502020204030204" pitchFamily="34" charset="0"/>
            </a:endParaRPr>
          </a:p>
          <a:p>
            <a:pPr marL="0" marR="0" lvl="0" indent="0" algn="l" defTabSz="914355"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effectLst/>
                <a:uLnTx/>
                <a:uFillTx/>
                <a:latin typeface="Calibri" panose="020F0502020204030204" pitchFamily="34" charset="0"/>
                <a:cs typeface="Calibri" panose="020F0502020204030204" pitchFamily="34" charset="0"/>
              </a:rPr>
              <a:t>Next NNDSS </a:t>
            </a:r>
            <a:r>
              <a:rPr kumimoji="0" lang="en-US" altLang="en-US" sz="2400" b="1" i="0" u="none" strike="noStrike" kern="1200" cap="none" spc="0" normalizeH="0" baseline="0" noProof="0" err="1">
                <a:ln>
                  <a:noFill/>
                </a:ln>
                <a:effectLst/>
                <a:uLnTx/>
                <a:uFillTx/>
                <a:latin typeface="Calibri" panose="020F0502020204030204" pitchFamily="34" charset="0"/>
                <a:cs typeface="Calibri" panose="020F0502020204030204" pitchFamily="34" charset="0"/>
              </a:rPr>
              <a:t>eSHARE</a:t>
            </a:r>
            <a:r>
              <a:rPr kumimoji="0" lang="en-US" altLang="en-US" sz="2400" b="1" i="0" u="none" strike="noStrike" kern="1200" cap="none" spc="0" normalizeH="0" baseline="0" noProof="0">
                <a:ln>
                  <a:noFill/>
                </a:ln>
                <a:effectLst/>
                <a:uLnTx/>
                <a:uFillTx/>
                <a:latin typeface="Calibri" panose="020F0502020204030204" pitchFamily="34" charset="0"/>
                <a:cs typeface="Calibri" panose="020F0502020204030204" pitchFamily="34" charset="0"/>
              </a:rPr>
              <a:t>: </a:t>
            </a:r>
            <a:r>
              <a:rPr lang="en-US" altLang="en-US" sz="2400" b="1">
                <a:latin typeface="Calibri" panose="020F0502020204030204" pitchFamily="34" charset="0"/>
                <a:cs typeface="Calibri" panose="020F0502020204030204" pitchFamily="34" charset="0"/>
              </a:rPr>
              <a:t>May</a:t>
            </a:r>
            <a:r>
              <a:rPr kumimoji="0" lang="en-US" altLang="en-US" sz="2400" b="1" i="0" u="none" strike="noStrike" kern="1200" cap="none" spc="0" normalizeH="0" baseline="0" noProof="0">
                <a:ln>
                  <a:noFill/>
                </a:ln>
                <a:effectLst/>
                <a:uLnTx/>
                <a:uFillTx/>
                <a:latin typeface="Calibri" panose="020F0502020204030204" pitchFamily="34" charset="0"/>
                <a:cs typeface="Calibri" panose="020F0502020204030204" pitchFamily="34" charset="0"/>
              </a:rPr>
              <a:t> 21, 2024</a:t>
            </a:r>
          </a:p>
          <a:p>
            <a:pPr marL="0" marR="0" lvl="0" indent="0" algn="l" defTabSz="914355"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19937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CDC Museum&#10;">
            <a:extLst>
              <a:ext uri="{FF2B5EF4-FFF2-40B4-BE49-F238E27FC236}">
                <a16:creationId xmlns:a16="http://schemas.microsoft.com/office/drawing/2014/main" id="{70B7FB38-C19F-0FEE-D3FF-5BC5A409F6EF}"/>
              </a:ext>
            </a:extLst>
          </p:cNvPr>
          <p:cNvPicPr>
            <a:picLocks noChangeAspect="1"/>
          </p:cNvPicPr>
          <p:nvPr/>
        </p:nvPicPr>
        <p:blipFill rotWithShape="1">
          <a:blip r:embed="rId3"/>
          <a:srcRect l="-124" b="15521"/>
          <a:stretch/>
        </p:blipFill>
        <p:spPr>
          <a:xfrm>
            <a:off x="0" y="7975"/>
            <a:ext cx="9144000" cy="5143500"/>
          </a:xfrm>
          <a:prstGeom prst="rect">
            <a:avLst/>
          </a:prstGeom>
        </p:spPr>
      </p:pic>
      <p:sp>
        <p:nvSpPr>
          <p:cNvPr id="11" name="Rectangle 10">
            <a:extLst>
              <a:ext uri="{FF2B5EF4-FFF2-40B4-BE49-F238E27FC236}">
                <a16:creationId xmlns:a16="http://schemas.microsoft.com/office/drawing/2014/main" id="{3C6FD768-C7C9-DBAA-2939-957B4567B0F0}"/>
              </a:ext>
              <a:ext uri="{C183D7F6-B498-43B3-948B-1728B52AA6E4}">
                <adec:decorative xmlns:adec="http://schemas.microsoft.com/office/drawing/2017/decorative" val="1"/>
              </a:ext>
            </a:extLst>
          </p:cNvPr>
          <p:cNvSpPr/>
          <p:nvPr/>
        </p:nvSpPr>
        <p:spPr>
          <a:xfrm>
            <a:off x="0" y="2390"/>
            <a:ext cx="9144000" cy="5143500"/>
          </a:xfrm>
          <a:prstGeom prst="rect">
            <a:avLst/>
          </a:prstGeom>
          <a:solidFill>
            <a:srgbClr val="0E5EAB">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Aptos" panose="02110004020202020204"/>
            </a:endParaRPr>
          </a:p>
        </p:txBody>
      </p:sp>
      <p:sp>
        <p:nvSpPr>
          <p:cNvPr id="6" name="Subtitle 2">
            <a:extLst>
              <a:ext uri="{FF2B5EF4-FFF2-40B4-BE49-F238E27FC236}">
                <a16:creationId xmlns:a16="http://schemas.microsoft.com/office/drawing/2014/main" id="{65E05E21-5E99-1F99-5615-AA33E296CC3B}"/>
              </a:ext>
            </a:extLst>
          </p:cNvPr>
          <p:cNvSpPr txBox="1">
            <a:spLocks/>
          </p:cNvSpPr>
          <p:nvPr/>
        </p:nvSpPr>
        <p:spPr>
          <a:xfrm>
            <a:off x="676095" y="1604022"/>
            <a:ext cx="2866642" cy="2027208"/>
          </a:xfrm>
          <a:prstGeom prst="rect">
            <a:avLst/>
          </a:prstGeom>
        </p:spPr>
        <p:txBody>
          <a:bodyPr vert="horz" lIns="68580" tIns="34290" rIns="6858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fontAlgn="auto">
              <a:spcBef>
                <a:spcPts val="750"/>
              </a:spcBef>
              <a:spcAft>
                <a:spcPts val="0"/>
              </a:spcAft>
            </a:pPr>
            <a:r>
              <a:rPr lang="en-US" sz="1500" b="1" dirty="0">
                <a:solidFill>
                  <a:prstClr val="white"/>
                </a:solidFill>
                <a:latin typeface="Calibri"/>
                <a:cs typeface="Calibri"/>
              </a:rPr>
              <a:t>Jen Layden, MD, PhD</a:t>
            </a:r>
            <a:endParaRPr lang="en-US" sz="1500" b="1" dirty="0">
              <a:solidFill>
                <a:prstClr val="white"/>
              </a:solidFill>
              <a:latin typeface="Aptos" panose="02110004020202020204"/>
            </a:endParaRPr>
          </a:p>
          <a:p>
            <a:pPr algn="l" defTabSz="685800" fontAlgn="auto">
              <a:spcBef>
                <a:spcPts val="750"/>
              </a:spcBef>
              <a:spcAft>
                <a:spcPts val="0"/>
              </a:spcAft>
            </a:pPr>
            <a:r>
              <a:rPr lang="en-US" sz="1500" b="1" dirty="0">
                <a:solidFill>
                  <a:prstClr val="white"/>
                </a:solidFill>
                <a:latin typeface="Calibri"/>
                <a:cs typeface="Calibri"/>
              </a:rPr>
              <a:t>Director</a:t>
            </a:r>
          </a:p>
          <a:p>
            <a:pPr algn="l" defTabSz="685800" fontAlgn="auto">
              <a:spcBef>
                <a:spcPts val="750"/>
              </a:spcBef>
              <a:spcAft>
                <a:spcPts val="0"/>
              </a:spcAft>
            </a:pPr>
            <a:r>
              <a:rPr lang="en-US" sz="1500" b="1" dirty="0">
                <a:solidFill>
                  <a:prstClr val="white"/>
                </a:solidFill>
                <a:latin typeface="Calibri"/>
                <a:cs typeface="Calibri"/>
              </a:rPr>
              <a:t>Office of Public Health Data, Surveillance and Technology (OPHDST)</a:t>
            </a:r>
          </a:p>
          <a:p>
            <a:pPr algn="l" defTabSz="685800" fontAlgn="auto">
              <a:spcBef>
                <a:spcPts val="750"/>
              </a:spcBef>
              <a:spcAft>
                <a:spcPts val="0"/>
              </a:spcAft>
            </a:pPr>
            <a:r>
              <a:rPr lang="en-US" sz="1500" b="1" dirty="0">
                <a:solidFill>
                  <a:prstClr val="white"/>
                </a:solidFill>
                <a:latin typeface="Calibri"/>
                <a:cs typeface="Calibri"/>
              </a:rPr>
              <a:t>Centers for Disease Control and Prevention (CDC)</a:t>
            </a:r>
          </a:p>
        </p:txBody>
      </p:sp>
      <p:sp>
        <p:nvSpPr>
          <p:cNvPr id="7" name="Title 3">
            <a:extLst>
              <a:ext uri="{FF2B5EF4-FFF2-40B4-BE49-F238E27FC236}">
                <a16:creationId xmlns:a16="http://schemas.microsoft.com/office/drawing/2014/main" id="{8F40FAFE-BF05-7927-FDF6-50E53DD703D4}"/>
              </a:ext>
            </a:extLst>
          </p:cNvPr>
          <p:cNvSpPr txBox="1">
            <a:spLocks noGrp="1"/>
          </p:cNvSpPr>
          <p:nvPr>
            <p:ph type="title" idx="4294967295"/>
          </p:nvPr>
        </p:nvSpPr>
        <p:spPr>
          <a:xfrm>
            <a:off x="676095" y="667509"/>
            <a:ext cx="6428794" cy="719470"/>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spcAft>
                <a:spcPts val="450"/>
              </a:spcAft>
              <a:defRPr/>
            </a:pPr>
            <a:r>
              <a:rPr lang="en-US" sz="3300" b="1">
                <a:solidFill>
                  <a:schemeClr val="bg1"/>
                </a:solidFill>
                <a:latin typeface="Calibri" panose="020F0502020204030204" pitchFamily="34" charset="0"/>
                <a:cs typeface="Calibri" panose="020F0502020204030204" pitchFamily="34" charset="0"/>
              </a:rPr>
              <a:t>Future state: Advancing Data for Public Health Action</a:t>
            </a:r>
            <a:endParaRPr lang="en-US" altLang="en-US" sz="33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8476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28C7C16C-4B42-DCDB-191D-472B4716AD2B}"/>
              </a:ext>
              <a:ext uri="{C183D7F6-B498-43B3-948B-1728B52AA6E4}">
                <adec:decorative xmlns:adec="http://schemas.microsoft.com/office/drawing/2017/decorative" val="1"/>
              </a:ext>
            </a:extLst>
          </p:cNvPr>
          <p:cNvCxnSpPr>
            <a:cxnSpLocks/>
          </p:cNvCxnSpPr>
          <p:nvPr/>
        </p:nvCxnSpPr>
        <p:spPr>
          <a:xfrm flipH="1">
            <a:off x="1033575" y="1872441"/>
            <a:ext cx="1" cy="6248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B6C8CCD-D2E3-7809-6763-50507C412B0D}"/>
              </a:ext>
              <a:ext uri="{C183D7F6-B498-43B3-948B-1728B52AA6E4}">
                <adec:decorative xmlns:adec="http://schemas.microsoft.com/office/drawing/2017/decorative" val="1"/>
              </a:ext>
            </a:extLst>
          </p:cNvPr>
          <p:cNvCxnSpPr>
            <a:cxnSpLocks/>
          </p:cNvCxnSpPr>
          <p:nvPr/>
        </p:nvCxnSpPr>
        <p:spPr>
          <a:xfrm flipH="1">
            <a:off x="1973028" y="2633748"/>
            <a:ext cx="1" cy="576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472E409-B575-F14B-2FE0-9A80620D7AC4}"/>
              </a:ext>
              <a:ext uri="{C183D7F6-B498-43B3-948B-1728B52AA6E4}">
                <adec:decorative xmlns:adec="http://schemas.microsoft.com/office/drawing/2017/decorative" val="1"/>
              </a:ext>
            </a:extLst>
          </p:cNvPr>
          <p:cNvCxnSpPr>
            <a:cxnSpLocks/>
          </p:cNvCxnSpPr>
          <p:nvPr/>
        </p:nvCxnSpPr>
        <p:spPr>
          <a:xfrm>
            <a:off x="2899993" y="1880945"/>
            <a:ext cx="0" cy="6159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EDA52D-5E19-B985-967E-C0CB816E87C6}"/>
              </a:ext>
              <a:ext uri="{C183D7F6-B498-43B3-948B-1728B52AA6E4}">
                <adec:decorative xmlns:adec="http://schemas.microsoft.com/office/drawing/2017/decorative" val="1"/>
              </a:ext>
            </a:extLst>
          </p:cNvPr>
          <p:cNvCxnSpPr>
            <a:cxnSpLocks/>
          </p:cNvCxnSpPr>
          <p:nvPr/>
        </p:nvCxnSpPr>
        <p:spPr>
          <a:xfrm>
            <a:off x="5190162" y="2639887"/>
            <a:ext cx="0" cy="5587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44E3626-68E5-9CC1-F1A7-63562D139C4E}"/>
              </a:ext>
              <a:ext uri="{C183D7F6-B498-43B3-948B-1728B52AA6E4}">
                <adec:decorative xmlns:adec="http://schemas.microsoft.com/office/drawing/2017/decorative" val="1"/>
              </a:ext>
            </a:extLst>
          </p:cNvPr>
          <p:cNvCxnSpPr>
            <a:cxnSpLocks/>
          </p:cNvCxnSpPr>
          <p:nvPr/>
        </p:nvCxnSpPr>
        <p:spPr>
          <a:xfrm>
            <a:off x="7011739" y="1872441"/>
            <a:ext cx="0" cy="6728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9E87A0A-D040-E825-C68C-89725337B1A9}"/>
              </a:ext>
              <a:ext uri="{C183D7F6-B498-43B3-948B-1728B52AA6E4}">
                <adec:decorative xmlns:adec="http://schemas.microsoft.com/office/drawing/2017/decorative" val="1"/>
              </a:ext>
            </a:extLst>
          </p:cNvPr>
          <p:cNvCxnSpPr>
            <a:cxnSpLocks/>
          </p:cNvCxnSpPr>
          <p:nvPr/>
        </p:nvCxnSpPr>
        <p:spPr>
          <a:xfrm flipH="1">
            <a:off x="8127645" y="2626723"/>
            <a:ext cx="1" cy="57608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rrow: Right 7">
            <a:extLst>
              <a:ext uri="{FF2B5EF4-FFF2-40B4-BE49-F238E27FC236}">
                <a16:creationId xmlns:a16="http://schemas.microsoft.com/office/drawing/2014/main" id="{061741CF-8451-3731-653A-4594F49F932D}"/>
              </a:ext>
              <a:ext uri="{C183D7F6-B498-43B3-948B-1728B52AA6E4}">
                <adec:decorative xmlns:adec="http://schemas.microsoft.com/office/drawing/2017/decorative" val="1"/>
              </a:ext>
            </a:extLst>
          </p:cNvPr>
          <p:cNvSpPr/>
          <p:nvPr/>
        </p:nvSpPr>
        <p:spPr>
          <a:xfrm>
            <a:off x="390167" y="2407144"/>
            <a:ext cx="8311662" cy="329213"/>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sp>
        <p:nvSpPr>
          <p:cNvPr id="32" name="Oval 31">
            <a:extLst>
              <a:ext uri="{FF2B5EF4-FFF2-40B4-BE49-F238E27FC236}">
                <a16:creationId xmlns:a16="http://schemas.microsoft.com/office/drawing/2014/main" id="{8A76B355-5FB3-23C6-8D9F-6242A2B84095}"/>
              </a:ext>
              <a:ext uri="{C183D7F6-B498-43B3-948B-1728B52AA6E4}">
                <adec:decorative xmlns:adec="http://schemas.microsoft.com/office/drawing/2017/decorative" val="1"/>
              </a:ext>
            </a:extLst>
          </p:cNvPr>
          <p:cNvSpPr/>
          <p:nvPr/>
        </p:nvSpPr>
        <p:spPr>
          <a:xfrm>
            <a:off x="958821" y="2498233"/>
            <a:ext cx="143009" cy="14300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sp>
        <p:nvSpPr>
          <p:cNvPr id="34" name="Oval 33">
            <a:extLst>
              <a:ext uri="{FF2B5EF4-FFF2-40B4-BE49-F238E27FC236}">
                <a16:creationId xmlns:a16="http://schemas.microsoft.com/office/drawing/2014/main" id="{590F8E0C-4340-2A3F-3917-403B8AF06F97}"/>
              </a:ext>
              <a:ext uri="{C183D7F6-B498-43B3-948B-1728B52AA6E4}">
                <adec:decorative xmlns:adec="http://schemas.microsoft.com/office/drawing/2017/decorative" val="1"/>
              </a:ext>
            </a:extLst>
          </p:cNvPr>
          <p:cNvSpPr/>
          <p:nvPr/>
        </p:nvSpPr>
        <p:spPr>
          <a:xfrm>
            <a:off x="2828062" y="2498233"/>
            <a:ext cx="143009" cy="14300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sp>
        <p:nvSpPr>
          <p:cNvPr id="35" name="Oval 34">
            <a:extLst>
              <a:ext uri="{FF2B5EF4-FFF2-40B4-BE49-F238E27FC236}">
                <a16:creationId xmlns:a16="http://schemas.microsoft.com/office/drawing/2014/main" id="{E11A21E3-40B3-45E6-121F-5E6E35744BD0}"/>
              </a:ext>
              <a:ext uri="{C183D7F6-B498-43B3-948B-1728B52AA6E4}">
                <adec:decorative xmlns:adec="http://schemas.microsoft.com/office/drawing/2017/decorative" val="1"/>
              </a:ext>
            </a:extLst>
          </p:cNvPr>
          <p:cNvSpPr/>
          <p:nvPr/>
        </p:nvSpPr>
        <p:spPr>
          <a:xfrm>
            <a:off x="5121908" y="2496879"/>
            <a:ext cx="143009" cy="14300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sp>
        <p:nvSpPr>
          <p:cNvPr id="36" name="Oval 35">
            <a:extLst>
              <a:ext uri="{FF2B5EF4-FFF2-40B4-BE49-F238E27FC236}">
                <a16:creationId xmlns:a16="http://schemas.microsoft.com/office/drawing/2014/main" id="{33194F39-0A92-2D2F-6A29-042314B0EF32}"/>
              </a:ext>
              <a:ext uri="{C183D7F6-B498-43B3-948B-1728B52AA6E4}">
                <adec:decorative xmlns:adec="http://schemas.microsoft.com/office/drawing/2017/decorative" val="1"/>
              </a:ext>
            </a:extLst>
          </p:cNvPr>
          <p:cNvSpPr/>
          <p:nvPr/>
        </p:nvSpPr>
        <p:spPr>
          <a:xfrm>
            <a:off x="6937928" y="2499609"/>
            <a:ext cx="143009" cy="14300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sp>
        <p:nvSpPr>
          <p:cNvPr id="37" name="Oval 36">
            <a:extLst>
              <a:ext uri="{FF2B5EF4-FFF2-40B4-BE49-F238E27FC236}">
                <a16:creationId xmlns:a16="http://schemas.microsoft.com/office/drawing/2014/main" id="{8BE641E4-C1FC-81FE-B2BE-9738A473CAF9}"/>
              </a:ext>
              <a:ext uri="{C183D7F6-B498-43B3-948B-1728B52AA6E4}">
                <adec:decorative xmlns:adec="http://schemas.microsoft.com/office/drawing/2017/decorative" val="1"/>
              </a:ext>
            </a:extLst>
          </p:cNvPr>
          <p:cNvSpPr/>
          <p:nvPr/>
        </p:nvSpPr>
        <p:spPr>
          <a:xfrm>
            <a:off x="8056140" y="2496878"/>
            <a:ext cx="143009" cy="14300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sp>
        <p:nvSpPr>
          <p:cNvPr id="39" name="Oval 38">
            <a:extLst>
              <a:ext uri="{FF2B5EF4-FFF2-40B4-BE49-F238E27FC236}">
                <a16:creationId xmlns:a16="http://schemas.microsoft.com/office/drawing/2014/main" id="{E7251B23-107C-9239-2FC5-D00D77AEC84E}"/>
              </a:ext>
              <a:ext uri="{C183D7F6-B498-43B3-948B-1728B52AA6E4}">
                <adec:decorative xmlns:adec="http://schemas.microsoft.com/office/drawing/2017/decorative" val="1"/>
              </a:ext>
            </a:extLst>
          </p:cNvPr>
          <p:cNvSpPr/>
          <p:nvPr/>
        </p:nvSpPr>
        <p:spPr>
          <a:xfrm>
            <a:off x="1903736" y="2496877"/>
            <a:ext cx="143009" cy="143009"/>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sp>
        <p:nvSpPr>
          <p:cNvPr id="11" name="TextBox 10">
            <a:extLst>
              <a:ext uri="{FF2B5EF4-FFF2-40B4-BE49-F238E27FC236}">
                <a16:creationId xmlns:a16="http://schemas.microsoft.com/office/drawing/2014/main" id="{086C7D9F-9336-7EA4-74DD-20EB88A0CDFC}"/>
              </a:ext>
            </a:extLst>
          </p:cNvPr>
          <p:cNvSpPr txBox="1"/>
          <p:nvPr/>
        </p:nvSpPr>
        <p:spPr>
          <a:xfrm>
            <a:off x="7161922" y="4427222"/>
            <a:ext cx="1865525" cy="484748"/>
          </a:xfrm>
          <a:prstGeom prst="rect">
            <a:avLst/>
          </a:prstGeom>
          <a:noFill/>
        </p:spPr>
        <p:txBody>
          <a:bodyPr wrap="square" lIns="68580" tIns="34290" rIns="68580" bIns="34290" rtlCol="0" anchor="t">
            <a:spAutoFit/>
          </a:bodyPr>
          <a:lstStyle/>
          <a:p>
            <a:pPr defTabSz="685784" eaLnBrk="1" fontAlgn="auto" hangingPunct="1">
              <a:spcBef>
                <a:spcPts val="0"/>
              </a:spcBef>
              <a:spcAft>
                <a:spcPts val="0"/>
              </a:spcAft>
              <a:defRPr/>
            </a:pPr>
            <a:r>
              <a:rPr lang="en-US" sz="675" i="1">
                <a:solidFill>
                  <a:srgbClr val="000000"/>
                </a:solidFill>
                <a:latin typeface="Calibri"/>
                <a:cs typeface="Calibri"/>
              </a:rPr>
              <a:t>*"Driving Public Health in the Fast Lane: The Urgent Need for a 21st Century Data Superhighway." https://www.cste.org/page/DM-2021</a:t>
            </a:r>
          </a:p>
        </p:txBody>
      </p:sp>
      <p:sp>
        <p:nvSpPr>
          <p:cNvPr id="17" name="TextBox 16">
            <a:extLst>
              <a:ext uri="{FF2B5EF4-FFF2-40B4-BE49-F238E27FC236}">
                <a16:creationId xmlns:a16="http://schemas.microsoft.com/office/drawing/2014/main" id="{88ABCBA7-ADF5-1657-5356-D9ACF652B31E}"/>
              </a:ext>
            </a:extLst>
          </p:cNvPr>
          <p:cNvSpPr txBox="1"/>
          <p:nvPr/>
        </p:nvSpPr>
        <p:spPr>
          <a:xfrm>
            <a:off x="8056140" y="3250533"/>
            <a:ext cx="859936" cy="461665"/>
          </a:xfrm>
          <a:prstGeom prst="rect">
            <a:avLst/>
          </a:prstGeom>
          <a:noFill/>
          <a:ln>
            <a:noFill/>
          </a:ln>
        </p:spPr>
        <p:txBody>
          <a:bodyPr wrap="square" rtlCol="0">
            <a:spAutoFit/>
          </a:bodyPr>
          <a:lstStyle/>
          <a:p>
            <a:pPr defTabSz="685800" eaLnBrk="1" fontAlgn="auto" hangingPunct="1">
              <a:spcBef>
                <a:spcPts val="0"/>
              </a:spcBef>
              <a:spcAft>
                <a:spcPts val="0"/>
              </a:spcAft>
            </a:pPr>
            <a:r>
              <a:rPr lang="en-US" sz="1200">
                <a:solidFill>
                  <a:srgbClr val="002060"/>
                </a:solidFill>
                <a:latin typeface="Calibri" panose="020F0502020204030204" pitchFamily="34" charset="0"/>
                <a:cs typeface="Calibri" panose="020F0502020204030204" pitchFamily="34" charset="0"/>
              </a:rPr>
              <a:t>First PHDS released</a:t>
            </a:r>
          </a:p>
        </p:txBody>
      </p:sp>
      <p:sp>
        <p:nvSpPr>
          <p:cNvPr id="15" name="TextBox 14">
            <a:extLst>
              <a:ext uri="{FF2B5EF4-FFF2-40B4-BE49-F238E27FC236}">
                <a16:creationId xmlns:a16="http://schemas.microsoft.com/office/drawing/2014/main" id="{05875BFF-D04B-8324-D3A4-C4A4B5DF9869}"/>
              </a:ext>
            </a:extLst>
          </p:cNvPr>
          <p:cNvSpPr txBox="1"/>
          <p:nvPr/>
        </p:nvSpPr>
        <p:spPr>
          <a:xfrm>
            <a:off x="7418593" y="2684430"/>
            <a:ext cx="550151" cy="300082"/>
          </a:xfrm>
          <a:prstGeom prst="rect">
            <a:avLst/>
          </a:prstGeom>
          <a:noFill/>
        </p:spPr>
        <p:txBody>
          <a:bodyPr wrap="none" rtlCol="0">
            <a:spAutoFit/>
          </a:bodyPr>
          <a:lstStyle/>
          <a:p>
            <a:pPr defTabSz="685800" eaLnBrk="1" fontAlgn="auto" hangingPunct="1">
              <a:spcBef>
                <a:spcPts val="0"/>
              </a:spcBef>
              <a:spcAft>
                <a:spcPts val="0"/>
              </a:spcAft>
            </a:pPr>
            <a:r>
              <a:rPr lang="en-US" sz="1350">
                <a:solidFill>
                  <a:srgbClr val="0E5EAB"/>
                </a:solidFill>
                <a:latin typeface="Myriad Web Pro"/>
              </a:rPr>
              <a:t>2023</a:t>
            </a:r>
          </a:p>
        </p:txBody>
      </p:sp>
      <p:sp>
        <p:nvSpPr>
          <p:cNvPr id="16" name="TextBox 15">
            <a:extLst>
              <a:ext uri="{FF2B5EF4-FFF2-40B4-BE49-F238E27FC236}">
                <a16:creationId xmlns:a16="http://schemas.microsoft.com/office/drawing/2014/main" id="{350A6368-249C-8EFA-823E-E8E846984A64}"/>
              </a:ext>
            </a:extLst>
          </p:cNvPr>
          <p:cNvSpPr txBox="1"/>
          <p:nvPr/>
        </p:nvSpPr>
        <p:spPr>
          <a:xfrm>
            <a:off x="6914232" y="1378683"/>
            <a:ext cx="703942" cy="461665"/>
          </a:xfrm>
          <a:prstGeom prst="rect">
            <a:avLst/>
          </a:prstGeom>
          <a:noFill/>
          <a:ln>
            <a:noFill/>
          </a:ln>
        </p:spPr>
        <p:txBody>
          <a:bodyPr wrap="square" rtlCol="0">
            <a:spAutoFit/>
          </a:bodyPr>
          <a:lstStyle/>
          <a:p>
            <a:pPr defTabSz="685800" eaLnBrk="1" fontAlgn="auto" hangingPunct="1">
              <a:spcBef>
                <a:spcPts val="0"/>
              </a:spcBef>
              <a:spcAft>
                <a:spcPts val="0"/>
              </a:spcAft>
            </a:pPr>
            <a:r>
              <a:rPr lang="en-US" sz="1200">
                <a:solidFill>
                  <a:srgbClr val="002060"/>
                </a:solidFill>
                <a:latin typeface="Calibri" panose="020F0502020204030204" pitchFamily="34" charset="0"/>
                <a:cs typeface="Calibri" panose="020F0502020204030204" pitchFamily="34" charset="0"/>
              </a:rPr>
              <a:t>OPHDST created</a:t>
            </a:r>
          </a:p>
        </p:txBody>
      </p:sp>
      <p:sp>
        <p:nvSpPr>
          <p:cNvPr id="14" name="TextBox 13">
            <a:extLst>
              <a:ext uri="{FF2B5EF4-FFF2-40B4-BE49-F238E27FC236}">
                <a16:creationId xmlns:a16="http://schemas.microsoft.com/office/drawing/2014/main" id="{1D4B937C-02FE-4849-1D83-9E2D1E1EA2FE}"/>
              </a:ext>
            </a:extLst>
          </p:cNvPr>
          <p:cNvSpPr txBox="1"/>
          <p:nvPr/>
        </p:nvSpPr>
        <p:spPr>
          <a:xfrm>
            <a:off x="5729077" y="2684430"/>
            <a:ext cx="550151" cy="300082"/>
          </a:xfrm>
          <a:prstGeom prst="rect">
            <a:avLst/>
          </a:prstGeom>
          <a:noFill/>
        </p:spPr>
        <p:txBody>
          <a:bodyPr wrap="none" rtlCol="0">
            <a:spAutoFit/>
          </a:bodyPr>
          <a:lstStyle/>
          <a:p>
            <a:pPr defTabSz="685800" eaLnBrk="1" fontAlgn="auto" hangingPunct="1">
              <a:spcBef>
                <a:spcPts val="0"/>
              </a:spcBef>
              <a:spcAft>
                <a:spcPts val="0"/>
              </a:spcAft>
            </a:pPr>
            <a:r>
              <a:rPr lang="en-US" sz="1350">
                <a:solidFill>
                  <a:srgbClr val="0E5EAB"/>
                </a:solidFill>
                <a:latin typeface="Myriad Web Pro"/>
              </a:rPr>
              <a:t>2022</a:t>
            </a:r>
          </a:p>
        </p:txBody>
      </p:sp>
      <p:sp>
        <p:nvSpPr>
          <p:cNvPr id="5" name="TextBox 4">
            <a:extLst>
              <a:ext uri="{FF2B5EF4-FFF2-40B4-BE49-F238E27FC236}">
                <a16:creationId xmlns:a16="http://schemas.microsoft.com/office/drawing/2014/main" id="{CA77A728-1950-A390-A9B3-3BD2CD9CD8B7}"/>
              </a:ext>
            </a:extLst>
          </p:cNvPr>
          <p:cNvSpPr txBox="1"/>
          <p:nvPr/>
        </p:nvSpPr>
        <p:spPr>
          <a:xfrm>
            <a:off x="5118658" y="3243811"/>
            <a:ext cx="2254751" cy="1255325"/>
          </a:xfrm>
          <a:prstGeom prst="rect">
            <a:avLst/>
          </a:prstGeom>
          <a:noFill/>
          <a:ln>
            <a:noFill/>
          </a:ln>
        </p:spPr>
        <p:txBody>
          <a:bodyPr wrap="square" rtlCol="0">
            <a:noAutofit/>
          </a:bodyPr>
          <a:lstStyle/>
          <a:p>
            <a:pPr defTabSz="685800" eaLnBrk="1" fontAlgn="auto" hangingPunct="1">
              <a:spcBef>
                <a:spcPts val="0"/>
              </a:spcBef>
              <a:spcAft>
                <a:spcPts val="0"/>
              </a:spcAft>
            </a:pPr>
            <a:r>
              <a:rPr lang="en-US" sz="1200">
                <a:solidFill>
                  <a:srgbClr val="002060"/>
                </a:solidFill>
                <a:latin typeface="Calibri" panose="020F0502020204030204" pitchFamily="34" charset="0"/>
                <a:cs typeface="Calibri" panose="020F0502020204030204" pitchFamily="34" charset="0"/>
              </a:rPr>
              <a:t>Used DMI, CARES, ARP funding to:</a:t>
            </a:r>
          </a:p>
          <a:p>
            <a:pPr marL="194306" indent="-194306" defTabSz="685800" eaLnBrk="1" fontAlgn="auto" hangingPunct="1">
              <a:spcBef>
                <a:spcPts val="0"/>
              </a:spcBef>
              <a:spcAft>
                <a:spcPts val="0"/>
              </a:spcAft>
              <a:buFont typeface="Arial" panose="020B0604020202020204" pitchFamily="34" charset="0"/>
              <a:buChar char="•"/>
            </a:pPr>
            <a:r>
              <a:rPr lang="en-US" sz="1200">
                <a:solidFill>
                  <a:srgbClr val="002060"/>
                </a:solidFill>
                <a:latin typeface="Calibri" panose="020F0502020204030204" pitchFamily="34" charset="0"/>
                <a:cs typeface="Calibri" panose="020F0502020204030204" pitchFamily="34" charset="0"/>
              </a:rPr>
              <a:t>Expand ELR and eCR</a:t>
            </a:r>
          </a:p>
          <a:p>
            <a:pPr marL="194306" indent="-194306" defTabSz="685800" eaLnBrk="1" fontAlgn="auto" hangingPunct="1">
              <a:spcBef>
                <a:spcPts val="0"/>
              </a:spcBef>
              <a:spcAft>
                <a:spcPts val="0"/>
              </a:spcAft>
              <a:buFont typeface="Arial" panose="020B0604020202020204" pitchFamily="34" charset="0"/>
              <a:buChar char="•"/>
            </a:pPr>
            <a:r>
              <a:rPr lang="en-US" sz="1200">
                <a:solidFill>
                  <a:srgbClr val="002060"/>
                </a:solidFill>
                <a:latin typeface="Calibri" panose="020F0502020204030204" pitchFamily="34" charset="0"/>
                <a:cs typeface="Calibri" panose="020F0502020204030204" pitchFamily="34" charset="0"/>
              </a:rPr>
              <a:t>Wastewater and HHS Protect</a:t>
            </a:r>
          </a:p>
          <a:p>
            <a:pPr marL="194306" indent="-194306" defTabSz="685800" eaLnBrk="1" fontAlgn="auto" hangingPunct="1">
              <a:spcBef>
                <a:spcPts val="0"/>
              </a:spcBef>
              <a:spcAft>
                <a:spcPts val="0"/>
              </a:spcAft>
              <a:buFont typeface="Arial" panose="020B0604020202020204" pitchFamily="34" charset="0"/>
              <a:buChar char="•"/>
            </a:pPr>
            <a:r>
              <a:rPr lang="en-US" sz="1200">
                <a:solidFill>
                  <a:srgbClr val="002060"/>
                </a:solidFill>
                <a:latin typeface="Calibri" panose="020F0502020204030204" pitchFamily="34" charset="0"/>
                <a:cs typeface="Calibri" panose="020F0502020204030204" pitchFamily="34" charset="0"/>
              </a:rPr>
              <a:t>Vital statistics</a:t>
            </a:r>
          </a:p>
          <a:p>
            <a:pPr marL="194306" indent="-194306" defTabSz="685800" eaLnBrk="1" fontAlgn="auto" hangingPunct="1">
              <a:spcBef>
                <a:spcPts val="0"/>
              </a:spcBef>
              <a:spcAft>
                <a:spcPts val="0"/>
              </a:spcAft>
              <a:buFont typeface="Arial" panose="020B0604020202020204" pitchFamily="34" charset="0"/>
              <a:buChar char="•"/>
            </a:pPr>
            <a:r>
              <a:rPr lang="en-US" sz="1200">
                <a:solidFill>
                  <a:srgbClr val="002060"/>
                </a:solidFill>
                <a:latin typeface="Calibri" panose="020F0502020204030204" pitchFamily="34" charset="0"/>
                <a:cs typeface="Calibri" panose="020F0502020204030204" pitchFamily="34" charset="0"/>
              </a:rPr>
              <a:t>Reduced manual processes</a:t>
            </a:r>
          </a:p>
          <a:p>
            <a:pPr marL="194306" indent="-194306" defTabSz="685800" eaLnBrk="1" fontAlgn="auto" hangingPunct="1">
              <a:spcBef>
                <a:spcPts val="0"/>
              </a:spcBef>
              <a:spcAft>
                <a:spcPts val="0"/>
              </a:spcAft>
              <a:buFont typeface="Arial" panose="020B0604020202020204" pitchFamily="34" charset="0"/>
              <a:buChar char="•"/>
            </a:pPr>
            <a:r>
              <a:rPr lang="en-US" sz="1200">
                <a:solidFill>
                  <a:srgbClr val="002060"/>
                </a:solidFill>
                <a:latin typeface="Calibri" panose="020F0502020204030204" pitchFamily="34" charset="0"/>
                <a:cs typeface="Calibri" panose="020F0502020204030204" pitchFamily="34" charset="0"/>
              </a:rPr>
              <a:t>Cloud migration</a:t>
            </a:r>
          </a:p>
        </p:txBody>
      </p:sp>
      <p:sp>
        <p:nvSpPr>
          <p:cNvPr id="13" name="TextBox 12">
            <a:extLst>
              <a:ext uri="{FF2B5EF4-FFF2-40B4-BE49-F238E27FC236}">
                <a16:creationId xmlns:a16="http://schemas.microsoft.com/office/drawing/2014/main" id="{F8CACA7B-307C-B36D-382E-A65FEA24A876}"/>
              </a:ext>
            </a:extLst>
          </p:cNvPr>
          <p:cNvSpPr txBox="1"/>
          <p:nvPr/>
        </p:nvSpPr>
        <p:spPr>
          <a:xfrm>
            <a:off x="4039561" y="2684430"/>
            <a:ext cx="550151" cy="300082"/>
          </a:xfrm>
          <a:prstGeom prst="rect">
            <a:avLst/>
          </a:prstGeom>
          <a:noFill/>
        </p:spPr>
        <p:txBody>
          <a:bodyPr wrap="none" rtlCol="0">
            <a:spAutoFit/>
          </a:bodyPr>
          <a:lstStyle/>
          <a:p>
            <a:pPr defTabSz="685800" eaLnBrk="1" fontAlgn="auto" hangingPunct="1">
              <a:spcBef>
                <a:spcPts val="0"/>
              </a:spcBef>
              <a:spcAft>
                <a:spcPts val="0"/>
              </a:spcAft>
            </a:pPr>
            <a:r>
              <a:rPr lang="en-US" sz="1350">
                <a:solidFill>
                  <a:srgbClr val="0E5EAB"/>
                </a:solidFill>
                <a:latin typeface="Myriad Web Pro"/>
              </a:rPr>
              <a:t>2021</a:t>
            </a:r>
          </a:p>
        </p:txBody>
      </p:sp>
      <p:sp>
        <p:nvSpPr>
          <p:cNvPr id="4" name="TextBox 3">
            <a:extLst>
              <a:ext uri="{FF2B5EF4-FFF2-40B4-BE49-F238E27FC236}">
                <a16:creationId xmlns:a16="http://schemas.microsoft.com/office/drawing/2014/main" id="{16DE5673-0AA0-02E4-0559-68FE0152C9BB}"/>
              </a:ext>
            </a:extLst>
          </p:cNvPr>
          <p:cNvSpPr txBox="1"/>
          <p:nvPr/>
        </p:nvSpPr>
        <p:spPr>
          <a:xfrm>
            <a:off x="2844511" y="1235017"/>
            <a:ext cx="1063853" cy="623248"/>
          </a:xfrm>
          <a:prstGeom prst="rect">
            <a:avLst/>
          </a:prstGeom>
          <a:noFill/>
          <a:ln>
            <a:noFill/>
          </a:ln>
        </p:spPr>
        <p:txBody>
          <a:bodyPr wrap="square" lIns="68580" tIns="34290" rIns="68580" bIns="34290" rtlCol="0" anchor="t">
            <a:spAutoFit/>
          </a:bodyPr>
          <a:lstStyle/>
          <a:p>
            <a:pPr defTabSz="685800" eaLnBrk="1" fontAlgn="auto" hangingPunct="1">
              <a:spcBef>
                <a:spcPts val="0"/>
              </a:spcBef>
              <a:spcAft>
                <a:spcPts val="0"/>
              </a:spcAft>
            </a:pPr>
            <a:r>
              <a:rPr lang="en-US" sz="1200">
                <a:solidFill>
                  <a:srgbClr val="002060"/>
                </a:solidFill>
                <a:latin typeface="Calibri"/>
                <a:cs typeface="Calibri"/>
              </a:rPr>
              <a:t>Start of the COVID-19 </a:t>
            </a:r>
            <a:endParaRPr lang="en-US" sz="1350">
              <a:solidFill>
                <a:srgbClr val="002060"/>
              </a:solidFill>
              <a:latin typeface="Myriad Web Pro"/>
            </a:endParaRPr>
          </a:p>
          <a:p>
            <a:pPr defTabSz="685800" eaLnBrk="1" fontAlgn="auto" hangingPunct="1">
              <a:spcBef>
                <a:spcPts val="0"/>
              </a:spcBef>
              <a:spcAft>
                <a:spcPts val="0"/>
              </a:spcAft>
            </a:pPr>
            <a:r>
              <a:rPr lang="en-US" sz="1200">
                <a:solidFill>
                  <a:srgbClr val="002060"/>
                </a:solidFill>
                <a:latin typeface="Calibri"/>
                <a:cs typeface="Calibri"/>
              </a:rPr>
              <a:t>pandemic</a:t>
            </a:r>
            <a:endParaRPr lang="en-US" sz="1350">
              <a:solidFill>
                <a:srgbClr val="002060"/>
              </a:solidFill>
              <a:latin typeface="Myriad Web Pro"/>
            </a:endParaRPr>
          </a:p>
        </p:txBody>
      </p:sp>
      <p:sp>
        <p:nvSpPr>
          <p:cNvPr id="12" name="TextBox 11">
            <a:extLst>
              <a:ext uri="{FF2B5EF4-FFF2-40B4-BE49-F238E27FC236}">
                <a16:creationId xmlns:a16="http://schemas.microsoft.com/office/drawing/2014/main" id="{45FE93D8-EF28-5CA8-F9C2-FD54FE720AE7}"/>
              </a:ext>
            </a:extLst>
          </p:cNvPr>
          <p:cNvSpPr txBox="1"/>
          <p:nvPr/>
        </p:nvSpPr>
        <p:spPr>
          <a:xfrm>
            <a:off x="2354954" y="2686600"/>
            <a:ext cx="550151" cy="300082"/>
          </a:xfrm>
          <a:prstGeom prst="rect">
            <a:avLst/>
          </a:prstGeom>
          <a:noFill/>
        </p:spPr>
        <p:txBody>
          <a:bodyPr wrap="none" rtlCol="0">
            <a:spAutoFit/>
          </a:bodyPr>
          <a:lstStyle/>
          <a:p>
            <a:pPr defTabSz="685800" eaLnBrk="1" fontAlgn="auto" hangingPunct="1">
              <a:spcBef>
                <a:spcPts val="0"/>
              </a:spcBef>
              <a:spcAft>
                <a:spcPts val="0"/>
              </a:spcAft>
            </a:pPr>
            <a:r>
              <a:rPr lang="en-US" sz="1350">
                <a:solidFill>
                  <a:srgbClr val="0E5EAB"/>
                </a:solidFill>
                <a:latin typeface="Myriad Web Pro"/>
              </a:rPr>
              <a:t>2020</a:t>
            </a:r>
          </a:p>
        </p:txBody>
      </p:sp>
      <p:sp>
        <p:nvSpPr>
          <p:cNvPr id="3" name="TextBox 2">
            <a:extLst>
              <a:ext uri="{FF2B5EF4-FFF2-40B4-BE49-F238E27FC236}">
                <a16:creationId xmlns:a16="http://schemas.microsoft.com/office/drawing/2014/main" id="{3612E91C-55BF-A820-69F7-3BCEA844A56D}"/>
              </a:ext>
            </a:extLst>
          </p:cNvPr>
          <p:cNvSpPr txBox="1"/>
          <p:nvPr/>
        </p:nvSpPr>
        <p:spPr>
          <a:xfrm>
            <a:off x="1903736" y="3271059"/>
            <a:ext cx="1298725" cy="830997"/>
          </a:xfrm>
          <a:prstGeom prst="rect">
            <a:avLst/>
          </a:prstGeom>
          <a:noFill/>
          <a:ln>
            <a:noFill/>
          </a:ln>
        </p:spPr>
        <p:txBody>
          <a:bodyPr wrap="square" rtlCol="0">
            <a:spAutoFit/>
          </a:bodyPr>
          <a:lstStyle/>
          <a:p>
            <a:pPr defTabSz="685800" eaLnBrk="1" fontAlgn="auto" hangingPunct="1">
              <a:spcBef>
                <a:spcPts val="0"/>
              </a:spcBef>
              <a:spcAft>
                <a:spcPts val="0"/>
              </a:spcAft>
            </a:pPr>
            <a:r>
              <a:rPr lang="en-US" sz="1200">
                <a:solidFill>
                  <a:srgbClr val="002060"/>
                </a:solidFill>
                <a:latin typeface="Calibri" panose="020F0502020204030204" pitchFamily="34" charset="0"/>
                <a:cs typeface="Calibri" panose="020F0502020204030204" pitchFamily="34" charset="0"/>
              </a:rPr>
              <a:t>First dedicated funding line for DMI to CDC FY2020</a:t>
            </a:r>
          </a:p>
        </p:txBody>
      </p:sp>
      <p:sp>
        <p:nvSpPr>
          <p:cNvPr id="2" name="TextBox 1">
            <a:extLst>
              <a:ext uri="{FF2B5EF4-FFF2-40B4-BE49-F238E27FC236}">
                <a16:creationId xmlns:a16="http://schemas.microsoft.com/office/drawing/2014/main" id="{0CF66AC9-B8A7-D8BF-43B9-0260975B31BF}"/>
              </a:ext>
            </a:extLst>
          </p:cNvPr>
          <p:cNvSpPr txBox="1"/>
          <p:nvPr/>
        </p:nvSpPr>
        <p:spPr>
          <a:xfrm>
            <a:off x="963011" y="1248301"/>
            <a:ext cx="1231548" cy="623248"/>
          </a:xfrm>
          <a:prstGeom prst="rect">
            <a:avLst/>
          </a:prstGeom>
          <a:noFill/>
          <a:ln>
            <a:noFill/>
          </a:ln>
        </p:spPr>
        <p:txBody>
          <a:bodyPr wrap="square" lIns="68580" tIns="34290" rIns="68580" bIns="34290" rtlCol="0" anchor="t">
            <a:spAutoFit/>
          </a:bodyPr>
          <a:lstStyle/>
          <a:p>
            <a:pPr defTabSz="685800" eaLnBrk="1" fontAlgn="auto" hangingPunct="1">
              <a:spcBef>
                <a:spcPts val="0"/>
              </a:spcBef>
              <a:spcAft>
                <a:spcPts val="0"/>
              </a:spcAft>
            </a:pPr>
            <a:r>
              <a:rPr lang="en-US" sz="1200">
                <a:solidFill>
                  <a:srgbClr val="002060"/>
                </a:solidFill>
                <a:latin typeface="Calibri"/>
                <a:cs typeface="Calibri"/>
              </a:rPr>
              <a:t>“Driving Public Health in the Fast Lane” report*</a:t>
            </a:r>
            <a:endParaRPr lang="en-US" sz="120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5600F0B-42C7-D274-2C33-918C6CB4AAF6}"/>
              </a:ext>
            </a:extLst>
          </p:cNvPr>
          <p:cNvSpPr txBox="1"/>
          <p:nvPr/>
        </p:nvSpPr>
        <p:spPr>
          <a:xfrm>
            <a:off x="670348" y="2684430"/>
            <a:ext cx="550151" cy="300082"/>
          </a:xfrm>
          <a:prstGeom prst="rect">
            <a:avLst/>
          </a:prstGeom>
          <a:noFill/>
        </p:spPr>
        <p:txBody>
          <a:bodyPr wrap="none" rtlCol="0">
            <a:spAutoFit/>
          </a:bodyPr>
          <a:lstStyle/>
          <a:p>
            <a:pPr defTabSz="685800" eaLnBrk="1" fontAlgn="auto" hangingPunct="1">
              <a:spcBef>
                <a:spcPts val="0"/>
              </a:spcBef>
              <a:spcAft>
                <a:spcPts val="0"/>
              </a:spcAft>
            </a:pPr>
            <a:r>
              <a:rPr lang="en-US" sz="1350">
                <a:solidFill>
                  <a:srgbClr val="0E5EAB"/>
                </a:solidFill>
                <a:latin typeface="Myriad Web Pro"/>
              </a:rPr>
              <a:t>2019</a:t>
            </a:r>
          </a:p>
        </p:txBody>
      </p:sp>
      <p:sp>
        <p:nvSpPr>
          <p:cNvPr id="6" name="Title 1">
            <a:extLst>
              <a:ext uri="{FF2B5EF4-FFF2-40B4-BE49-F238E27FC236}">
                <a16:creationId xmlns:a16="http://schemas.microsoft.com/office/drawing/2014/main" id="{A1E03B27-021B-7465-953A-FCE226C9D058}"/>
              </a:ext>
            </a:extLst>
          </p:cNvPr>
          <p:cNvSpPr>
            <a:spLocks noGrp="1"/>
          </p:cNvSpPr>
          <p:nvPr>
            <p:ph type="title"/>
          </p:nvPr>
        </p:nvSpPr>
        <p:spPr>
          <a:xfrm>
            <a:off x="457200" y="205979"/>
            <a:ext cx="8686800" cy="857250"/>
          </a:xfrm>
        </p:spPr>
        <p:txBody>
          <a:bodyPr lIns="68580" tIns="34290" rIns="68580" bIns="34290" anchor="t" anchorCtr="0"/>
          <a:lstStyle/>
          <a:p>
            <a:pPr>
              <a:lnSpc>
                <a:spcPct val="148809"/>
              </a:lnSpc>
            </a:pPr>
            <a:r>
              <a:rPr lang="en-US" sz="3200">
                <a:solidFill>
                  <a:srgbClr val="0E5EAB"/>
                </a:solidFill>
                <a:latin typeface="Calibri"/>
                <a:cs typeface="Calibri"/>
              </a:rPr>
              <a:t>Building on our history of data modernization</a:t>
            </a:r>
          </a:p>
        </p:txBody>
      </p:sp>
    </p:spTree>
    <p:extLst>
      <p:ext uri="{BB962C8B-B14F-4D97-AF65-F5344CB8AC3E}">
        <p14:creationId xmlns:p14="http://schemas.microsoft.com/office/powerpoint/2010/main" val="113495157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22B4FC6-E7CF-AE25-CF48-6E5F9761F3CF}"/>
              </a:ext>
            </a:extLst>
          </p:cNvPr>
          <p:cNvSpPr txBox="1"/>
          <p:nvPr/>
        </p:nvSpPr>
        <p:spPr>
          <a:xfrm>
            <a:off x="4783670" y="4194273"/>
            <a:ext cx="3984451" cy="459009"/>
          </a:xfrm>
          <a:prstGeom prst="rect">
            <a:avLst/>
          </a:prstGeom>
          <a:solidFill>
            <a:srgbClr val="0E5EAB"/>
          </a:solidFill>
        </p:spPr>
        <p:txBody>
          <a:bodyPr wrap="square" rtlCol="0" anchor="ctr">
            <a:noAutofit/>
          </a:bodyPr>
          <a:lstStyle/>
          <a:p>
            <a:pPr algn="ctr" defTabSz="685800" eaLnBrk="1" fontAlgn="auto" hangingPunct="1">
              <a:spcBef>
                <a:spcPts val="0"/>
              </a:spcBef>
              <a:spcAft>
                <a:spcPts val="0"/>
              </a:spcAft>
            </a:pPr>
            <a:r>
              <a:rPr lang="en-US" sz="1350" b="1">
                <a:solidFill>
                  <a:srgbClr val="FFFFFF"/>
                </a:solidFill>
                <a:latin typeface="Calibri" panose="020F0502020204030204" pitchFamily="34" charset="0"/>
                <a:cs typeface="Calibri" panose="020F0502020204030204" pitchFamily="34" charset="0"/>
              </a:rPr>
              <a:t>Real-time monitoring</a:t>
            </a:r>
            <a:endParaRPr lang="en-US" sz="1350">
              <a:solidFill>
                <a:srgbClr val="FFFFFF"/>
              </a:solidFill>
              <a:latin typeface="Calibri" panose="020F0502020204030204" pitchFamily="34" charset="0"/>
              <a:cs typeface="Calibri" panose="020F0502020204030204" pitchFamily="34" charset="0"/>
            </a:endParaRPr>
          </a:p>
        </p:txBody>
      </p:sp>
      <p:grpSp>
        <p:nvGrpSpPr>
          <p:cNvPr id="12" name="Group 11" descr="Real time monitoring graphic">
            <a:extLst>
              <a:ext uri="{FF2B5EF4-FFF2-40B4-BE49-F238E27FC236}">
                <a16:creationId xmlns:a16="http://schemas.microsoft.com/office/drawing/2014/main" id="{83701B9B-3A33-111A-A139-43D7E12BBBED}"/>
              </a:ext>
            </a:extLst>
          </p:cNvPr>
          <p:cNvGrpSpPr/>
          <p:nvPr/>
        </p:nvGrpSpPr>
        <p:grpSpPr>
          <a:xfrm>
            <a:off x="4988138" y="2068245"/>
            <a:ext cx="3283058" cy="1965364"/>
            <a:chOff x="7342271" y="2012793"/>
            <a:chExt cx="4553123" cy="3244707"/>
          </a:xfrm>
        </p:grpSpPr>
        <p:grpSp>
          <p:nvGrpSpPr>
            <p:cNvPr id="7" name="Group 6">
              <a:extLst>
                <a:ext uri="{FF2B5EF4-FFF2-40B4-BE49-F238E27FC236}">
                  <a16:creationId xmlns:a16="http://schemas.microsoft.com/office/drawing/2014/main" id="{BFA66E30-B921-F21F-94ED-00CFA4762ADB}"/>
                </a:ext>
              </a:extLst>
            </p:cNvPr>
            <p:cNvGrpSpPr/>
            <p:nvPr/>
          </p:nvGrpSpPr>
          <p:grpSpPr>
            <a:xfrm>
              <a:off x="7413028" y="2257410"/>
              <a:ext cx="4411611" cy="3000090"/>
              <a:chOff x="2072689" y="1037928"/>
              <a:chExt cx="8325021" cy="5071247"/>
            </a:xfrm>
          </p:grpSpPr>
          <p:pic>
            <p:nvPicPr>
              <p:cNvPr id="4" name="Picture 3">
                <a:extLst>
                  <a:ext uri="{FF2B5EF4-FFF2-40B4-BE49-F238E27FC236}">
                    <a16:creationId xmlns:a16="http://schemas.microsoft.com/office/drawing/2014/main" id="{FF610B34-7C2E-47BD-3AF4-B73954F36A7C}"/>
                  </a:ext>
                </a:extLst>
              </p:cNvPr>
              <p:cNvPicPr>
                <a:picLocks noChangeAspect="1"/>
              </p:cNvPicPr>
              <p:nvPr/>
            </p:nvPicPr>
            <p:blipFill rotWithShape="1">
              <a:blip r:embed="rId2"/>
              <a:srcRect l="2443" t="9003" r="5333" b="11751"/>
              <a:stretch/>
            </p:blipFill>
            <p:spPr>
              <a:xfrm>
                <a:off x="2072689" y="1175928"/>
                <a:ext cx="8325021" cy="4933247"/>
              </a:xfrm>
              <a:prstGeom prst="rect">
                <a:avLst/>
              </a:prstGeom>
            </p:spPr>
          </p:pic>
          <p:cxnSp>
            <p:nvCxnSpPr>
              <p:cNvPr id="5" name="Straight Arrow Connector 4">
                <a:extLst>
                  <a:ext uri="{FF2B5EF4-FFF2-40B4-BE49-F238E27FC236}">
                    <a16:creationId xmlns:a16="http://schemas.microsoft.com/office/drawing/2014/main" id="{E50D4F06-DE76-933C-300E-56B7886F65F7}"/>
                  </a:ext>
                </a:extLst>
              </p:cNvPr>
              <p:cNvCxnSpPr>
                <a:cxnSpLocks/>
              </p:cNvCxnSpPr>
              <p:nvPr/>
            </p:nvCxnSpPr>
            <p:spPr>
              <a:xfrm>
                <a:off x="8219661" y="1037928"/>
                <a:ext cx="0" cy="751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0D22950-F8A8-7D64-8665-78DABF1DBFAC}"/>
                  </a:ext>
                </a:extLst>
              </p:cNvPr>
              <p:cNvCxnSpPr>
                <a:cxnSpLocks/>
              </p:cNvCxnSpPr>
              <p:nvPr/>
            </p:nvCxnSpPr>
            <p:spPr>
              <a:xfrm>
                <a:off x="9455426" y="1037928"/>
                <a:ext cx="0" cy="751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2EE24234-9A32-CEFA-9081-F8826F79F32F}"/>
                  </a:ext>
                </a:extLst>
              </p:cNvPr>
              <p:cNvCxnSpPr>
                <a:cxnSpLocks/>
              </p:cNvCxnSpPr>
              <p:nvPr/>
            </p:nvCxnSpPr>
            <p:spPr>
              <a:xfrm>
                <a:off x="5494542" y="1063758"/>
                <a:ext cx="0" cy="7511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65409BCF-639C-E077-E6F2-A74618B29306}"/>
                </a:ext>
              </a:extLst>
            </p:cNvPr>
            <p:cNvPicPr>
              <a:picLocks noChangeAspect="1"/>
            </p:cNvPicPr>
            <p:nvPr/>
          </p:nvPicPr>
          <p:blipFill rotWithShape="1">
            <a:blip r:embed="rId2"/>
            <a:srcRect l="-1391" t="326" r="20181" b="93702"/>
            <a:stretch/>
          </p:blipFill>
          <p:spPr>
            <a:xfrm>
              <a:off x="7342271" y="2012793"/>
              <a:ext cx="4553123" cy="244617"/>
            </a:xfrm>
            <a:prstGeom prst="rect">
              <a:avLst/>
            </a:prstGeom>
          </p:spPr>
        </p:pic>
      </p:grpSp>
      <p:sp>
        <p:nvSpPr>
          <p:cNvPr id="15" name="Title 1">
            <a:extLst>
              <a:ext uri="{FF2B5EF4-FFF2-40B4-BE49-F238E27FC236}">
                <a16:creationId xmlns:a16="http://schemas.microsoft.com/office/drawing/2014/main" id="{21AE50CE-7FB5-FB88-982A-9CA4C0AABC33}"/>
              </a:ext>
            </a:extLst>
          </p:cNvPr>
          <p:cNvSpPr txBox="1">
            <a:spLocks/>
          </p:cNvSpPr>
          <p:nvPr/>
        </p:nvSpPr>
        <p:spPr>
          <a:xfrm>
            <a:off x="4572001" y="1295023"/>
            <a:ext cx="4348520" cy="585467"/>
          </a:xfrm>
          <a:prstGeom prst="rect">
            <a:avLst/>
          </a:prstGeom>
          <a:noFill/>
        </p:spPr>
        <p:txBody>
          <a:bodyPr lIns="0" tIns="0" rIns="0" bIns="0" anchor="t"/>
          <a:lstStyle>
            <a:defPPr>
              <a:defRPr lang="en-US"/>
            </a:defPPr>
            <a:lvl1pPr marR="0" lvl="0" indent="0" fontAlgn="base">
              <a:lnSpc>
                <a:spcPct val="100000"/>
              </a:lnSpc>
              <a:spcBef>
                <a:spcPct val="0"/>
              </a:spcBef>
              <a:spcAft>
                <a:spcPct val="0"/>
              </a:spcAft>
              <a:buClrTx/>
              <a:buSzTx/>
              <a:buFontTx/>
              <a:buNone/>
              <a:tabLst/>
              <a:defRPr kumimoji="0" sz="1600" b="1" i="0" u="none" strike="noStrike" cap="none" spc="0" normalizeH="0" baseline="0">
                <a:ln>
                  <a:noFill/>
                </a:ln>
                <a:solidFill>
                  <a:srgbClr val="157FA2"/>
                </a:solidFill>
                <a:effectLst/>
                <a:uLnTx/>
                <a:uFillTx/>
                <a:latin typeface="Cambria" panose="02040503050406030204" pitchFamily="18" charset="0"/>
                <a:ea typeface="+mj-ea"/>
                <a:cs typeface="Calibri"/>
              </a:defRPr>
            </a:lvl1pPr>
            <a:lvl2pPr algn="ctr" fontAlgn="base">
              <a:spcBef>
                <a:spcPct val="0"/>
              </a:spcBef>
              <a:spcAft>
                <a:spcPct val="0"/>
              </a:spcAft>
              <a:defRPr sz="5867">
                <a:latin typeface="Myriad Web Pro" panose="020B0503030403020204" pitchFamily="34" charset="0"/>
              </a:defRPr>
            </a:lvl2pPr>
            <a:lvl3pPr algn="ctr" fontAlgn="base">
              <a:spcBef>
                <a:spcPct val="0"/>
              </a:spcBef>
              <a:spcAft>
                <a:spcPct val="0"/>
              </a:spcAft>
              <a:defRPr sz="5867">
                <a:latin typeface="Myriad Web Pro" panose="020B0503030403020204" pitchFamily="34" charset="0"/>
              </a:defRPr>
            </a:lvl3pPr>
            <a:lvl4pPr algn="ctr" fontAlgn="base">
              <a:spcBef>
                <a:spcPct val="0"/>
              </a:spcBef>
              <a:spcAft>
                <a:spcPct val="0"/>
              </a:spcAft>
              <a:defRPr sz="5867">
                <a:latin typeface="Myriad Web Pro" panose="020B0503030403020204" pitchFamily="34" charset="0"/>
              </a:defRPr>
            </a:lvl4pPr>
            <a:lvl5pPr algn="ctr" fontAlgn="base">
              <a:spcBef>
                <a:spcPct val="0"/>
              </a:spcBef>
              <a:spcAft>
                <a:spcPct val="0"/>
              </a:spcAft>
              <a:defRPr sz="5867">
                <a:latin typeface="Myriad Web Pro" panose="020B0503030403020204" pitchFamily="34" charset="0"/>
              </a:defRPr>
            </a:lvl5pPr>
            <a:lvl6pPr marL="609585" algn="ctr" fontAlgn="base">
              <a:spcBef>
                <a:spcPct val="0"/>
              </a:spcBef>
              <a:spcAft>
                <a:spcPct val="0"/>
              </a:spcAft>
              <a:defRPr sz="5867">
                <a:latin typeface="Myriad Web Pro" panose="020B0503030403020204" pitchFamily="34" charset="0"/>
              </a:defRPr>
            </a:lvl6pPr>
            <a:lvl7pPr marL="1219170" algn="ctr" fontAlgn="base">
              <a:spcBef>
                <a:spcPct val="0"/>
              </a:spcBef>
              <a:spcAft>
                <a:spcPct val="0"/>
              </a:spcAft>
              <a:defRPr sz="5867">
                <a:latin typeface="Myriad Web Pro" panose="020B0503030403020204" pitchFamily="34" charset="0"/>
              </a:defRPr>
            </a:lvl7pPr>
            <a:lvl8pPr marL="1828754" algn="ctr" fontAlgn="base">
              <a:spcBef>
                <a:spcPct val="0"/>
              </a:spcBef>
              <a:spcAft>
                <a:spcPct val="0"/>
              </a:spcAft>
              <a:defRPr sz="5867">
                <a:latin typeface="Myriad Web Pro" panose="020B0503030403020204" pitchFamily="34" charset="0"/>
              </a:defRPr>
            </a:lvl8pPr>
            <a:lvl9pPr marL="2438339" algn="ctr" fontAlgn="base">
              <a:spcBef>
                <a:spcPct val="0"/>
              </a:spcBef>
              <a:spcAft>
                <a:spcPct val="0"/>
              </a:spcAft>
              <a:defRPr sz="5867">
                <a:latin typeface="Myriad Web Pro" panose="020B0503030403020204" pitchFamily="34" charset="0"/>
              </a:defRPr>
            </a:lvl9pPr>
          </a:lstStyle>
          <a:p>
            <a:pPr algn="ctr" defTabSz="685800" eaLnBrk="1" hangingPunct="1"/>
            <a:r>
              <a:rPr lang="en-US" sz="1350">
                <a:solidFill>
                  <a:srgbClr val="0E5EAB"/>
                </a:solidFill>
                <a:latin typeface="Calibri" panose="020F0502020204030204" pitchFamily="34" charset="0"/>
                <a:cs typeface="Calibri" panose="020F0502020204030204" pitchFamily="34" charset="0"/>
              </a:rPr>
              <a:t>Increased syndromic data coverage </a:t>
            </a:r>
            <a:r>
              <a:rPr lang="en-US" sz="1350" b="0">
                <a:solidFill>
                  <a:srgbClr val="0E5EAB"/>
                </a:solidFill>
                <a:latin typeface="Calibri" panose="020F0502020204030204" pitchFamily="34" charset="0"/>
                <a:cs typeface="Calibri" panose="020F0502020204030204" pitchFamily="34" charset="0"/>
              </a:rPr>
              <a:t>to ~88% of </a:t>
            </a:r>
            <a:br>
              <a:rPr lang="en-US" sz="1350" b="0">
                <a:solidFill>
                  <a:srgbClr val="0E5EAB"/>
                </a:solidFill>
                <a:latin typeface="Calibri" panose="020F0502020204030204" pitchFamily="34" charset="0"/>
                <a:cs typeface="Calibri" panose="020F0502020204030204" pitchFamily="34" charset="0"/>
              </a:rPr>
            </a:br>
            <a:r>
              <a:rPr lang="en-US" sz="1350" b="0">
                <a:solidFill>
                  <a:srgbClr val="0E5EAB"/>
                </a:solidFill>
                <a:latin typeface="Calibri" panose="020F0502020204030204" pitchFamily="34" charset="0"/>
                <a:cs typeface="Calibri" panose="020F0502020204030204" pitchFamily="34" charset="0"/>
              </a:rPr>
              <a:t>ED visits allows real-time threat monitoring</a:t>
            </a:r>
          </a:p>
        </p:txBody>
      </p:sp>
      <p:sp>
        <p:nvSpPr>
          <p:cNvPr id="2" name="TextBox 1">
            <a:extLst>
              <a:ext uri="{FF2B5EF4-FFF2-40B4-BE49-F238E27FC236}">
                <a16:creationId xmlns:a16="http://schemas.microsoft.com/office/drawing/2014/main" id="{FEBC4ACC-8B05-06BA-4F8F-6E4C78674131}"/>
              </a:ext>
            </a:extLst>
          </p:cNvPr>
          <p:cNvSpPr txBox="1"/>
          <p:nvPr/>
        </p:nvSpPr>
        <p:spPr>
          <a:xfrm>
            <a:off x="375880" y="4194274"/>
            <a:ext cx="3984452" cy="484748"/>
          </a:xfrm>
          <a:prstGeom prst="rect">
            <a:avLst/>
          </a:prstGeom>
          <a:solidFill>
            <a:srgbClr val="0E5EAB"/>
          </a:solidFill>
          <a:ln>
            <a:noFill/>
          </a:ln>
        </p:spPr>
        <p:txBody>
          <a:bodyPr wrap="square" rtlCol="0" anchor="ctr">
            <a:noAutofit/>
          </a:bodyPr>
          <a:lstStyle/>
          <a:p>
            <a:pPr algn="ctr" defTabSz="685800" eaLnBrk="1" fontAlgn="auto" hangingPunct="1">
              <a:spcBef>
                <a:spcPts val="0"/>
              </a:spcBef>
              <a:spcAft>
                <a:spcPts val="0"/>
              </a:spcAft>
            </a:pPr>
            <a:r>
              <a:rPr lang="en-US" sz="1350" b="1">
                <a:solidFill>
                  <a:srgbClr val="FFFFFF"/>
                </a:solidFill>
                <a:latin typeface="Calibri" panose="020F0502020204030204" pitchFamily="34" charset="0"/>
                <a:cs typeface="Calibri" panose="020F0502020204030204" pitchFamily="34" charset="0"/>
              </a:rPr>
              <a:t>Faster detection of novel cases</a:t>
            </a:r>
          </a:p>
          <a:p>
            <a:pPr algn="ctr" defTabSz="685800" eaLnBrk="1" fontAlgn="auto" hangingPunct="1">
              <a:spcBef>
                <a:spcPts val="0"/>
              </a:spcBef>
              <a:spcAft>
                <a:spcPts val="0"/>
              </a:spcAft>
            </a:pPr>
            <a:r>
              <a:rPr lang="en-US" sz="1350" b="1">
                <a:solidFill>
                  <a:srgbClr val="FFFFFF"/>
                </a:solidFill>
                <a:latin typeface="Calibri" panose="020F0502020204030204" pitchFamily="34" charset="0"/>
                <a:cs typeface="Calibri" panose="020F0502020204030204" pitchFamily="34" charset="0"/>
              </a:rPr>
              <a:t>More complete data to detect inequities </a:t>
            </a:r>
            <a:endParaRPr lang="en-US" sz="1350">
              <a:solidFill>
                <a:srgbClr val="FFFFFF"/>
              </a:solidFill>
              <a:latin typeface="Calibri" panose="020F0502020204030204" pitchFamily="34" charset="0"/>
              <a:cs typeface="Calibri" panose="020F0502020204030204" pitchFamily="34" charset="0"/>
            </a:endParaRPr>
          </a:p>
        </p:txBody>
      </p:sp>
      <p:grpSp>
        <p:nvGrpSpPr>
          <p:cNvPr id="18" name="Group 17" descr="Faster detection graphic">
            <a:extLst>
              <a:ext uri="{FF2B5EF4-FFF2-40B4-BE49-F238E27FC236}">
                <a16:creationId xmlns:a16="http://schemas.microsoft.com/office/drawing/2014/main" id="{A09C666B-5DE6-BD0B-3D53-5003BC47704D}"/>
              </a:ext>
            </a:extLst>
          </p:cNvPr>
          <p:cNvGrpSpPr/>
          <p:nvPr/>
        </p:nvGrpSpPr>
        <p:grpSpPr>
          <a:xfrm>
            <a:off x="509653" y="2068245"/>
            <a:ext cx="3716906" cy="1948059"/>
            <a:chOff x="620181" y="1501295"/>
            <a:chExt cx="11159293" cy="6088171"/>
          </a:xfrm>
        </p:grpSpPr>
        <p:pic>
          <p:nvPicPr>
            <p:cNvPr id="19" name="Picture 18" descr="Map of the United States with a few blue dots, mostly in Utah, New York, and Texas.">
              <a:extLst>
                <a:ext uri="{FF2B5EF4-FFF2-40B4-BE49-F238E27FC236}">
                  <a16:creationId xmlns:a16="http://schemas.microsoft.com/office/drawing/2014/main" id="{62CC37D6-9180-2384-3035-45BA504C2EB7}"/>
                </a:ext>
              </a:extLst>
            </p:cNvPr>
            <p:cNvPicPr/>
            <p:nvPr/>
          </p:nvPicPr>
          <p:blipFill>
            <a:blip r:embed="rId3">
              <a:duotone>
                <a:schemeClr val="accent1">
                  <a:shade val="45000"/>
                  <a:satMod val="135000"/>
                </a:schemeClr>
                <a:prstClr val="white"/>
              </a:duotone>
            </a:blip>
            <a:stretch>
              <a:fillRect/>
            </a:stretch>
          </p:blipFill>
          <p:spPr>
            <a:xfrm>
              <a:off x="620181" y="1987338"/>
              <a:ext cx="5101623" cy="3309406"/>
            </a:xfrm>
            <a:prstGeom prst="rect">
              <a:avLst/>
            </a:prstGeom>
          </p:spPr>
        </p:pic>
        <p:pic>
          <p:nvPicPr>
            <p:cNvPr id="20" name="Picture 19" descr="Map, scatter chart&#10;&#10;Description automatically generated">
              <a:extLst>
                <a:ext uri="{FF2B5EF4-FFF2-40B4-BE49-F238E27FC236}">
                  <a16:creationId xmlns:a16="http://schemas.microsoft.com/office/drawing/2014/main" id="{8869E892-FAAF-5E20-5E39-1993037295E2}"/>
                </a:ext>
              </a:extLst>
            </p:cNvPr>
            <p:cNvPicPr>
              <a:picLocks noChangeAspect="1"/>
            </p:cNvPicPr>
            <p:nvPr/>
          </p:nvPicPr>
          <p:blipFill>
            <a:blip r:embed="rId4">
              <a:duotone>
                <a:schemeClr val="accent1">
                  <a:shade val="45000"/>
                  <a:satMod val="135000"/>
                </a:schemeClr>
                <a:prstClr val="white"/>
              </a:duotone>
            </a:blip>
            <a:stretch>
              <a:fillRect/>
            </a:stretch>
          </p:blipFill>
          <p:spPr>
            <a:xfrm>
              <a:off x="6016120" y="2083913"/>
              <a:ext cx="5551103" cy="3455574"/>
            </a:xfrm>
            <a:prstGeom prst="rect">
              <a:avLst/>
            </a:prstGeom>
          </p:spPr>
        </p:pic>
        <p:sp>
          <p:nvSpPr>
            <p:cNvPr id="23" name="TextBox 22">
              <a:extLst>
                <a:ext uri="{FF2B5EF4-FFF2-40B4-BE49-F238E27FC236}">
                  <a16:creationId xmlns:a16="http://schemas.microsoft.com/office/drawing/2014/main" id="{1E048136-CFAF-4B11-5594-4DE0E3FD6E40}"/>
                </a:ext>
              </a:extLst>
            </p:cNvPr>
            <p:cNvSpPr txBox="1"/>
            <p:nvPr/>
          </p:nvSpPr>
          <p:spPr>
            <a:xfrm>
              <a:off x="1514217" y="1505133"/>
              <a:ext cx="2985803" cy="721408"/>
            </a:xfrm>
            <a:prstGeom prst="rect">
              <a:avLst/>
            </a:prstGeom>
            <a:noFill/>
          </p:spPr>
          <p:txBody>
            <a:bodyPr wrap="none" lIns="68580" tIns="34290" rIns="68580" bIns="34290" rtlCol="0" anchor="t">
              <a:spAutoFit/>
            </a:bodyPr>
            <a:lstStyle/>
            <a:p>
              <a:pPr algn="ctr" defTabSz="685800" eaLnBrk="1" fontAlgn="auto" hangingPunct="1">
                <a:spcBef>
                  <a:spcPts val="0"/>
                </a:spcBef>
                <a:spcAft>
                  <a:spcPts val="0"/>
                </a:spcAft>
              </a:pPr>
              <a:r>
                <a:rPr lang="en-US" sz="1050" b="1">
                  <a:solidFill>
                    <a:srgbClr val="000000"/>
                  </a:solidFill>
                  <a:latin typeface="Helvetica" pitchFamily="2" charset="0"/>
                  <a:cs typeface="Calibri" panose="020F0502020204030204" pitchFamily="34" charset="0"/>
                </a:rPr>
                <a:t>January 2020</a:t>
              </a:r>
            </a:p>
          </p:txBody>
        </p:sp>
        <p:sp>
          <p:nvSpPr>
            <p:cNvPr id="24" name="TextBox 23">
              <a:extLst>
                <a:ext uri="{FF2B5EF4-FFF2-40B4-BE49-F238E27FC236}">
                  <a16:creationId xmlns:a16="http://schemas.microsoft.com/office/drawing/2014/main" id="{D8D195F7-3809-89E8-40B1-18224F31C9D3}"/>
                </a:ext>
              </a:extLst>
            </p:cNvPr>
            <p:cNvSpPr txBox="1"/>
            <p:nvPr/>
          </p:nvSpPr>
          <p:spPr>
            <a:xfrm>
              <a:off x="7467278" y="1501295"/>
              <a:ext cx="2624851" cy="721408"/>
            </a:xfrm>
            <a:prstGeom prst="rect">
              <a:avLst/>
            </a:prstGeom>
            <a:noFill/>
          </p:spPr>
          <p:txBody>
            <a:bodyPr wrap="none" lIns="68580" tIns="34290" rIns="68580" bIns="34290" rtlCol="0" anchor="t">
              <a:spAutoFit/>
            </a:bodyPr>
            <a:lstStyle/>
            <a:p>
              <a:pPr algn="ctr" defTabSz="685800" eaLnBrk="1" fontAlgn="auto" hangingPunct="1">
                <a:spcBef>
                  <a:spcPts val="0"/>
                </a:spcBef>
                <a:spcAft>
                  <a:spcPts val="0"/>
                </a:spcAft>
              </a:pPr>
              <a:r>
                <a:rPr lang="en-US" sz="1050" b="1">
                  <a:solidFill>
                    <a:srgbClr val="000000"/>
                  </a:solidFill>
                  <a:latin typeface="Helvetica" pitchFamily="2" charset="0"/>
                  <a:cs typeface="Calibri" panose="020F0502020204030204" pitchFamily="34" charset="0"/>
                </a:rPr>
                <a:t>March 2024</a:t>
              </a:r>
            </a:p>
          </p:txBody>
        </p:sp>
        <p:sp>
          <p:nvSpPr>
            <p:cNvPr id="25" name="Rectangle 24">
              <a:extLst>
                <a:ext uri="{FF2B5EF4-FFF2-40B4-BE49-F238E27FC236}">
                  <a16:creationId xmlns:a16="http://schemas.microsoft.com/office/drawing/2014/main" id="{FCE339CA-B620-F3A2-21BC-6B8A2845839A}"/>
                </a:ext>
              </a:extLst>
            </p:cNvPr>
            <p:cNvSpPr/>
            <p:nvPr/>
          </p:nvSpPr>
          <p:spPr>
            <a:xfrm>
              <a:off x="1560068" y="5778952"/>
              <a:ext cx="3221854" cy="1226395"/>
            </a:xfrm>
            <a:prstGeom prst="rect">
              <a:avLst/>
            </a:prstGeom>
          </p:spPr>
          <p:txBody>
            <a:bodyPr wrap="square" lIns="68580" tIns="34290" rIns="68580" bIns="34290" anchor="t">
              <a:spAutoFit/>
            </a:bodyPr>
            <a:lstStyle/>
            <a:p>
              <a:pPr algn="ctr" defTabSz="914355" eaLnBrk="1" fontAlgn="auto" hangingPunct="1">
                <a:spcBef>
                  <a:spcPts val="0"/>
                </a:spcBef>
                <a:spcAft>
                  <a:spcPts val="0"/>
                </a:spcAft>
              </a:pPr>
              <a:r>
                <a:rPr lang="en-US" sz="1050" b="1">
                  <a:solidFill>
                    <a:srgbClr val="000000"/>
                  </a:solidFill>
                  <a:latin typeface="Helvetica" pitchFamily="2" charset="0"/>
                  <a:cs typeface="Calibri" panose="020F0502020204030204" pitchFamily="34" charset="0"/>
                </a:rPr>
                <a:t>187 health care facilities</a:t>
              </a:r>
              <a:endParaRPr lang="en-US" sz="1050">
                <a:solidFill>
                  <a:srgbClr val="000000"/>
                </a:solidFill>
                <a:latin typeface="Helvetica" pitchFamily="2" charset="0"/>
                <a:cs typeface="Calibri" panose="020F0502020204030204" pitchFamily="34" charset="0"/>
              </a:endParaRPr>
            </a:p>
          </p:txBody>
        </p:sp>
        <p:sp>
          <p:nvSpPr>
            <p:cNvPr id="26" name="Rectangle 25">
              <a:extLst>
                <a:ext uri="{FF2B5EF4-FFF2-40B4-BE49-F238E27FC236}">
                  <a16:creationId xmlns:a16="http://schemas.microsoft.com/office/drawing/2014/main" id="{066C46B3-8E34-F32B-8B4B-AE67F11EE338}"/>
                </a:ext>
              </a:extLst>
            </p:cNvPr>
            <p:cNvSpPr/>
            <p:nvPr/>
          </p:nvSpPr>
          <p:spPr>
            <a:xfrm>
              <a:off x="5803871" y="5858084"/>
              <a:ext cx="5975603" cy="1731382"/>
            </a:xfrm>
            <a:prstGeom prst="rect">
              <a:avLst/>
            </a:prstGeom>
          </p:spPr>
          <p:txBody>
            <a:bodyPr wrap="square" lIns="68580" tIns="34290" rIns="68580" bIns="34290" anchor="t">
              <a:spAutoFit/>
            </a:bodyPr>
            <a:lstStyle/>
            <a:p>
              <a:pPr algn="ctr" defTabSz="914355" eaLnBrk="1" fontAlgn="auto" hangingPunct="1">
                <a:spcBef>
                  <a:spcPts val="0"/>
                </a:spcBef>
                <a:spcAft>
                  <a:spcPts val="0"/>
                </a:spcAft>
                <a:defRPr/>
              </a:pPr>
              <a:r>
                <a:rPr lang="en-US" sz="1050">
                  <a:solidFill>
                    <a:srgbClr val="000000"/>
                  </a:solidFill>
                  <a:latin typeface="Helvetica" pitchFamily="2" charset="0"/>
                  <a:cs typeface="Calibri" panose="020F0502020204030204" pitchFamily="34" charset="0"/>
                </a:rPr>
                <a:t>As of April 4, 2024, </a:t>
              </a:r>
              <a:br>
                <a:rPr lang="en-US" sz="1050">
                  <a:solidFill>
                    <a:srgbClr val="000000"/>
                  </a:solidFill>
                  <a:latin typeface="Helvetica" pitchFamily="2" charset="0"/>
                  <a:cs typeface="Calibri" panose="020F0502020204030204" pitchFamily="34" charset="0"/>
                </a:rPr>
              </a:br>
              <a:r>
                <a:rPr lang="en-US" sz="1050">
                  <a:solidFill>
                    <a:srgbClr val="000000"/>
                  </a:solidFill>
                  <a:latin typeface="Helvetica" pitchFamily="2" charset="0"/>
                  <a:cs typeface="Calibri" panose="020F0502020204030204" pitchFamily="34" charset="0"/>
                </a:rPr>
                <a:t>over </a:t>
              </a:r>
              <a:r>
                <a:rPr lang="en-US" sz="1050" b="1">
                  <a:solidFill>
                    <a:srgbClr val="000000"/>
                  </a:solidFill>
                  <a:latin typeface="Helvetica" pitchFamily="2" charset="0"/>
                  <a:cs typeface="Calibri" panose="020F0502020204030204" pitchFamily="34" charset="0"/>
                </a:rPr>
                <a:t>36,100 health care facilities </a:t>
              </a:r>
              <a:endParaRPr lang="en-US" sz="1050" strike="sngStrike">
                <a:solidFill>
                  <a:srgbClr val="000000"/>
                </a:solidFill>
                <a:highlight>
                  <a:srgbClr val="FFFF00"/>
                </a:highlight>
                <a:latin typeface="Helvetica" pitchFamily="2" charset="0"/>
                <a:cs typeface="Calibri" panose="020F0502020204030204" pitchFamily="34" charset="0"/>
              </a:endParaRPr>
            </a:p>
          </p:txBody>
        </p:sp>
      </p:grpSp>
      <p:sp>
        <p:nvSpPr>
          <p:cNvPr id="22" name="Title 1">
            <a:extLst>
              <a:ext uri="{FF2B5EF4-FFF2-40B4-BE49-F238E27FC236}">
                <a16:creationId xmlns:a16="http://schemas.microsoft.com/office/drawing/2014/main" id="{6354056A-8E16-2C6D-5923-DF670067E0B3}"/>
              </a:ext>
            </a:extLst>
          </p:cNvPr>
          <p:cNvSpPr txBox="1">
            <a:spLocks/>
          </p:cNvSpPr>
          <p:nvPr/>
        </p:nvSpPr>
        <p:spPr>
          <a:xfrm>
            <a:off x="213757" y="1295023"/>
            <a:ext cx="4369609" cy="544397"/>
          </a:xfrm>
          <a:prstGeom prst="rect">
            <a:avLst/>
          </a:prstGeom>
          <a:noFill/>
        </p:spPr>
        <p:txBody>
          <a:bodyPr lIns="0" tIns="0" rIns="0" bIns="0" anchor="t"/>
          <a:lstStyle>
            <a:defPPr>
              <a:defRPr lang="en-US"/>
            </a:defPPr>
            <a:lvl1pPr marR="0" lvl="0" indent="0" fontAlgn="base">
              <a:lnSpc>
                <a:spcPct val="100000"/>
              </a:lnSpc>
              <a:spcBef>
                <a:spcPct val="0"/>
              </a:spcBef>
              <a:spcAft>
                <a:spcPct val="0"/>
              </a:spcAft>
              <a:buClrTx/>
              <a:buSzTx/>
              <a:buFontTx/>
              <a:buNone/>
              <a:tabLst/>
              <a:defRPr kumimoji="0" sz="1600" b="1" i="0" u="none" strike="noStrike" cap="none" spc="0" normalizeH="0" baseline="0">
                <a:ln>
                  <a:noFill/>
                </a:ln>
                <a:solidFill>
                  <a:srgbClr val="157FA2"/>
                </a:solidFill>
                <a:effectLst/>
                <a:uLnTx/>
                <a:uFillTx/>
                <a:latin typeface="Cambria" panose="02040503050406030204" pitchFamily="18" charset="0"/>
                <a:ea typeface="+mj-ea"/>
                <a:cs typeface="Calibri"/>
              </a:defRPr>
            </a:lvl1pPr>
            <a:lvl2pPr algn="ctr" fontAlgn="base">
              <a:spcBef>
                <a:spcPct val="0"/>
              </a:spcBef>
              <a:spcAft>
                <a:spcPct val="0"/>
              </a:spcAft>
              <a:defRPr sz="5867">
                <a:latin typeface="Myriad Web Pro" panose="020B0503030403020204" pitchFamily="34" charset="0"/>
              </a:defRPr>
            </a:lvl2pPr>
            <a:lvl3pPr algn="ctr" fontAlgn="base">
              <a:spcBef>
                <a:spcPct val="0"/>
              </a:spcBef>
              <a:spcAft>
                <a:spcPct val="0"/>
              </a:spcAft>
              <a:defRPr sz="5867">
                <a:latin typeface="Myriad Web Pro" panose="020B0503030403020204" pitchFamily="34" charset="0"/>
              </a:defRPr>
            </a:lvl3pPr>
            <a:lvl4pPr algn="ctr" fontAlgn="base">
              <a:spcBef>
                <a:spcPct val="0"/>
              </a:spcBef>
              <a:spcAft>
                <a:spcPct val="0"/>
              </a:spcAft>
              <a:defRPr sz="5867">
                <a:latin typeface="Myriad Web Pro" panose="020B0503030403020204" pitchFamily="34" charset="0"/>
              </a:defRPr>
            </a:lvl4pPr>
            <a:lvl5pPr algn="ctr" fontAlgn="base">
              <a:spcBef>
                <a:spcPct val="0"/>
              </a:spcBef>
              <a:spcAft>
                <a:spcPct val="0"/>
              </a:spcAft>
              <a:defRPr sz="5867">
                <a:latin typeface="Myriad Web Pro" panose="020B0503030403020204" pitchFamily="34" charset="0"/>
              </a:defRPr>
            </a:lvl5pPr>
            <a:lvl6pPr marL="609585" algn="ctr" fontAlgn="base">
              <a:spcBef>
                <a:spcPct val="0"/>
              </a:spcBef>
              <a:spcAft>
                <a:spcPct val="0"/>
              </a:spcAft>
              <a:defRPr sz="5867">
                <a:latin typeface="Myriad Web Pro" panose="020B0503030403020204" pitchFamily="34" charset="0"/>
              </a:defRPr>
            </a:lvl6pPr>
            <a:lvl7pPr marL="1219170" algn="ctr" fontAlgn="base">
              <a:spcBef>
                <a:spcPct val="0"/>
              </a:spcBef>
              <a:spcAft>
                <a:spcPct val="0"/>
              </a:spcAft>
              <a:defRPr sz="5867">
                <a:latin typeface="Myriad Web Pro" panose="020B0503030403020204" pitchFamily="34" charset="0"/>
              </a:defRPr>
            </a:lvl7pPr>
            <a:lvl8pPr marL="1828754" algn="ctr" fontAlgn="base">
              <a:spcBef>
                <a:spcPct val="0"/>
              </a:spcBef>
              <a:spcAft>
                <a:spcPct val="0"/>
              </a:spcAft>
              <a:defRPr sz="5867">
                <a:latin typeface="Myriad Web Pro" panose="020B0503030403020204" pitchFamily="34" charset="0"/>
              </a:defRPr>
            </a:lvl8pPr>
            <a:lvl9pPr marL="2438339" algn="ctr" fontAlgn="base">
              <a:spcBef>
                <a:spcPct val="0"/>
              </a:spcBef>
              <a:spcAft>
                <a:spcPct val="0"/>
              </a:spcAft>
              <a:defRPr sz="5867">
                <a:latin typeface="Myriad Web Pro" panose="020B0503030403020204" pitchFamily="34" charset="0"/>
              </a:defRPr>
            </a:lvl9pPr>
          </a:lstStyle>
          <a:p>
            <a:pPr algn="ctr" defTabSz="685800" eaLnBrk="1" hangingPunct="1"/>
            <a:r>
              <a:rPr lang="en-US" sz="1350">
                <a:solidFill>
                  <a:srgbClr val="0E5EAB"/>
                </a:solidFill>
                <a:latin typeface="Calibri" panose="020F0502020204030204" pitchFamily="34" charset="0"/>
                <a:ea typeface="Cambria"/>
                <a:cs typeface="Calibri" panose="020F0502020204030204" pitchFamily="34" charset="0"/>
              </a:rPr>
              <a:t>Expanded electronic case reporting </a:t>
            </a:r>
            <a:r>
              <a:rPr lang="en-US" sz="1350" b="0">
                <a:solidFill>
                  <a:srgbClr val="0E5EAB"/>
                </a:solidFill>
                <a:latin typeface="Calibri" panose="020F0502020204030204" pitchFamily="34" charset="0"/>
                <a:ea typeface="Cambria"/>
                <a:cs typeface="Calibri" panose="020F0502020204030204" pitchFamily="34" charset="0"/>
              </a:rPr>
              <a:t>coverage </a:t>
            </a:r>
            <a:br>
              <a:rPr lang="en-US" sz="1350" b="0">
                <a:solidFill>
                  <a:srgbClr val="0E5EAB"/>
                </a:solidFill>
                <a:latin typeface="Calibri" panose="020F0502020204030204" pitchFamily="34" charset="0"/>
                <a:cs typeface="Calibri" panose="020F0502020204030204" pitchFamily="34" charset="0"/>
              </a:rPr>
            </a:br>
            <a:r>
              <a:rPr lang="en-US" sz="1350" b="0">
                <a:solidFill>
                  <a:srgbClr val="0E5EAB"/>
                </a:solidFill>
                <a:latin typeface="Calibri" panose="020F0502020204030204" pitchFamily="34" charset="0"/>
                <a:ea typeface="Cambria"/>
                <a:cs typeface="Calibri" panose="020F0502020204030204" pitchFamily="34" charset="0"/>
              </a:rPr>
              <a:t>leads to faster reporting and reduced burden</a:t>
            </a:r>
            <a:endParaRPr lang="en-US" sz="1350" b="0">
              <a:solidFill>
                <a:srgbClr val="0E5EAB"/>
              </a:solidFill>
              <a:latin typeface="Calibri" panose="020F0502020204030204" pitchFamily="34" charset="0"/>
              <a:cs typeface="Calibri" panose="020F0502020204030204" pitchFamily="34" charset="0"/>
            </a:endParaRPr>
          </a:p>
        </p:txBody>
      </p:sp>
      <p:sp>
        <p:nvSpPr>
          <p:cNvPr id="16" name="Title 1">
            <a:extLst>
              <a:ext uri="{FF2B5EF4-FFF2-40B4-BE49-F238E27FC236}">
                <a16:creationId xmlns:a16="http://schemas.microsoft.com/office/drawing/2014/main" id="{4B2BF74D-B761-AE98-F327-2CDD04B21771}"/>
              </a:ext>
            </a:extLst>
          </p:cNvPr>
          <p:cNvSpPr txBox="1">
            <a:spLocks noGrp="1"/>
          </p:cNvSpPr>
          <p:nvPr>
            <p:ph type="title" idx="4294967295"/>
          </p:nvPr>
        </p:nvSpPr>
        <p:spPr>
          <a:xfrm>
            <a:off x="571500" y="320279"/>
            <a:ext cx="8229600" cy="857250"/>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lvl1pPr algn="l" rtl="0" eaLnBrk="1" fontAlgn="base" hangingPunct="1">
              <a:lnSpc>
                <a:spcPts val="3000"/>
              </a:lnSpc>
              <a:spcBef>
                <a:spcPct val="0"/>
              </a:spcBef>
              <a:spcAft>
                <a:spcPct val="0"/>
              </a:spcAft>
              <a:defRPr sz="2800" b="1" kern="1200" baseline="0">
                <a:solidFill>
                  <a:srgbClr val="0039A6"/>
                </a:solidFill>
                <a:effectLst/>
                <a:latin typeface="Calibri" pitchFamily="34" charset="0"/>
                <a:ea typeface="+mj-ea"/>
                <a:cs typeface="+mj-cs"/>
              </a:defRPr>
            </a:lvl1pPr>
            <a:lvl2pPr algn="ctr" rtl="0" eaLnBrk="1" fontAlgn="base" hangingPunct="1">
              <a:spcBef>
                <a:spcPct val="0"/>
              </a:spcBef>
              <a:spcAft>
                <a:spcPct val="0"/>
              </a:spcAft>
              <a:defRPr sz="4400">
                <a:solidFill>
                  <a:schemeClr val="tx1"/>
                </a:solidFill>
                <a:latin typeface="Myriad Web Pro" panose="020B0503030403020204" pitchFamily="34" charset="0"/>
              </a:defRPr>
            </a:lvl2pPr>
            <a:lvl3pPr algn="ctr" rtl="0" eaLnBrk="1" fontAlgn="base" hangingPunct="1">
              <a:spcBef>
                <a:spcPct val="0"/>
              </a:spcBef>
              <a:spcAft>
                <a:spcPct val="0"/>
              </a:spcAft>
              <a:defRPr sz="4400">
                <a:solidFill>
                  <a:schemeClr val="tx1"/>
                </a:solidFill>
                <a:latin typeface="Myriad Web Pro" panose="020B0503030403020204" pitchFamily="34" charset="0"/>
              </a:defRPr>
            </a:lvl3pPr>
            <a:lvl4pPr algn="ctr" rtl="0" eaLnBrk="1" fontAlgn="base" hangingPunct="1">
              <a:spcBef>
                <a:spcPct val="0"/>
              </a:spcBef>
              <a:spcAft>
                <a:spcPct val="0"/>
              </a:spcAft>
              <a:defRPr sz="4400">
                <a:solidFill>
                  <a:schemeClr val="tx1"/>
                </a:solidFill>
                <a:latin typeface="Myriad Web Pro" panose="020B0503030403020204" pitchFamily="34" charset="0"/>
              </a:defRPr>
            </a:lvl4pPr>
            <a:lvl5pPr algn="ctr" rtl="0" eaLnBrk="1" fontAlgn="base" hangingPunct="1">
              <a:spcBef>
                <a:spcPct val="0"/>
              </a:spcBef>
              <a:spcAft>
                <a:spcPct val="0"/>
              </a:spcAft>
              <a:defRPr sz="4400">
                <a:solidFill>
                  <a:schemeClr val="tx1"/>
                </a:solidFill>
                <a:latin typeface="Myriad Web Pro" panose="020B0503030403020204" pitchFamily="34" charset="0"/>
              </a:defRPr>
            </a:lvl5pPr>
            <a:lvl6pPr marL="457200" algn="ctr" rtl="0" eaLnBrk="1" fontAlgn="base" hangingPunct="1">
              <a:spcBef>
                <a:spcPct val="0"/>
              </a:spcBef>
              <a:spcAft>
                <a:spcPct val="0"/>
              </a:spcAft>
              <a:defRPr sz="4400">
                <a:solidFill>
                  <a:schemeClr val="tx1"/>
                </a:solidFill>
                <a:latin typeface="Myriad Web Pro" panose="020B0503030403020204" pitchFamily="34" charset="0"/>
              </a:defRPr>
            </a:lvl6pPr>
            <a:lvl7pPr marL="914400" algn="ctr" rtl="0" eaLnBrk="1" fontAlgn="base" hangingPunct="1">
              <a:spcBef>
                <a:spcPct val="0"/>
              </a:spcBef>
              <a:spcAft>
                <a:spcPct val="0"/>
              </a:spcAft>
              <a:defRPr sz="4400">
                <a:solidFill>
                  <a:schemeClr val="tx1"/>
                </a:solidFill>
                <a:latin typeface="Myriad Web Pro" panose="020B0503030403020204" pitchFamily="34" charset="0"/>
              </a:defRPr>
            </a:lvl7pPr>
            <a:lvl8pPr marL="1371600" algn="ctr" rtl="0" eaLnBrk="1" fontAlgn="base" hangingPunct="1">
              <a:spcBef>
                <a:spcPct val="0"/>
              </a:spcBef>
              <a:spcAft>
                <a:spcPct val="0"/>
              </a:spcAft>
              <a:defRPr sz="4400">
                <a:solidFill>
                  <a:schemeClr val="tx1"/>
                </a:solidFill>
                <a:latin typeface="Myriad Web Pro" panose="020B0503030403020204" pitchFamily="34" charset="0"/>
              </a:defRPr>
            </a:lvl8pPr>
            <a:lvl9pPr marL="1828800" algn="ctr" rtl="0" eaLnBrk="1" fontAlgn="base" hangingPunct="1">
              <a:spcBef>
                <a:spcPct val="0"/>
              </a:spcBef>
              <a:spcAft>
                <a:spcPct val="0"/>
              </a:spcAft>
              <a:defRPr sz="4400">
                <a:solidFill>
                  <a:schemeClr val="tx1"/>
                </a:solidFill>
                <a:latin typeface="Myriad Web Pro" panose="020B0503030403020204" pitchFamily="34" charset="0"/>
              </a:defRPr>
            </a:lvl9pPr>
          </a:lstStyle>
          <a:p>
            <a:pPr marL="0" marR="0" lvl="0" indent="0" algn="l" defTabSz="685800" rtl="0" eaLnBrk="1" fontAlgn="base" latinLnBrk="0" hangingPunct="1">
              <a:lnSpc>
                <a:spcPct val="148809"/>
              </a:lnSpc>
              <a:spcBef>
                <a:spcPct val="0"/>
              </a:spcBef>
              <a:spcAft>
                <a:spcPct val="0"/>
              </a:spcAft>
              <a:buClrTx/>
              <a:buSzTx/>
              <a:buFontTx/>
              <a:buNone/>
              <a:tabLst/>
              <a:defRPr/>
            </a:pPr>
            <a:r>
              <a:rPr kumimoji="0" lang="en-US" sz="3300" b="1" i="0" u="none" strike="noStrike" kern="1200" cap="none" spc="0" normalizeH="0" baseline="0" noProof="0">
                <a:ln>
                  <a:noFill/>
                </a:ln>
                <a:solidFill>
                  <a:srgbClr val="0E5EAB"/>
                </a:solidFill>
                <a:effectLst/>
                <a:uLnTx/>
                <a:uFillTx/>
                <a:latin typeface="Calibri" pitchFamily="34" charset="0"/>
                <a:ea typeface="+mj-ea"/>
                <a:cs typeface="Calibri" panose="020F0502020204030204" pitchFamily="34" charset="0"/>
              </a:rPr>
              <a:t>Benefits of data modernization</a:t>
            </a:r>
          </a:p>
        </p:txBody>
      </p:sp>
    </p:spTree>
    <p:extLst>
      <p:ext uri="{BB962C8B-B14F-4D97-AF65-F5344CB8AC3E}">
        <p14:creationId xmlns:p14="http://schemas.microsoft.com/office/powerpoint/2010/main" val="27290405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 of people looking at computer screen">
            <a:extLst>
              <a:ext uri="{FF2B5EF4-FFF2-40B4-BE49-F238E27FC236}">
                <a16:creationId xmlns:a16="http://schemas.microsoft.com/office/drawing/2014/main" id="{E4AA4540-3145-C95F-8D53-0EF3EC7FB320}"/>
              </a:ext>
            </a:extLst>
          </p:cNvPr>
          <p:cNvPicPr>
            <a:picLocks noChangeAspect="1"/>
          </p:cNvPicPr>
          <p:nvPr/>
        </p:nvPicPr>
        <p:blipFill rotWithShape="1">
          <a:blip r:embed="rId3"/>
          <a:srcRect l="23634" t="-127" r="34660" b="25"/>
          <a:stretch/>
        </p:blipFill>
        <p:spPr>
          <a:xfrm>
            <a:off x="5785352" y="-7416"/>
            <a:ext cx="3359220" cy="5024791"/>
          </a:xfrm>
          <a:prstGeom prst="rect">
            <a:avLst/>
          </a:prstGeom>
        </p:spPr>
      </p:pic>
      <p:sp>
        <p:nvSpPr>
          <p:cNvPr id="8" name="Rectangle 7">
            <a:extLst>
              <a:ext uri="{FF2B5EF4-FFF2-40B4-BE49-F238E27FC236}">
                <a16:creationId xmlns:a16="http://schemas.microsoft.com/office/drawing/2014/main" id="{C08433F5-9A1D-9265-B0CC-7233093AEF3C}"/>
              </a:ext>
              <a:ext uri="{C183D7F6-B498-43B3-948B-1728B52AA6E4}">
                <adec:decorative xmlns:adec="http://schemas.microsoft.com/office/drawing/2017/decorative" val="1"/>
              </a:ext>
            </a:extLst>
          </p:cNvPr>
          <p:cNvSpPr/>
          <p:nvPr/>
        </p:nvSpPr>
        <p:spPr>
          <a:xfrm>
            <a:off x="1" y="6168"/>
            <a:ext cx="2790645" cy="5137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002060"/>
              </a:solidFill>
              <a:latin typeface="Myriad Web Pro"/>
            </a:endParaRPr>
          </a:p>
        </p:txBody>
      </p:sp>
      <p:sp>
        <p:nvSpPr>
          <p:cNvPr id="10" name="Rectangle 9">
            <a:extLst>
              <a:ext uri="{FF2B5EF4-FFF2-40B4-BE49-F238E27FC236}">
                <a16:creationId xmlns:a16="http://schemas.microsoft.com/office/drawing/2014/main" id="{5FA4D9D0-FE63-F347-2143-CFB9CBD429BE}"/>
              </a:ext>
              <a:ext uri="{C183D7F6-B498-43B3-948B-1728B52AA6E4}">
                <adec:decorative xmlns:adec="http://schemas.microsoft.com/office/drawing/2017/decorative" val="1"/>
              </a:ext>
            </a:extLst>
          </p:cNvPr>
          <p:cNvSpPr/>
          <p:nvPr/>
        </p:nvSpPr>
        <p:spPr>
          <a:xfrm>
            <a:off x="5785353" y="-6980"/>
            <a:ext cx="1621993" cy="5023689"/>
          </a:xfrm>
          <a:prstGeom prst="rect">
            <a:avLst/>
          </a:prstGeom>
          <a:gradFill flip="none" rotWithShape="1">
            <a:gsLst>
              <a:gs pos="0">
                <a:schemeClr val="accent1">
                  <a:lumMod val="5000"/>
                  <a:lumOff val="95000"/>
                </a:schemeClr>
              </a:gs>
              <a:gs pos="0">
                <a:scrgbClr r="0" g="0" b="0"/>
              </a:gs>
              <a:gs pos="100000">
                <a:schemeClr val="accent1">
                  <a:lumMod val="5000"/>
                  <a:lumOff val="95000"/>
                  <a:alpha val="0"/>
                </a:schemeClr>
              </a:gs>
              <a:gs pos="0">
                <a:schemeClr val="bg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sp>
        <p:nvSpPr>
          <p:cNvPr id="3" name="TextBox 2">
            <a:extLst>
              <a:ext uri="{FF2B5EF4-FFF2-40B4-BE49-F238E27FC236}">
                <a16:creationId xmlns:a16="http://schemas.microsoft.com/office/drawing/2014/main" id="{710DF2D0-56B2-119F-27FA-821B162F5FCA}"/>
              </a:ext>
            </a:extLst>
          </p:cNvPr>
          <p:cNvSpPr txBox="1"/>
          <p:nvPr/>
        </p:nvSpPr>
        <p:spPr>
          <a:xfrm>
            <a:off x="2952690" y="2680185"/>
            <a:ext cx="2670618" cy="1938992"/>
          </a:xfrm>
          <a:prstGeom prst="rect">
            <a:avLst/>
          </a:prstGeom>
          <a:noFill/>
        </p:spPr>
        <p:txBody>
          <a:bodyPr wrap="square">
            <a:spAutoFit/>
          </a:bodyPr>
          <a:lstStyle/>
          <a:p>
            <a:pPr defTabSz="685800" eaLnBrk="1" fontAlgn="auto" hangingPunct="1">
              <a:spcBef>
                <a:spcPts val="0"/>
              </a:spcBef>
              <a:spcAft>
                <a:spcPts val="900"/>
              </a:spcAft>
            </a:pPr>
            <a:r>
              <a:rPr lang="en-US" sz="2400" b="1">
                <a:solidFill>
                  <a:srgbClr val="0E5EAB"/>
                </a:solidFill>
                <a:latin typeface="Calibri"/>
                <a:cs typeface="Calibri"/>
              </a:rPr>
              <a:t>to advance data for public health action to equitably protect health, safety and security.</a:t>
            </a:r>
          </a:p>
        </p:txBody>
      </p:sp>
      <p:sp>
        <p:nvSpPr>
          <p:cNvPr id="6" name="Title 5">
            <a:extLst>
              <a:ext uri="{FF2B5EF4-FFF2-40B4-BE49-F238E27FC236}">
                <a16:creationId xmlns:a16="http://schemas.microsoft.com/office/drawing/2014/main" id="{FDBCF7F4-9874-7590-ADD9-862C0457A6E6}"/>
              </a:ext>
            </a:extLst>
          </p:cNvPr>
          <p:cNvSpPr>
            <a:spLocks noGrp="1"/>
          </p:cNvSpPr>
          <p:nvPr>
            <p:ph type="title"/>
          </p:nvPr>
        </p:nvSpPr>
        <p:spPr>
          <a:xfrm>
            <a:off x="227308" y="185964"/>
            <a:ext cx="2336030" cy="2205990"/>
          </a:xfrm>
        </p:spPr>
        <p:txBody>
          <a:bodyPr lIns="68580" tIns="34290" rIns="68580" bIns="34290" anchor="b" anchorCtr="0"/>
          <a:lstStyle/>
          <a:p>
            <a:pPr>
              <a:lnSpc>
                <a:spcPct val="100000"/>
              </a:lnSpc>
            </a:pPr>
            <a:r>
              <a:rPr lang="en-US" sz="2400" b="0" i="1">
                <a:solidFill>
                  <a:schemeClr val="bg2"/>
                </a:solidFill>
                <a:latin typeface="Calibri"/>
                <a:cs typeface="Calibri"/>
              </a:rPr>
              <a:t>Our vision expands on modernization efforts and focuses on critical components</a:t>
            </a:r>
            <a:endParaRPr lang="en-US" sz="2400" b="0" i="1">
              <a:solidFill>
                <a:schemeClr val="bg2"/>
              </a:solidFill>
            </a:endParaRPr>
          </a:p>
        </p:txBody>
      </p:sp>
    </p:spTree>
    <p:extLst>
      <p:ext uri="{BB962C8B-B14F-4D97-AF65-F5344CB8AC3E}">
        <p14:creationId xmlns:p14="http://schemas.microsoft.com/office/powerpoint/2010/main" val="25140570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elay 4">
            <a:extLst>
              <a:ext uri="{FF2B5EF4-FFF2-40B4-BE49-F238E27FC236}">
                <a16:creationId xmlns:a16="http://schemas.microsoft.com/office/drawing/2014/main" id="{D31BD9C1-635E-2A15-F5C9-85C815BE8B93}"/>
              </a:ext>
              <a:ext uri="{C183D7F6-B498-43B3-948B-1728B52AA6E4}">
                <adec:decorative xmlns:adec="http://schemas.microsoft.com/office/drawing/2017/decorative" val="1"/>
              </a:ext>
            </a:extLst>
          </p:cNvPr>
          <p:cNvSpPr/>
          <p:nvPr/>
        </p:nvSpPr>
        <p:spPr>
          <a:xfrm>
            <a:off x="0" y="1602607"/>
            <a:ext cx="3549832" cy="3417168"/>
          </a:xfrm>
          <a:prstGeom prst="flowChartDelay">
            <a:avLst/>
          </a:prstGeom>
          <a:solidFill>
            <a:srgbClr val="015CAC">
              <a:lumMod val="20000"/>
              <a:lumOff val="80000"/>
            </a:srgbClr>
          </a:solidFill>
          <a:ln w="6350" cap="sq"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eaLnBrk="1" fontAlgn="auto" hangingPunct="1">
              <a:spcBef>
                <a:spcPts val="225"/>
              </a:spcBef>
              <a:spcAft>
                <a:spcPts val="225"/>
              </a:spcAft>
              <a:defRPr/>
            </a:pPr>
            <a:endParaRPr lang="en-US" sz="1200" kern="0">
              <a:solidFill>
                <a:srgbClr val="FFFFFF"/>
              </a:solidFill>
              <a:latin typeface="Arial"/>
            </a:endParaRPr>
          </a:p>
        </p:txBody>
      </p:sp>
      <p:sp>
        <p:nvSpPr>
          <p:cNvPr id="43" name="TextBox 42">
            <a:extLst>
              <a:ext uri="{FF2B5EF4-FFF2-40B4-BE49-F238E27FC236}">
                <a16:creationId xmlns:a16="http://schemas.microsoft.com/office/drawing/2014/main" id="{56EE9765-C94C-D925-EC5B-A56882C3F5A6}"/>
              </a:ext>
              <a:ext uri="{C183D7F6-B498-43B3-948B-1728B52AA6E4}">
                <adec:decorative xmlns:adec="http://schemas.microsoft.com/office/drawing/2017/decorative" val="1"/>
              </a:ext>
            </a:extLst>
          </p:cNvPr>
          <p:cNvSpPr txBox="1"/>
          <p:nvPr/>
        </p:nvSpPr>
        <p:spPr>
          <a:xfrm rot="16200000">
            <a:off x="-393660" y="3036281"/>
            <a:ext cx="2039234" cy="207749"/>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eaLnBrk="1" fontAlgn="auto" hangingPunct="1">
              <a:spcBef>
                <a:spcPts val="225"/>
              </a:spcBef>
              <a:spcAft>
                <a:spcPts val="225"/>
              </a:spcAft>
              <a:buClr>
                <a:srgbClr val="000000"/>
              </a:buClr>
            </a:pPr>
            <a:r>
              <a:rPr lang="en-US" sz="1350" b="1">
                <a:solidFill>
                  <a:srgbClr val="015CAC"/>
                </a:solidFill>
                <a:latin typeface="Calibri" panose="020F0502020204030204" pitchFamily="34" charset="0"/>
                <a:cs typeface="Calibri" panose="020F0502020204030204" pitchFamily="34" charset="0"/>
              </a:rPr>
              <a:t>Core public health actions</a:t>
            </a:r>
          </a:p>
        </p:txBody>
      </p:sp>
      <p:cxnSp>
        <p:nvCxnSpPr>
          <p:cNvPr id="46" name="LineBasicDefault 30">
            <a:extLst>
              <a:ext uri="{FF2B5EF4-FFF2-40B4-BE49-F238E27FC236}">
                <a16:creationId xmlns:a16="http://schemas.microsoft.com/office/drawing/2014/main" id="{0A685C05-8990-6354-05ED-69C38F1FE6AE}"/>
              </a:ext>
              <a:ext uri="{C183D7F6-B498-43B3-948B-1728B52AA6E4}">
                <adec:decorative xmlns:adec="http://schemas.microsoft.com/office/drawing/2017/decorative" val="1"/>
              </a:ext>
            </a:extLst>
          </p:cNvPr>
          <p:cNvCxnSpPr>
            <a:cxnSpLocks/>
          </p:cNvCxnSpPr>
          <p:nvPr>
            <p:custDataLst>
              <p:tags r:id="rId1"/>
            </p:custDataLst>
          </p:nvPr>
        </p:nvCxnSpPr>
        <p:spPr bwMode="gray">
          <a:xfrm>
            <a:off x="2858233" y="4062363"/>
            <a:ext cx="490436" cy="1"/>
          </a:xfrm>
          <a:prstGeom prst="straightConnector1">
            <a:avLst/>
          </a:prstGeom>
          <a:noFill/>
          <a:ln w="6350" cap="flat" cmpd="sng" algn="ctr">
            <a:solidFill>
              <a:srgbClr val="7F7F7F"/>
            </a:solidFill>
            <a:prstDash val="solid"/>
            <a:miter lim="800000"/>
            <a:tailEnd type="none"/>
          </a:ln>
          <a:effectLst/>
        </p:spPr>
      </p:cxnSp>
      <p:cxnSp>
        <p:nvCxnSpPr>
          <p:cNvPr id="47" name="LineBasicDefault 30">
            <a:extLst>
              <a:ext uri="{FF2B5EF4-FFF2-40B4-BE49-F238E27FC236}">
                <a16:creationId xmlns:a16="http://schemas.microsoft.com/office/drawing/2014/main" id="{E3991C75-DFB1-FFAB-D1D3-D2252A79B499}"/>
              </a:ext>
              <a:ext uri="{C183D7F6-B498-43B3-948B-1728B52AA6E4}">
                <adec:decorative xmlns:adec="http://schemas.microsoft.com/office/drawing/2017/decorative" val="1"/>
              </a:ext>
            </a:extLst>
          </p:cNvPr>
          <p:cNvCxnSpPr>
            <a:cxnSpLocks/>
          </p:cNvCxnSpPr>
          <p:nvPr>
            <p:custDataLst>
              <p:tags r:id="rId2"/>
            </p:custDataLst>
          </p:nvPr>
        </p:nvCxnSpPr>
        <p:spPr bwMode="gray">
          <a:xfrm>
            <a:off x="3106164" y="3292564"/>
            <a:ext cx="490436" cy="1"/>
          </a:xfrm>
          <a:prstGeom prst="straightConnector1">
            <a:avLst/>
          </a:prstGeom>
          <a:noFill/>
          <a:ln w="6350" cap="flat" cmpd="sng" algn="ctr">
            <a:solidFill>
              <a:srgbClr val="7F7F7F"/>
            </a:solidFill>
            <a:prstDash val="solid"/>
            <a:miter lim="800000"/>
            <a:tailEnd type="none"/>
          </a:ln>
          <a:effectLst/>
        </p:spPr>
      </p:cxnSp>
      <p:cxnSp>
        <p:nvCxnSpPr>
          <p:cNvPr id="48" name="LineBasicDefault 30">
            <a:extLst>
              <a:ext uri="{FF2B5EF4-FFF2-40B4-BE49-F238E27FC236}">
                <a16:creationId xmlns:a16="http://schemas.microsoft.com/office/drawing/2014/main" id="{F247EFE1-2F89-633D-8646-722170797043}"/>
              </a:ext>
              <a:ext uri="{C183D7F6-B498-43B3-948B-1728B52AA6E4}">
                <adec:decorative xmlns:adec="http://schemas.microsoft.com/office/drawing/2017/decorative" val="1"/>
              </a:ext>
            </a:extLst>
          </p:cNvPr>
          <p:cNvCxnSpPr>
            <a:cxnSpLocks/>
          </p:cNvCxnSpPr>
          <p:nvPr>
            <p:custDataLst>
              <p:tags r:id="rId3"/>
            </p:custDataLst>
          </p:nvPr>
        </p:nvCxnSpPr>
        <p:spPr bwMode="gray">
          <a:xfrm>
            <a:off x="3549832" y="4062364"/>
            <a:ext cx="4431242" cy="0"/>
          </a:xfrm>
          <a:prstGeom prst="straightConnector1">
            <a:avLst/>
          </a:prstGeom>
          <a:noFill/>
          <a:ln w="6350" cap="flat" cmpd="sng" algn="ctr">
            <a:solidFill>
              <a:srgbClr val="7F7F7F"/>
            </a:solidFill>
            <a:prstDash val="solid"/>
            <a:miter lim="800000"/>
            <a:tailEnd type="none"/>
          </a:ln>
          <a:effectLst/>
        </p:spPr>
      </p:cxnSp>
      <p:cxnSp>
        <p:nvCxnSpPr>
          <p:cNvPr id="49" name="LineBasicDefault 30">
            <a:extLst>
              <a:ext uri="{FF2B5EF4-FFF2-40B4-BE49-F238E27FC236}">
                <a16:creationId xmlns:a16="http://schemas.microsoft.com/office/drawing/2014/main" id="{8779F377-C7D4-3538-33DA-71C94D904B24}"/>
              </a:ext>
              <a:ext uri="{C183D7F6-B498-43B3-948B-1728B52AA6E4}">
                <adec:decorative xmlns:adec="http://schemas.microsoft.com/office/drawing/2017/decorative" val="1"/>
              </a:ext>
            </a:extLst>
          </p:cNvPr>
          <p:cNvCxnSpPr>
            <a:cxnSpLocks/>
          </p:cNvCxnSpPr>
          <p:nvPr>
            <p:custDataLst>
              <p:tags r:id="rId4"/>
            </p:custDataLst>
          </p:nvPr>
        </p:nvCxnSpPr>
        <p:spPr bwMode="gray">
          <a:xfrm>
            <a:off x="3727612" y="3292564"/>
            <a:ext cx="4253461" cy="0"/>
          </a:xfrm>
          <a:prstGeom prst="straightConnector1">
            <a:avLst/>
          </a:prstGeom>
          <a:noFill/>
          <a:ln w="6350" cap="flat" cmpd="sng" algn="ctr">
            <a:solidFill>
              <a:srgbClr val="7F7F7F"/>
            </a:solidFill>
            <a:prstDash val="solid"/>
            <a:miter lim="800000"/>
            <a:tailEnd type="none"/>
          </a:ln>
          <a:effectLst/>
        </p:spPr>
      </p:cxnSp>
      <p:cxnSp>
        <p:nvCxnSpPr>
          <p:cNvPr id="50" name="LineBasicDefault 30">
            <a:extLst>
              <a:ext uri="{FF2B5EF4-FFF2-40B4-BE49-F238E27FC236}">
                <a16:creationId xmlns:a16="http://schemas.microsoft.com/office/drawing/2014/main" id="{940B5D63-4438-0E4C-0B5C-F431D4FA6C9A}"/>
              </a:ext>
              <a:ext uri="{C183D7F6-B498-43B3-948B-1728B52AA6E4}">
                <adec:decorative xmlns:adec="http://schemas.microsoft.com/office/drawing/2017/decorative" val="1"/>
              </a:ext>
            </a:extLst>
          </p:cNvPr>
          <p:cNvCxnSpPr>
            <a:cxnSpLocks/>
          </p:cNvCxnSpPr>
          <p:nvPr>
            <p:custDataLst>
              <p:tags r:id="rId5"/>
            </p:custDataLst>
          </p:nvPr>
        </p:nvCxnSpPr>
        <p:spPr bwMode="gray">
          <a:xfrm>
            <a:off x="3549832" y="2581223"/>
            <a:ext cx="4431242" cy="0"/>
          </a:xfrm>
          <a:prstGeom prst="straightConnector1">
            <a:avLst/>
          </a:prstGeom>
          <a:noFill/>
          <a:ln w="6350" cap="flat" cmpd="sng" algn="ctr">
            <a:solidFill>
              <a:srgbClr val="7F7F7F"/>
            </a:solidFill>
            <a:prstDash val="solid"/>
            <a:miter lim="800000"/>
            <a:tailEnd type="none"/>
          </a:ln>
          <a:effectLst/>
        </p:spPr>
      </p:cxnSp>
      <p:cxnSp>
        <p:nvCxnSpPr>
          <p:cNvPr id="51" name="LineBasicDefault 30">
            <a:extLst>
              <a:ext uri="{FF2B5EF4-FFF2-40B4-BE49-F238E27FC236}">
                <a16:creationId xmlns:a16="http://schemas.microsoft.com/office/drawing/2014/main" id="{8165C7E1-20CD-6900-E7D0-70AE05A34712}"/>
              </a:ext>
              <a:ext uri="{C183D7F6-B498-43B3-948B-1728B52AA6E4}">
                <adec:decorative xmlns:adec="http://schemas.microsoft.com/office/drawing/2017/decorative" val="1"/>
              </a:ext>
            </a:extLst>
          </p:cNvPr>
          <p:cNvCxnSpPr>
            <a:cxnSpLocks/>
          </p:cNvCxnSpPr>
          <p:nvPr>
            <p:custDataLst>
              <p:tags r:id="rId6"/>
            </p:custDataLst>
          </p:nvPr>
        </p:nvCxnSpPr>
        <p:spPr bwMode="gray">
          <a:xfrm flipV="1">
            <a:off x="2897380" y="2581223"/>
            <a:ext cx="490436" cy="0"/>
          </a:xfrm>
          <a:prstGeom prst="straightConnector1">
            <a:avLst/>
          </a:prstGeom>
          <a:noFill/>
          <a:ln w="6350" cap="flat" cmpd="sng" algn="ctr">
            <a:solidFill>
              <a:srgbClr val="7F7F7F"/>
            </a:solidFill>
            <a:prstDash val="solid"/>
            <a:miter lim="800000"/>
            <a:tailEnd type="none"/>
          </a:ln>
          <a:effectLst/>
        </p:spPr>
      </p:cxnSp>
      <p:cxnSp>
        <p:nvCxnSpPr>
          <p:cNvPr id="53" name="LineBasicDefault 30">
            <a:extLst>
              <a:ext uri="{FF2B5EF4-FFF2-40B4-BE49-F238E27FC236}">
                <a16:creationId xmlns:a16="http://schemas.microsoft.com/office/drawing/2014/main" id="{C8C5DA4D-32DB-5BC5-A935-6DCC62651187}"/>
              </a:ext>
              <a:ext uri="{C183D7F6-B498-43B3-948B-1728B52AA6E4}">
                <adec:decorative xmlns:adec="http://schemas.microsoft.com/office/drawing/2017/decorative" val="1"/>
              </a:ext>
            </a:extLst>
          </p:cNvPr>
          <p:cNvCxnSpPr>
            <a:cxnSpLocks/>
          </p:cNvCxnSpPr>
          <p:nvPr>
            <p:custDataLst>
              <p:tags r:id="rId7"/>
            </p:custDataLst>
          </p:nvPr>
        </p:nvCxnSpPr>
        <p:spPr bwMode="gray">
          <a:xfrm flipV="1">
            <a:off x="2841784" y="1906951"/>
            <a:ext cx="5138930" cy="18547"/>
          </a:xfrm>
          <a:prstGeom prst="straightConnector1">
            <a:avLst/>
          </a:prstGeom>
          <a:noFill/>
          <a:ln w="6350" cap="flat" cmpd="sng" algn="ctr">
            <a:solidFill>
              <a:srgbClr val="7F7F7F"/>
            </a:solidFill>
            <a:prstDash val="solid"/>
            <a:miter lim="800000"/>
            <a:tailEnd type="none"/>
          </a:ln>
          <a:effectLst/>
        </p:spPr>
      </p:cxnSp>
      <p:sp>
        <p:nvSpPr>
          <p:cNvPr id="65" name="TextBox 64">
            <a:extLst>
              <a:ext uri="{FF2B5EF4-FFF2-40B4-BE49-F238E27FC236}">
                <a16:creationId xmlns:a16="http://schemas.microsoft.com/office/drawing/2014/main" id="{F90F5525-05C3-3AF2-0D4A-F2B482432BE7}"/>
              </a:ext>
            </a:extLst>
          </p:cNvPr>
          <p:cNvSpPr txBox="1">
            <a:spLocks/>
          </p:cNvSpPr>
          <p:nvPr/>
        </p:nvSpPr>
        <p:spPr>
          <a:xfrm>
            <a:off x="3442970" y="4330538"/>
            <a:ext cx="4522583" cy="132819"/>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eaLnBrk="1" fontAlgn="auto" hangingPunct="1">
              <a:spcBef>
                <a:spcPts val="225"/>
              </a:spcBef>
              <a:spcAft>
                <a:spcPts val="225"/>
              </a:spcAft>
              <a:buClr>
                <a:srgbClr val="000000"/>
              </a:buClr>
              <a:buNone/>
            </a:pPr>
            <a:r>
              <a:rPr lang="en-US" sz="1350" i="1">
                <a:solidFill>
                  <a:srgbClr val="015CAC"/>
                </a:solidFill>
                <a:latin typeface="Calibri" panose="020F0502020204030204" pitchFamily="34" charset="0"/>
                <a:cs typeface="Calibri" panose="020F0502020204030204" pitchFamily="34" charset="0"/>
              </a:rPr>
              <a:t>Advance more open and interoperable public health data</a:t>
            </a:r>
          </a:p>
        </p:txBody>
      </p:sp>
      <p:sp>
        <p:nvSpPr>
          <p:cNvPr id="45" name="TextBox 44">
            <a:extLst>
              <a:ext uri="{FF2B5EF4-FFF2-40B4-BE49-F238E27FC236}">
                <a16:creationId xmlns:a16="http://schemas.microsoft.com/office/drawing/2014/main" id="{4F9F90A0-136A-DA1C-EA14-F2A205B519F0}"/>
              </a:ext>
            </a:extLst>
          </p:cNvPr>
          <p:cNvSpPr txBox="1">
            <a:spLocks/>
          </p:cNvSpPr>
          <p:nvPr/>
        </p:nvSpPr>
        <p:spPr>
          <a:xfrm>
            <a:off x="2764264" y="4159771"/>
            <a:ext cx="202294" cy="4154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eaLnBrk="1" fontAlgn="auto" hangingPunct="1">
              <a:spcBef>
                <a:spcPts val="225"/>
              </a:spcBef>
              <a:spcAft>
                <a:spcPts val="225"/>
              </a:spcAft>
              <a:buClr>
                <a:srgbClr val="000000"/>
              </a:buClr>
            </a:pPr>
            <a:r>
              <a:rPr lang="en-US" sz="2700" b="1">
                <a:solidFill>
                  <a:srgbClr val="015CAC"/>
                </a:solidFill>
                <a:latin typeface="Arial"/>
              </a:rPr>
              <a:t>4</a:t>
            </a:r>
          </a:p>
        </p:txBody>
      </p:sp>
      <p:sp>
        <p:nvSpPr>
          <p:cNvPr id="62" name="TextBox 61">
            <a:extLst>
              <a:ext uri="{FF2B5EF4-FFF2-40B4-BE49-F238E27FC236}">
                <a16:creationId xmlns:a16="http://schemas.microsoft.com/office/drawing/2014/main" id="{7DA9C97D-9D03-6D25-C763-0B6F568F0D88}"/>
              </a:ext>
            </a:extLst>
          </p:cNvPr>
          <p:cNvSpPr txBox="1">
            <a:spLocks/>
          </p:cNvSpPr>
          <p:nvPr/>
        </p:nvSpPr>
        <p:spPr>
          <a:xfrm>
            <a:off x="3727254" y="3489347"/>
            <a:ext cx="4253461" cy="415498"/>
          </a:xfrm>
          <a:prstGeom prst="rect">
            <a:avLst/>
          </a:prstGeom>
        </p:spPr>
        <p:txBody>
          <a:bodyPr vert="horz" wrap="square" lIns="0" tIns="0" rIns="0" bIns="0" rtlCol="0" anchor="ctr">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eaLnBrk="1" fontAlgn="auto" hangingPunct="1">
              <a:spcBef>
                <a:spcPts val="225"/>
              </a:spcBef>
              <a:spcAft>
                <a:spcPts val="225"/>
              </a:spcAft>
              <a:buClr>
                <a:srgbClr val="000000"/>
              </a:buClr>
              <a:buNone/>
            </a:pPr>
            <a:r>
              <a:rPr lang="en-US" sz="1350" i="1">
                <a:solidFill>
                  <a:srgbClr val="015CAC"/>
                </a:solidFill>
                <a:latin typeface="Calibri" panose="020F0502020204030204" pitchFamily="34" charset="0"/>
                <a:cs typeface="Calibri" panose="020F0502020204030204" pitchFamily="34" charset="0"/>
              </a:rPr>
              <a:t>Visualize and share actionable insights to inform public health action</a:t>
            </a:r>
          </a:p>
        </p:txBody>
      </p:sp>
      <p:sp>
        <p:nvSpPr>
          <p:cNvPr id="44" name="TextBox 43">
            <a:extLst>
              <a:ext uri="{FF2B5EF4-FFF2-40B4-BE49-F238E27FC236}">
                <a16:creationId xmlns:a16="http://schemas.microsoft.com/office/drawing/2014/main" id="{1D286F6C-221B-502C-323C-06A14899D379}"/>
              </a:ext>
            </a:extLst>
          </p:cNvPr>
          <p:cNvSpPr txBox="1">
            <a:spLocks/>
          </p:cNvSpPr>
          <p:nvPr/>
        </p:nvSpPr>
        <p:spPr>
          <a:xfrm>
            <a:off x="3179429" y="3502655"/>
            <a:ext cx="202294" cy="415498"/>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eaLnBrk="1" fontAlgn="auto" hangingPunct="1">
              <a:spcBef>
                <a:spcPts val="225"/>
              </a:spcBef>
              <a:spcAft>
                <a:spcPts val="225"/>
              </a:spcAft>
              <a:buClr>
                <a:srgbClr val="000000"/>
              </a:buClr>
              <a:buNone/>
            </a:pPr>
            <a:r>
              <a:rPr lang="en-US" sz="2700" b="1">
                <a:solidFill>
                  <a:srgbClr val="015CAC"/>
                </a:solidFill>
                <a:latin typeface="Arial"/>
              </a:rPr>
              <a:t>3</a:t>
            </a:r>
          </a:p>
        </p:txBody>
      </p:sp>
      <p:sp>
        <p:nvSpPr>
          <p:cNvPr id="59" name="TextBox 58">
            <a:extLst>
              <a:ext uri="{FF2B5EF4-FFF2-40B4-BE49-F238E27FC236}">
                <a16:creationId xmlns:a16="http://schemas.microsoft.com/office/drawing/2014/main" id="{7E91592B-C6F7-C967-659E-DC15452EE55D}"/>
              </a:ext>
            </a:extLst>
          </p:cNvPr>
          <p:cNvSpPr txBox="1">
            <a:spLocks/>
          </p:cNvSpPr>
          <p:nvPr/>
        </p:nvSpPr>
        <p:spPr>
          <a:xfrm>
            <a:off x="3727612" y="2804076"/>
            <a:ext cx="4253461" cy="265637"/>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lvl="1" indent="0" defTabSz="685800" eaLnBrk="1" fontAlgn="auto" hangingPunct="1">
              <a:spcAft>
                <a:spcPts val="225"/>
              </a:spcAft>
              <a:buClr>
                <a:srgbClr val="000000"/>
              </a:buClr>
              <a:buNone/>
            </a:pPr>
            <a:r>
              <a:rPr lang="en-US" sz="1350" i="1">
                <a:solidFill>
                  <a:srgbClr val="015CAC"/>
                </a:solidFill>
                <a:latin typeface="Calibri" panose="020F0502020204030204" pitchFamily="34" charset="0"/>
                <a:cs typeface="Calibri" panose="020F0502020204030204" pitchFamily="34" charset="0"/>
              </a:rPr>
              <a:t>Accelerate access to analytic and automated solutions to support public health investigations and advance health equity</a:t>
            </a:r>
          </a:p>
        </p:txBody>
      </p:sp>
      <p:sp>
        <p:nvSpPr>
          <p:cNvPr id="42" name="TextBox 41">
            <a:extLst>
              <a:ext uri="{FF2B5EF4-FFF2-40B4-BE49-F238E27FC236}">
                <a16:creationId xmlns:a16="http://schemas.microsoft.com/office/drawing/2014/main" id="{764E32D7-2C12-E68E-7AD6-D816DDD56F22}"/>
              </a:ext>
            </a:extLst>
          </p:cNvPr>
          <p:cNvSpPr txBox="1">
            <a:spLocks/>
          </p:cNvSpPr>
          <p:nvPr/>
        </p:nvSpPr>
        <p:spPr>
          <a:xfrm>
            <a:off x="3190107" y="2755321"/>
            <a:ext cx="202294" cy="341534"/>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eaLnBrk="1" fontAlgn="auto" hangingPunct="1">
              <a:spcBef>
                <a:spcPts val="225"/>
              </a:spcBef>
              <a:spcAft>
                <a:spcPts val="225"/>
              </a:spcAft>
              <a:buClr>
                <a:srgbClr val="000000"/>
              </a:buClr>
            </a:pPr>
            <a:r>
              <a:rPr lang="en-US" sz="2700" b="1">
                <a:solidFill>
                  <a:srgbClr val="015CAC"/>
                </a:solidFill>
                <a:latin typeface="Arial"/>
              </a:rPr>
              <a:t>2</a:t>
            </a:r>
          </a:p>
        </p:txBody>
      </p:sp>
      <p:sp>
        <p:nvSpPr>
          <p:cNvPr id="56" name="TextBox 55">
            <a:extLst>
              <a:ext uri="{FF2B5EF4-FFF2-40B4-BE49-F238E27FC236}">
                <a16:creationId xmlns:a16="http://schemas.microsoft.com/office/drawing/2014/main" id="{33FC73E6-8971-AC59-A39F-CA41F34FB647}"/>
              </a:ext>
            </a:extLst>
          </p:cNvPr>
          <p:cNvSpPr txBox="1">
            <a:spLocks/>
          </p:cNvSpPr>
          <p:nvPr/>
        </p:nvSpPr>
        <p:spPr>
          <a:xfrm>
            <a:off x="3442970" y="2174475"/>
            <a:ext cx="4538104" cy="132819"/>
          </a:xfrm>
          <a:prstGeom prst="rect">
            <a:avLst/>
          </a:prstGeom>
        </p:spPr>
        <p:txBody>
          <a:bodyPr vert="horz" wrap="square" lIns="0" tIns="0" rIns="0" bIns="0" rtlCol="0" anchor="ctr">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eaLnBrk="1" fontAlgn="auto" hangingPunct="1">
              <a:spcBef>
                <a:spcPts val="225"/>
              </a:spcBef>
              <a:spcAft>
                <a:spcPts val="225"/>
              </a:spcAft>
              <a:buClr>
                <a:srgbClr val="000000"/>
              </a:buClr>
            </a:pPr>
            <a:r>
              <a:rPr lang="en-US" sz="1350" i="1">
                <a:solidFill>
                  <a:srgbClr val="015CAC"/>
                </a:solidFill>
                <a:latin typeface="Calibri" panose="020F0502020204030204" pitchFamily="34" charset="0"/>
                <a:cs typeface="Calibri" panose="020F0502020204030204" pitchFamily="34" charset="0"/>
              </a:rPr>
              <a:t>Strengthen the core of public health data</a:t>
            </a:r>
          </a:p>
        </p:txBody>
      </p:sp>
      <p:sp>
        <p:nvSpPr>
          <p:cNvPr id="41" name="TextBox 40">
            <a:extLst>
              <a:ext uri="{FF2B5EF4-FFF2-40B4-BE49-F238E27FC236}">
                <a16:creationId xmlns:a16="http://schemas.microsoft.com/office/drawing/2014/main" id="{E23B1B34-82DA-9A16-0FC1-85353E3DB1C6}"/>
              </a:ext>
            </a:extLst>
          </p:cNvPr>
          <p:cNvSpPr txBox="1">
            <a:spLocks/>
          </p:cNvSpPr>
          <p:nvPr/>
        </p:nvSpPr>
        <p:spPr>
          <a:xfrm>
            <a:off x="2835305" y="2065592"/>
            <a:ext cx="202294" cy="341534"/>
          </a:xfrm>
          <a:prstGeom prst="rect">
            <a:avLst/>
          </a:prstGeom>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eaLnBrk="1" fontAlgn="auto" hangingPunct="1">
              <a:spcBef>
                <a:spcPts val="225"/>
              </a:spcBef>
              <a:spcAft>
                <a:spcPts val="225"/>
              </a:spcAft>
              <a:buClr>
                <a:srgbClr val="000000"/>
              </a:buClr>
            </a:pPr>
            <a:r>
              <a:rPr lang="en-US" sz="2700" b="1">
                <a:solidFill>
                  <a:srgbClr val="015CAC"/>
                </a:solidFill>
                <a:latin typeface="Arial"/>
              </a:rPr>
              <a:t>1</a:t>
            </a:r>
          </a:p>
        </p:txBody>
      </p:sp>
      <p:sp>
        <p:nvSpPr>
          <p:cNvPr id="76" name="TextBox 75">
            <a:extLst>
              <a:ext uri="{FF2B5EF4-FFF2-40B4-BE49-F238E27FC236}">
                <a16:creationId xmlns:a16="http://schemas.microsoft.com/office/drawing/2014/main" id="{E6F5BBC0-FBEB-B5A2-8544-EF752644AF72}"/>
              </a:ext>
            </a:extLst>
          </p:cNvPr>
          <p:cNvSpPr txBox="1"/>
          <p:nvPr/>
        </p:nvSpPr>
        <p:spPr>
          <a:xfrm>
            <a:off x="2819784" y="1681852"/>
            <a:ext cx="5145769" cy="207749"/>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defTabSz="685800" eaLnBrk="1" fontAlgn="auto" hangingPunct="1">
              <a:spcBef>
                <a:spcPts val="225"/>
              </a:spcBef>
              <a:spcAft>
                <a:spcPts val="225"/>
              </a:spcAft>
              <a:buClr>
                <a:srgbClr val="000000"/>
              </a:buClr>
              <a:defRPr/>
            </a:pPr>
            <a:r>
              <a:rPr lang="en-US" sz="1350" b="1">
                <a:solidFill>
                  <a:srgbClr val="0E5EAB"/>
                </a:solidFill>
                <a:latin typeface="Calibri" panose="020F0502020204030204" pitchFamily="34" charset="0"/>
                <a:cs typeface="Calibri" panose="020F0502020204030204" pitchFamily="34" charset="0"/>
              </a:rPr>
              <a:t>Public Health Data Goals</a:t>
            </a:r>
          </a:p>
        </p:txBody>
      </p:sp>
      <p:pic>
        <p:nvPicPr>
          <p:cNvPr id="8" name="Picture 7" descr="Diagram">
            <a:extLst>
              <a:ext uri="{FF2B5EF4-FFF2-40B4-BE49-F238E27FC236}">
                <a16:creationId xmlns:a16="http://schemas.microsoft.com/office/drawing/2014/main" id="{57ADA8C4-F8C7-D5A2-8299-5A3E5CCB5156}"/>
              </a:ext>
            </a:extLst>
          </p:cNvPr>
          <p:cNvPicPr>
            <a:picLocks noChangeAspect="1"/>
          </p:cNvPicPr>
          <p:nvPr/>
        </p:nvPicPr>
        <p:blipFill>
          <a:blip r:embed="rId10"/>
          <a:stretch>
            <a:fillRect/>
          </a:stretch>
        </p:blipFill>
        <p:spPr>
          <a:xfrm>
            <a:off x="593827" y="2013051"/>
            <a:ext cx="2596280" cy="2596280"/>
          </a:xfrm>
          <a:prstGeom prst="rect">
            <a:avLst/>
          </a:prstGeom>
        </p:spPr>
      </p:pic>
      <p:sp>
        <p:nvSpPr>
          <p:cNvPr id="2" name="Title 1">
            <a:extLst>
              <a:ext uri="{FF2B5EF4-FFF2-40B4-BE49-F238E27FC236}">
                <a16:creationId xmlns:a16="http://schemas.microsoft.com/office/drawing/2014/main" id="{43BD1C87-BA90-7697-E4A2-6027FB1BF97C}"/>
              </a:ext>
            </a:extLst>
          </p:cNvPr>
          <p:cNvSpPr>
            <a:spLocks noGrp="1"/>
          </p:cNvSpPr>
          <p:nvPr>
            <p:ph type="title"/>
          </p:nvPr>
        </p:nvSpPr>
        <p:spPr>
          <a:xfrm>
            <a:off x="381625" y="226599"/>
            <a:ext cx="8440735" cy="1028925"/>
          </a:xfrm>
        </p:spPr>
        <p:txBody>
          <a:bodyPr lIns="68580" tIns="34290" rIns="68580" bIns="34290" anchor="b" anchorCtr="0"/>
          <a:lstStyle/>
          <a:p>
            <a:pPr>
              <a:lnSpc>
                <a:spcPct val="100000"/>
              </a:lnSpc>
            </a:pPr>
            <a:r>
              <a:rPr lang="en-US" sz="1800">
                <a:solidFill>
                  <a:srgbClr val="0E5EAB"/>
                </a:solidFill>
              </a:rPr>
              <a:t>The Public Health Data Strategy (PHDS) has put us on a path to achieve our vision by </a:t>
            </a:r>
            <a:r>
              <a:rPr lang="en-US" sz="1800" b="0">
                <a:solidFill>
                  <a:srgbClr val="0E5EAB"/>
                </a:solidFill>
              </a:rPr>
              <a:t>outlining the data, technology, policy and administrative actions needed to exchange critical core data efficiently and securely across health care and public health. </a:t>
            </a:r>
          </a:p>
        </p:txBody>
      </p:sp>
    </p:spTree>
    <p:extLst>
      <p:ext uri="{BB962C8B-B14F-4D97-AF65-F5344CB8AC3E}">
        <p14:creationId xmlns:p14="http://schemas.microsoft.com/office/powerpoint/2010/main" val="11753608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884E38F-336E-9F67-ED09-F03846C91886}"/>
              </a:ext>
              <a:ext uri="{C183D7F6-B498-43B3-948B-1728B52AA6E4}">
                <adec:decorative xmlns:adec="http://schemas.microsoft.com/office/drawing/2017/decorative" val="1"/>
              </a:ext>
            </a:extLst>
          </p:cNvPr>
          <p:cNvSpPr/>
          <p:nvPr/>
        </p:nvSpPr>
        <p:spPr>
          <a:xfrm>
            <a:off x="439249" y="1979027"/>
            <a:ext cx="5369471" cy="2693436"/>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srgbClr val="FFC000"/>
              </a:solidFill>
              <a:latin typeface="Myriad Web Pro"/>
            </a:endParaRPr>
          </a:p>
        </p:txBody>
      </p:sp>
      <p:sp>
        <p:nvSpPr>
          <p:cNvPr id="54" name="TextBox 53">
            <a:extLst>
              <a:ext uri="{FF2B5EF4-FFF2-40B4-BE49-F238E27FC236}">
                <a16:creationId xmlns:a16="http://schemas.microsoft.com/office/drawing/2014/main" id="{082FE20B-78B8-67CC-EED9-DEB996808A40}"/>
              </a:ext>
            </a:extLst>
          </p:cNvPr>
          <p:cNvSpPr txBox="1"/>
          <p:nvPr/>
        </p:nvSpPr>
        <p:spPr>
          <a:xfrm>
            <a:off x="6995235" y="4022409"/>
            <a:ext cx="1865525" cy="507831"/>
          </a:xfrm>
          <a:prstGeom prst="rect">
            <a:avLst/>
          </a:prstGeom>
          <a:noFill/>
        </p:spPr>
        <p:txBody>
          <a:bodyPr wrap="square" rtlCol="0">
            <a:spAutoFit/>
          </a:bodyPr>
          <a:lstStyle/>
          <a:p>
            <a:pPr defTabSz="685784" eaLnBrk="1" fontAlgn="auto" hangingPunct="1">
              <a:spcBef>
                <a:spcPts val="0"/>
              </a:spcBef>
              <a:spcAft>
                <a:spcPts val="0"/>
              </a:spcAft>
              <a:defRPr/>
            </a:pPr>
            <a:r>
              <a:rPr lang="en-US" sz="675" i="1">
                <a:solidFill>
                  <a:srgbClr val="000000"/>
                </a:solidFill>
                <a:latin typeface="Calibri" panose="020F0502020204030204" pitchFamily="34" charset="0"/>
              </a:rPr>
              <a:t>"Driving Public Health in the Fast Lane: The Urgent Need for a 21st Century Data Superhighway." https://www.cste.org/page/DM-2021</a:t>
            </a:r>
          </a:p>
        </p:txBody>
      </p:sp>
      <p:pic>
        <p:nvPicPr>
          <p:cNvPr id="34" name="Picture 33" descr="Driving Public Health in the Fast Lane: The Urgent Need for a 21st Century Data Superhighway graphic">
            <a:extLst>
              <a:ext uri="{FF2B5EF4-FFF2-40B4-BE49-F238E27FC236}">
                <a16:creationId xmlns:a16="http://schemas.microsoft.com/office/drawing/2014/main" id="{74631020-111D-FA83-A646-946B99C308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236" y="1607380"/>
            <a:ext cx="1775066" cy="2306780"/>
          </a:xfrm>
          <a:prstGeom prst="rect">
            <a:avLst/>
          </a:prstGeom>
          <a:effectLst>
            <a:outerShdw blurRad="63500" sx="102000" sy="102000" algn="ctr" rotWithShape="0">
              <a:prstClr val="black">
                <a:alpha val="40000"/>
              </a:prstClr>
            </a:outerShdw>
          </a:effectLst>
        </p:spPr>
      </p:pic>
      <p:pic>
        <p:nvPicPr>
          <p:cNvPr id="33" name="Picture 32" descr="Driving Public Health in the Fast Lane: The Urgent Need for a 21st Century Data Superhighway graphic">
            <a:extLst>
              <a:ext uri="{FF2B5EF4-FFF2-40B4-BE49-F238E27FC236}">
                <a16:creationId xmlns:a16="http://schemas.microsoft.com/office/drawing/2014/main" id="{CDFCBAA0-BE6C-EA13-2DED-82CB17693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214" y="1016320"/>
            <a:ext cx="1780181" cy="2309426"/>
          </a:xfrm>
          <a:prstGeom prst="rect">
            <a:avLst/>
          </a:prstGeom>
          <a:effectLst>
            <a:outerShdw blurRad="63500" sx="102000" sy="102000" algn="ctr" rotWithShape="0">
              <a:prstClr val="black">
                <a:alpha val="40000"/>
              </a:prstClr>
            </a:outerShdw>
          </a:effectLst>
        </p:spPr>
      </p:pic>
      <p:pic>
        <p:nvPicPr>
          <p:cNvPr id="32" name="Picture 31" descr="Driving Public Health in the Fast Lane: The Urgent Need for a 21st Century Data Superhighway graphic">
            <a:extLst>
              <a:ext uri="{FF2B5EF4-FFF2-40B4-BE49-F238E27FC236}">
                <a16:creationId xmlns:a16="http://schemas.microsoft.com/office/drawing/2014/main" id="{D6AFF1C6-8526-A8AE-8A0C-E27FF36C8AC4}"/>
              </a:ext>
            </a:extLst>
          </p:cNvPr>
          <p:cNvPicPr>
            <a:picLocks noChangeAspect="1"/>
          </p:cNvPicPr>
          <p:nvPr/>
        </p:nvPicPr>
        <p:blipFill rotWithShape="1">
          <a:blip r:embed="rId5">
            <a:extLst>
              <a:ext uri="{28A0092B-C50C-407E-A947-70E740481C1C}">
                <a14:useLocalDpi xmlns:a14="http://schemas.microsoft.com/office/drawing/2010/main" val="0"/>
              </a:ext>
            </a:extLst>
          </a:blip>
          <a:srcRect l="16560" t="6183" r="17181" b="7305"/>
          <a:stretch/>
        </p:blipFill>
        <p:spPr>
          <a:xfrm>
            <a:off x="6193743" y="297534"/>
            <a:ext cx="1768771" cy="2309427"/>
          </a:xfrm>
          <a:prstGeom prst="rect">
            <a:avLst/>
          </a:prstGeom>
          <a:effectLst>
            <a:outerShdw blurRad="63500" sx="102000" sy="102000" algn="ctr" rotWithShape="0">
              <a:prstClr val="black">
                <a:alpha val="40000"/>
              </a:prstClr>
            </a:outerShdw>
          </a:effectLst>
        </p:spPr>
      </p:pic>
      <p:sp>
        <p:nvSpPr>
          <p:cNvPr id="31" name="TextBox 30">
            <a:extLst>
              <a:ext uri="{FF2B5EF4-FFF2-40B4-BE49-F238E27FC236}">
                <a16:creationId xmlns:a16="http://schemas.microsoft.com/office/drawing/2014/main" id="{62BE5BF0-8550-24DE-FFE6-6EC25039FA5E}"/>
              </a:ext>
            </a:extLst>
          </p:cNvPr>
          <p:cNvSpPr txBox="1"/>
          <p:nvPr/>
        </p:nvSpPr>
        <p:spPr>
          <a:xfrm>
            <a:off x="1403698" y="4004499"/>
            <a:ext cx="4331138" cy="276999"/>
          </a:xfrm>
          <a:prstGeom prst="rect">
            <a:avLst/>
          </a:prstGeom>
          <a:solidFill>
            <a:schemeClr val="tx1">
              <a:lumMod val="20000"/>
              <a:lumOff val="80000"/>
            </a:schemeClr>
          </a:solidFill>
        </p:spPr>
        <p:txBody>
          <a:bodyPr wrap="square" lIns="68580" tIns="34290" rIns="68580" bIns="34290" anchor="t">
            <a:spAutoFit/>
          </a:bodyPr>
          <a:lstStyle/>
          <a:p>
            <a:pPr defTabSz="685784" eaLnBrk="1" fontAlgn="auto" hangingPunct="1">
              <a:spcBef>
                <a:spcPts val="0"/>
              </a:spcBef>
              <a:spcAft>
                <a:spcPts val="0"/>
              </a:spcAft>
              <a:defRPr/>
            </a:pPr>
            <a:r>
              <a:rPr lang="en-US" sz="1350">
                <a:solidFill>
                  <a:srgbClr val="002060"/>
                </a:solidFill>
                <a:latin typeface="Calibri"/>
                <a:cs typeface="Calibri"/>
              </a:rPr>
              <a:t>Manual processes, outdated technology and lagging skills.</a:t>
            </a:r>
          </a:p>
        </p:txBody>
      </p:sp>
      <p:pic>
        <p:nvPicPr>
          <p:cNvPr id="38" name="Graphic 37" descr="Gear with warning icon">
            <a:extLst>
              <a:ext uri="{FF2B5EF4-FFF2-40B4-BE49-F238E27FC236}">
                <a16:creationId xmlns:a16="http://schemas.microsoft.com/office/drawing/2014/main" id="{82074425-6226-78BC-3D59-FE2909D1F5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7169" y="3909645"/>
            <a:ext cx="490625" cy="438581"/>
          </a:xfrm>
          <a:prstGeom prst="rect">
            <a:avLst/>
          </a:prstGeom>
        </p:spPr>
      </p:pic>
      <p:sp>
        <p:nvSpPr>
          <p:cNvPr id="29" name="TextBox 28">
            <a:extLst>
              <a:ext uri="{FF2B5EF4-FFF2-40B4-BE49-F238E27FC236}">
                <a16:creationId xmlns:a16="http://schemas.microsoft.com/office/drawing/2014/main" id="{602B28DA-CB46-9536-C096-B0CE2A7DDEEA}"/>
              </a:ext>
            </a:extLst>
          </p:cNvPr>
          <p:cNvSpPr txBox="1"/>
          <p:nvPr/>
        </p:nvSpPr>
        <p:spPr>
          <a:xfrm>
            <a:off x="1412525" y="2329962"/>
            <a:ext cx="4348640" cy="276999"/>
          </a:xfrm>
          <a:prstGeom prst="rect">
            <a:avLst/>
          </a:prstGeom>
          <a:solidFill>
            <a:schemeClr val="tx1">
              <a:lumMod val="20000"/>
              <a:lumOff val="80000"/>
            </a:schemeClr>
          </a:solidFill>
        </p:spPr>
        <p:txBody>
          <a:bodyPr wrap="square" lIns="68580" tIns="34290" rIns="68580" bIns="34290" anchor="t">
            <a:spAutoFit/>
          </a:bodyPr>
          <a:lstStyle/>
          <a:p>
            <a:pPr defTabSz="685784" eaLnBrk="1" fontAlgn="auto" hangingPunct="1">
              <a:spcBef>
                <a:spcPts val="0"/>
              </a:spcBef>
              <a:spcAft>
                <a:spcPts val="0"/>
              </a:spcAft>
              <a:defRPr/>
            </a:pPr>
            <a:r>
              <a:rPr lang="en-US" sz="1350">
                <a:solidFill>
                  <a:srgbClr val="002060"/>
                </a:solidFill>
                <a:latin typeface="Calibri"/>
                <a:cs typeface="Calibri"/>
              </a:rPr>
              <a:t>Disconnect between public health and health IT.</a:t>
            </a:r>
            <a:endParaRPr lang="en-US" sz="1350">
              <a:solidFill>
                <a:srgbClr val="002060"/>
              </a:solidFill>
              <a:latin typeface="Calibri" panose="020F0502020204030204" pitchFamily="34" charset="0"/>
              <a:cs typeface="Calibri" panose="020F0502020204030204" pitchFamily="34" charset="0"/>
            </a:endParaRPr>
          </a:p>
        </p:txBody>
      </p:sp>
      <p:pic>
        <p:nvPicPr>
          <p:cNvPr id="48" name="Graphic 47" descr="Disconnect icon">
            <a:extLst>
              <a:ext uri="{FF2B5EF4-FFF2-40B4-BE49-F238E27FC236}">
                <a16:creationId xmlns:a16="http://schemas.microsoft.com/office/drawing/2014/main" id="{7A415C7E-4A92-FA39-B9B2-93A2A16592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0718" y="2125562"/>
            <a:ext cx="685800" cy="685800"/>
          </a:xfrm>
          <a:prstGeom prst="rect">
            <a:avLst/>
          </a:prstGeom>
        </p:spPr>
      </p:pic>
      <p:sp>
        <p:nvSpPr>
          <p:cNvPr id="21" name="TextBox 20">
            <a:extLst>
              <a:ext uri="{FF2B5EF4-FFF2-40B4-BE49-F238E27FC236}">
                <a16:creationId xmlns:a16="http://schemas.microsoft.com/office/drawing/2014/main" id="{00D943E1-3F3F-25E3-1599-BAA85AD748FD}"/>
              </a:ext>
            </a:extLst>
          </p:cNvPr>
          <p:cNvSpPr txBox="1"/>
          <p:nvPr/>
        </p:nvSpPr>
        <p:spPr>
          <a:xfrm>
            <a:off x="1399896" y="3065406"/>
            <a:ext cx="4266161" cy="484748"/>
          </a:xfrm>
          <a:prstGeom prst="rect">
            <a:avLst/>
          </a:prstGeom>
          <a:solidFill>
            <a:schemeClr val="tx1">
              <a:lumMod val="20000"/>
              <a:lumOff val="80000"/>
            </a:schemeClr>
          </a:solidFill>
        </p:spPr>
        <p:txBody>
          <a:bodyPr wrap="square" lIns="68580" tIns="34290" rIns="68580" bIns="34290" rtlCol="0" anchor="t">
            <a:spAutoFit/>
          </a:bodyPr>
          <a:lstStyle/>
          <a:p>
            <a:pPr defTabSz="685800" eaLnBrk="1" fontAlgn="auto" hangingPunct="1">
              <a:spcBef>
                <a:spcPts val="0"/>
              </a:spcBef>
              <a:spcAft>
                <a:spcPts val="0"/>
              </a:spcAft>
              <a:defRPr/>
            </a:pPr>
            <a:r>
              <a:rPr lang="en-US" sz="1350">
                <a:solidFill>
                  <a:srgbClr val="002060"/>
                </a:solidFill>
                <a:latin typeface="Calibri"/>
                <a:cs typeface="Calibri"/>
              </a:rPr>
              <a:t>Siloed systems across public health and within CDC and jurisdictions.</a:t>
            </a:r>
            <a:endParaRPr lang="en-US" sz="1350">
              <a:solidFill>
                <a:srgbClr val="002060"/>
              </a:solidFill>
              <a:latin typeface="Calibri" panose="020F0502020204030204" pitchFamily="34" charset="0"/>
              <a:cs typeface="Calibri" panose="020F0502020204030204" pitchFamily="34" charset="0"/>
            </a:endParaRPr>
          </a:p>
        </p:txBody>
      </p:sp>
      <p:pic>
        <p:nvPicPr>
          <p:cNvPr id="41" name="Graphic 40" descr="Silo icon">
            <a:extLst>
              <a:ext uri="{FF2B5EF4-FFF2-40B4-BE49-F238E27FC236}">
                <a16:creationId xmlns:a16="http://schemas.microsoft.com/office/drawing/2014/main" id="{B752977D-9AC1-BA35-8E4B-DD7B57A363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2961" y="2971114"/>
            <a:ext cx="579041" cy="579041"/>
          </a:xfrm>
          <a:prstGeom prst="rect">
            <a:avLst/>
          </a:prstGeom>
        </p:spPr>
      </p:pic>
      <p:sp>
        <p:nvSpPr>
          <p:cNvPr id="2" name="Title 1">
            <a:extLst>
              <a:ext uri="{FF2B5EF4-FFF2-40B4-BE49-F238E27FC236}">
                <a16:creationId xmlns:a16="http://schemas.microsoft.com/office/drawing/2014/main" id="{017EF3F6-1EEE-92A6-1A0C-014B674D4AFF}"/>
              </a:ext>
            </a:extLst>
          </p:cNvPr>
          <p:cNvSpPr>
            <a:spLocks noGrp="1"/>
          </p:cNvSpPr>
          <p:nvPr>
            <p:ph type="title"/>
          </p:nvPr>
        </p:nvSpPr>
        <p:spPr>
          <a:xfrm>
            <a:off x="448244" y="414131"/>
            <a:ext cx="4942665" cy="1387194"/>
          </a:xfrm>
        </p:spPr>
        <p:txBody>
          <a:bodyPr lIns="68580" tIns="34290" rIns="68580" bIns="34290" anchor="b" anchorCtr="0">
            <a:noAutofit/>
          </a:bodyPr>
          <a:lstStyle/>
          <a:p>
            <a:pPr>
              <a:lnSpc>
                <a:spcPct val="100000"/>
              </a:lnSpc>
            </a:pPr>
            <a:r>
              <a:rPr lang="en-US" sz="3200">
                <a:solidFill>
                  <a:srgbClr val="0E5EAB"/>
                </a:solidFill>
                <a:latin typeface="Calibri"/>
                <a:cs typeface="Calibri"/>
              </a:rPr>
              <a:t>We still need to address our biggest challenges and long-standing pain points</a:t>
            </a:r>
            <a:endParaRPr lang="en-US" sz="3200">
              <a:solidFill>
                <a:srgbClr val="0E5EAB"/>
              </a:solidFill>
            </a:endParaRPr>
          </a:p>
        </p:txBody>
      </p:sp>
    </p:spTree>
    <p:extLst>
      <p:ext uri="{BB962C8B-B14F-4D97-AF65-F5344CB8AC3E}">
        <p14:creationId xmlns:p14="http://schemas.microsoft.com/office/powerpoint/2010/main" val="186798700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6" hidden="1">
            <a:extLst>
              <a:ext uri="{FF2B5EF4-FFF2-40B4-BE49-F238E27FC236}">
                <a16:creationId xmlns:a16="http://schemas.microsoft.com/office/drawing/2014/main" id="{3D72F290-4BDB-F3AF-2076-A5DB40F5DBF9}"/>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192" y="1192"/>
          <a:ext cx="1191" cy="1191"/>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38" name="Object 6" hidden="1">
                        <a:extLst>
                          <a:ext uri="{FF2B5EF4-FFF2-40B4-BE49-F238E27FC236}">
                            <a16:creationId xmlns:a16="http://schemas.microsoft.com/office/drawing/2014/main" id="{3D72F290-4BDB-F3AF-2076-A5DB40F5DBF9}"/>
                          </a:ext>
                          <a:ext uri="{C183D7F6-B498-43B3-948B-1728B52AA6E4}">
                            <adec:decorative xmlns:adec="http://schemas.microsoft.com/office/drawing/2017/decorative" val="1"/>
                          </a:ext>
                        </a:extLst>
                      </p:cNvPr>
                      <p:cNvPicPr/>
                      <p:nvPr/>
                    </p:nvPicPr>
                    <p:blipFill>
                      <a:blip r:embed="rId6"/>
                      <a:stretch>
                        <a:fillRect/>
                      </a:stretch>
                    </p:blipFill>
                    <p:spPr>
                      <a:xfrm>
                        <a:off x="1192" y="1192"/>
                        <a:ext cx="1191" cy="1191"/>
                      </a:xfrm>
                      <a:prstGeom prst="rect">
                        <a:avLst/>
                      </a:prstGeom>
                    </p:spPr>
                  </p:pic>
                </p:oleObj>
              </mc:Fallback>
            </mc:AlternateContent>
          </a:graphicData>
        </a:graphic>
      </p:graphicFrame>
      <p:graphicFrame>
        <p:nvGraphicFramePr>
          <p:cNvPr id="4" name="Object 1">
            <a:extLst>
              <a:ext uri="{FF2B5EF4-FFF2-40B4-BE49-F238E27FC236}">
                <a16:creationId xmlns:a16="http://schemas.microsoft.com/office/drawing/2014/main" id="{D9E394E5-C099-77E6-B32A-3E458B70506D}"/>
              </a:ext>
              <a:ext uri="{C183D7F6-B498-43B3-948B-1728B52AA6E4}">
                <adec:decorative xmlns:adec="http://schemas.microsoft.com/office/drawing/2017/decorative" val="1"/>
              </a:ext>
            </a:extLst>
          </p:cNvPr>
          <p:cNvGraphicFramePr>
            <a:graphicFrameLocks noChangeAspect="1"/>
          </p:cNvGraphicFramePr>
          <p:nvPr>
            <p:custDataLst>
              <p:tags r:id="rId2"/>
            </p:custDataLst>
          </p:nvPr>
        </p:nvGraphicFramePr>
        <p:xfrm>
          <a:off x="9873" y="50645"/>
          <a:ext cx="1191" cy="1191"/>
        </p:xfrm>
        <a:graphic>
          <a:graphicData uri="http://schemas.openxmlformats.org/presentationml/2006/ole">
            <mc:AlternateContent xmlns:mc="http://schemas.openxmlformats.org/markup-compatibility/2006">
              <mc:Choice xmlns:v="urn:schemas-microsoft-com:vml" Requires="v">
                <p:oleObj name="think-cell Slide" r:id="rId7" imgW="404" imgH="405" progId="TCLayout.ActiveDocument.1">
                  <p:embed/>
                </p:oleObj>
              </mc:Choice>
              <mc:Fallback>
                <p:oleObj name="think-cell Slide" r:id="rId7" imgW="404" imgH="405" progId="TCLayout.ActiveDocument.1">
                  <p:embed/>
                  <p:pic>
                    <p:nvPicPr>
                      <p:cNvPr id="4" name="Object 1">
                        <a:extLst>
                          <a:ext uri="{FF2B5EF4-FFF2-40B4-BE49-F238E27FC236}">
                            <a16:creationId xmlns:a16="http://schemas.microsoft.com/office/drawing/2014/main" id="{D9E394E5-C099-77E6-B32A-3E458B70506D}"/>
                          </a:ext>
                          <a:ext uri="{C183D7F6-B498-43B3-948B-1728B52AA6E4}">
                            <adec:decorative xmlns:adec="http://schemas.microsoft.com/office/drawing/2017/decorative" val="1"/>
                          </a:ext>
                        </a:extLst>
                      </p:cNvPr>
                      <p:cNvPicPr/>
                      <p:nvPr/>
                    </p:nvPicPr>
                    <p:blipFill>
                      <a:blip r:embed="rId8"/>
                      <a:stretch>
                        <a:fillRect/>
                      </a:stretch>
                    </p:blipFill>
                    <p:spPr>
                      <a:xfrm>
                        <a:off x="9873" y="50645"/>
                        <a:ext cx="1191" cy="1191"/>
                      </a:xfrm>
                      <a:prstGeom prst="rect">
                        <a:avLst/>
                      </a:prstGeom>
                    </p:spPr>
                  </p:pic>
                </p:oleObj>
              </mc:Fallback>
            </mc:AlternateContent>
          </a:graphicData>
        </a:graphic>
      </p:graphicFrame>
      <p:pic>
        <p:nvPicPr>
          <p:cNvPr id="27" name="Picture 26" descr="A group of logos on a white background">
            <a:extLst>
              <a:ext uri="{FF2B5EF4-FFF2-40B4-BE49-F238E27FC236}">
                <a16:creationId xmlns:a16="http://schemas.microsoft.com/office/drawing/2014/main" id="{8D6F3F00-13BE-E8D5-A4AD-7DD5CAB17F0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57" t="25115" r="-73" b="-115"/>
          <a:stretch/>
        </p:blipFill>
        <p:spPr>
          <a:xfrm>
            <a:off x="3630960" y="1675861"/>
            <a:ext cx="5080112" cy="2793070"/>
          </a:xfrm>
          <a:prstGeom prst="rect">
            <a:avLst/>
          </a:prstGeom>
        </p:spPr>
      </p:pic>
      <p:sp>
        <p:nvSpPr>
          <p:cNvPr id="9" name="Round Single Corner Rectangle 8">
            <a:extLst>
              <a:ext uri="{FF2B5EF4-FFF2-40B4-BE49-F238E27FC236}">
                <a16:creationId xmlns:a16="http://schemas.microsoft.com/office/drawing/2014/main" id="{B11B790A-56CC-4046-938E-C235EE54D245}"/>
              </a:ext>
            </a:extLst>
          </p:cNvPr>
          <p:cNvSpPr/>
          <p:nvPr/>
        </p:nvSpPr>
        <p:spPr>
          <a:xfrm>
            <a:off x="1" y="1183460"/>
            <a:ext cx="3344778" cy="3836135"/>
          </a:xfrm>
          <a:prstGeom prst="round1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822960" tIns="480060" rIns="342900" bIns="34290" rtlCol="0" anchor="t"/>
          <a:lstStyle/>
          <a:p>
            <a:pPr defTabSz="685800" eaLnBrk="1" fontAlgn="auto" hangingPunct="1">
              <a:spcBef>
                <a:spcPts val="0"/>
              </a:spcBef>
              <a:spcAft>
                <a:spcPts val="0"/>
              </a:spcAft>
            </a:pPr>
            <a:endParaRPr lang="en-US">
              <a:solidFill>
                <a:srgbClr val="002060"/>
              </a:solidFill>
              <a:latin typeface="Calibri"/>
              <a:cs typeface="Arial"/>
            </a:endParaRPr>
          </a:p>
          <a:p>
            <a:pPr defTabSz="685800" eaLnBrk="1" fontAlgn="auto" hangingPunct="1">
              <a:spcBef>
                <a:spcPts val="0"/>
              </a:spcBef>
              <a:spcAft>
                <a:spcPts val="0"/>
              </a:spcAft>
            </a:pPr>
            <a:r>
              <a:rPr lang="en-US">
                <a:solidFill>
                  <a:srgbClr val="002060"/>
                </a:solidFill>
                <a:latin typeface="Calibri"/>
                <a:cs typeface="Arial"/>
              </a:rPr>
              <a:t>Tennessee’s Public Health Department found that </a:t>
            </a:r>
            <a:r>
              <a:rPr lang="en-US">
                <a:solidFill>
                  <a:srgbClr val="002060"/>
                </a:solidFill>
                <a:latin typeface="Calibri"/>
              </a:rPr>
              <a:t>for </a:t>
            </a:r>
            <a:r>
              <a:rPr lang="en-US" b="1">
                <a:solidFill>
                  <a:srgbClr val="002060"/>
                </a:solidFill>
                <a:latin typeface="Calibri"/>
              </a:rPr>
              <a:t>11</a:t>
            </a:r>
            <a:r>
              <a:rPr lang="en-US" b="1">
                <a:solidFill>
                  <a:srgbClr val="002060"/>
                </a:solidFill>
                <a:latin typeface="Calibri"/>
                <a:cs typeface="Arial"/>
              </a:rPr>
              <a:t> diseases </a:t>
            </a:r>
            <a:r>
              <a:rPr lang="en-US">
                <a:solidFill>
                  <a:srgbClr val="002060"/>
                </a:solidFill>
                <a:latin typeface="Calibri"/>
                <a:cs typeface="Arial"/>
              </a:rPr>
              <a:t>they used at least </a:t>
            </a:r>
            <a:r>
              <a:rPr lang="en-US" b="1">
                <a:solidFill>
                  <a:srgbClr val="002060"/>
                </a:solidFill>
                <a:latin typeface="Calibri"/>
                <a:cs typeface="Arial"/>
              </a:rPr>
              <a:t>20 surveillance systems </a:t>
            </a:r>
            <a:r>
              <a:rPr lang="en-US">
                <a:solidFill>
                  <a:srgbClr val="002060"/>
                </a:solidFill>
                <a:latin typeface="Calibri"/>
                <a:cs typeface="Arial"/>
              </a:rPr>
              <a:t>to send case data to the CDC.</a:t>
            </a:r>
          </a:p>
          <a:p>
            <a:pPr defTabSz="685800" eaLnBrk="1" fontAlgn="auto" hangingPunct="1">
              <a:spcBef>
                <a:spcPts val="0"/>
              </a:spcBef>
              <a:spcAft>
                <a:spcPts val="0"/>
              </a:spcAft>
            </a:pPr>
            <a:endParaRPr lang="en-US">
              <a:solidFill>
                <a:srgbClr val="002060"/>
              </a:solidFill>
              <a:latin typeface="Calibri"/>
              <a:cs typeface="Arial"/>
            </a:endParaRPr>
          </a:p>
          <a:p>
            <a:pPr defTabSz="685800" eaLnBrk="1" fontAlgn="auto" hangingPunct="1">
              <a:spcBef>
                <a:spcPts val="0"/>
              </a:spcBef>
              <a:spcAft>
                <a:spcPts val="0"/>
              </a:spcAft>
            </a:pPr>
            <a:endParaRPr lang="en-US" baseline="30000">
              <a:solidFill>
                <a:srgbClr val="002060"/>
              </a:solidFill>
              <a:latin typeface="Calibri"/>
              <a:cs typeface="Arial"/>
            </a:endParaRPr>
          </a:p>
        </p:txBody>
      </p:sp>
      <p:sp>
        <p:nvSpPr>
          <p:cNvPr id="2" name="Title 1">
            <a:extLst>
              <a:ext uri="{FF2B5EF4-FFF2-40B4-BE49-F238E27FC236}">
                <a16:creationId xmlns:a16="http://schemas.microsoft.com/office/drawing/2014/main" id="{D32287A3-711F-66B5-BBFC-F5826E053DA2}"/>
              </a:ext>
            </a:extLst>
          </p:cNvPr>
          <p:cNvSpPr txBox="1">
            <a:spLocks noGrp="1"/>
          </p:cNvSpPr>
          <p:nvPr>
            <p:ph type="title" idx="4294967295"/>
          </p:nvPr>
        </p:nvSpPr>
        <p:spPr>
          <a:xfrm>
            <a:off x="404673" y="361504"/>
            <a:ext cx="8652535" cy="4477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R="0" lvl="0" indent="0" fontAlgn="base">
              <a:lnSpc>
                <a:spcPts val="4000"/>
              </a:lnSpc>
              <a:spcBef>
                <a:spcPct val="0"/>
              </a:spcBef>
              <a:spcAft>
                <a:spcPct val="0"/>
              </a:spcAft>
              <a:buClrTx/>
              <a:buSzTx/>
              <a:buFontTx/>
              <a:buNone/>
              <a:tabLst/>
              <a:defRPr kumimoji="0" sz="3200" b="1" i="0" u="none" strike="noStrike" cap="none" spc="0" normalizeH="0" baseline="0">
                <a:ln>
                  <a:noFill/>
                </a:ln>
                <a:solidFill>
                  <a:srgbClr val="0F5EAB"/>
                </a:solidFill>
                <a:effectLst/>
                <a:uLnTx/>
                <a:uFillTx/>
                <a:latin typeface="Calibri"/>
                <a:ea typeface="+mj-ea"/>
                <a:cs typeface="Calibri"/>
              </a:defRPr>
            </a:lvl1pPr>
            <a:lvl2pPr algn="ctr" fontAlgn="base">
              <a:spcBef>
                <a:spcPct val="0"/>
              </a:spcBef>
              <a:spcAft>
                <a:spcPct val="0"/>
              </a:spcAft>
              <a:defRPr sz="5867">
                <a:latin typeface="Myriad Web Pro" panose="020B0503030403020204" pitchFamily="34" charset="0"/>
              </a:defRPr>
            </a:lvl2pPr>
            <a:lvl3pPr algn="ctr" fontAlgn="base">
              <a:spcBef>
                <a:spcPct val="0"/>
              </a:spcBef>
              <a:spcAft>
                <a:spcPct val="0"/>
              </a:spcAft>
              <a:defRPr sz="5867">
                <a:latin typeface="Myriad Web Pro" panose="020B0503030403020204" pitchFamily="34" charset="0"/>
              </a:defRPr>
            </a:lvl3pPr>
            <a:lvl4pPr algn="ctr" fontAlgn="base">
              <a:spcBef>
                <a:spcPct val="0"/>
              </a:spcBef>
              <a:spcAft>
                <a:spcPct val="0"/>
              </a:spcAft>
              <a:defRPr sz="5867">
                <a:latin typeface="Myriad Web Pro" panose="020B0503030403020204" pitchFamily="34" charset="0"/>
              </a:defRPr>
            </a:lvl4pPr>
            <a:lvl5pPr algn="ctr" fontAlgn="base">
              <a:spcBef>
                <a:spcPct val="0"/>
              </a:spcBef>
              <a:spcAft>
                <a:spcPct val="0"/>
              </a:spcAft>
              <a:defRPr sz="5867">
                <a:latin typeface="Myriad Web Pro" panose="020B0503030403020204" pitchFamily="34" charset="0"/>
              </a:defRPr>
            </a:lvl5pPr>
            <a:lvl6pPr marL="609585" algn="ctr" fontAlgn="base">
              <a:spcBef>
                <a:spcPct val="0"/>
              </a:spcBef>
              <a:spcAft>
                <a:spcPct val="0"/>
              </a:spcAft>
              <a:defRPr sz="5867">
                <a:latin typeface="Myriad Web Pro" panose="020B0503030403020204" pitchFamily="34" charset="0"/>
              </a:defRPr>
            </a:lvl6pPr>
            <a:lvl7pPr marL="1219170" algn="ctr" fontAlgn="base">
              <a:spcBef>
                <a:spcPct val="0"/>
              </a:spcBef>
              <a:spcAft>
                <a:spcPct val="0"/>
              </a:spcAft>
              <a:defRPr sz="5867">
                <a:latin typeface="Myriad Web Pro" panose="020B0503030403020204" pitchFamily="34" charset="0"/>
              </a:defRPr>
            </a:lvl7pPr>
            <a:lvl8pPr marL="1828754" algn="ctr" fontAlgn="base">
              <a:spcBef>
                <a:spcPct val="0"/>
              </a:spcBef>
              <a:spcAft>
                <a:spcPct val="0"/>
              </a:spcAft>
              <a:defRPr sz="5867">
                <a:latin typeface="Myriad Web Pro" panose="020B0503030403020204" pitchFamily="34" charset="0"/>
              </a:defRPr>
            </a:lvl8pPr>
            <a:lvl9pPr marL="2438339" algn="ctr" fontAlgn="base">
              <a:spcBef>
                <a:spcPct val="0"/>
              </a:spcBef>
              <a:spcAft>
                <a:spcPct val="0"/>
              </a:spcAft>
              <a:defRPr sz="5867">
                <a:latin typeface="Myriad Web Pro" panose="020B0503030403020204" pitchFamily="34" charset="0"/>
              </a:defRPr>
            </a:lvl9pPr>
          </a:lstStyle>
          <a:p>
            <a:pPr algn="l" defTabSz="685800">
              <a:lnSpc>
                <a:spcPct val="116959"/>
              </a:lnSpc>
              <a:defRPr/>
            </a:pPr>
            <a:r>
              <a:rPr lang="en-US">
                <a:solidFill>
                  <a:srgbClr val="0E5EAB"/>
                </a:solidFill>
              </a:rPr>
              <a:t>We need to continue to reduce burden for partners</a:t>
            </a:r>
            <a:endParaRPr lang="en-US">
              <a:ea typeface="+mj-ea"/>
            </a:endParaRPr>
          </a:p>
        </p:txBody>
      </p:sp>
    </p:spTree>
    <p:extLst>
      <p:ext uri="{BB962C8B-B14F-4D97-AF65-F5344CB8AC3E}">
        <p14:creationId xmlns:p14="http://schemas.microsoft.com/office/powerpoint/2010/main" val="3160936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LineBasicDefault"/>
</p:tagLst>
</file>

<file path=ppt/tags/tag11.xml><?xml version="1.0" encoding="utf-8"?>
<p:tagLst xmlns:a="http://schemas.openxmlformats.org/drawingml/2006/main" xmlns:r="http://schemas.openxmlformats.org/officeDocument/2006/relationships" xmlns:p="http://schemas.openxmlformats.org/presentationml/2006/main">
  <p:tag name="NAME" val="LineBasicDefault"/>
</p:tagLst>
</file>

<file path=ppt/tags/tag12.xml><?xml version="1.0" encoding="utf-8"?>
<p:tagLst xmlns:a="http://schemas.openxmlformats.org/drawingml/2006/main" xmlns:r="http://schemas.openxmlformats.org/officeDocument/2006/relationships" xmlns:p="http://schemas.openxmlformats.org/presentationml/2006/main">
  <p:tag name="NAME" val="LineBasicDefault"/>
</p:tagLst>
</file>

<file path=ppt/tags/tag13.xml><?xml version="1.0" encoding="utf-8"?>
<p:tagLst xmlns:a="http://schemas.openxmlformats.org/drawingml/2006/main" xmlns:r="http://schemas.openxmlformats.org/officeDocument/2006/relationships" xmlns:p="http://schemas.openxmlformats.org/presentationml/2006/main">
  <p:tag name="NAME" val="LineBasicDefault"/>
</p:tagLst>
</file>

<file path=ppt/tags/tag14.xml><?xml version="1.0" encoding="utf-8"?>
<p:tagLst xmlns:a="http://schemas.openxmlformats.org/drawingml/2006/main" xmlns:r="http://schemas.openxmlformats.org/officeDocument/2006/relationships" xmlns:p="http://schemas.openxmlformats.org/presentationml/2006/main">
  <p:tag name="NAME" val="LineBasicDefault"/>
</p:tagLst>
</file>

<file path=ppt/tags/tag15.xml><?xml version="1.0" encoding="utf-8"?>
<p:tagLst xmlns:a="http://schemas.openxmlformats.org/drawingml/2006/main" xmlns:r="http://schemas.openxmlformats.org/officeDocument/2006/relationships" xmlns:p="http://schemas.openxmlformats.org/presentationml/2006/main">
  <p:tag name="NAME" val="LineBasicDefault"/>
</p:tagLst>
</file>

<file path=ppt/tags/tag16.xml><?xml version="1.0" encoding="utf-8"?>
<p:tagLst xmlns:a="http://schemas.openxmlformats.org/drawingml/2006/main" xmlns:r="http://schemas.openxmlformats.org/officeDocument/2006/relationships" xmlns:p="http://schemas.openxmlformats.org/presentationml/2006/main">
  <p:tag name="NAME" val="LineBasicDefault"/>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SHAPENAME" val="5. Source"/>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SHAPENAME" val="5. Source"/>
</p:tagLst>
</file>

<file path=ppt/tags/tag9.xml><?xml version="1.0" encoding="utf-8"?>
<p:tagLst xmlns:a="http://schemas.openxmlformats.org/drawingml/2006/main" xmlns:r="http://schemas.openxmlformats.org/officeDocument/2006/relationships" xmlns:p="http://schemas.openxmlformats.org/presentationml/2006/main">
  <p:tag name="SHAPENAME" val="Slide Number"/>
</p:tagLst>
</file>

<file path=ppt/theme/theme1.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1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3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Theme1">
  <a:themeElements>
    <a:clrScheme name="Custom 19">
      <a:dk1>
        <a:srgbClr val="0E5EAB"/>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Theme1" id="{971C6A93-1537-4A7E-928C-F6C71FD80A58}" vid="{70EBB68C-C4ED-4B51-A65C-AA7427930FD9}"/>
    </a:ext>
  </a:extLst>
</a:theme>
</file>

<file path=ppt/theme/theme6.xml><?xml version="1.0" encoding="utf-8"?>
<a:theme xmlns:a="http://schemas.openxmlformats.org/drawingml/2006/main" name="2_Theme1">
  <a:themeElements>
    <a:clrScheme name="Custom 19">
      <a:dk1>
        <a:srgbClr val="0E5EAB"/>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Theme1" id="{971C6A93-1537-4A7E-928C-F6C71FD80A58}" vid="{70EBB68C-C4ED-4B51-A65C-AA7427930FD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a9d0fe1-daec-4fed-b253-c9db79212d45">
      <UserInfo>
        <DisplayName>Stephenson, Alexander (CDC/IOD/OPHDST)</DisplayName>
        <AccountId>42</AccountId>
        <AccountType/>
      </UserInfo>
      <UserInfo>
        <DisplayName>Love, Zuzana (CDC/IOD/OPHDST)</DisplayName>
        <AccountId>26</AccountId>
        <AccountType/>
      </UserInfo>
      <UserInfo>
        <DisplayName>Hang Nguyen, (CDC/IOD/OPHDST)</DisplayName>
        <AccountId>128</AccountId>
        <AccountType/>
      </UserInfo>
      <UserInfo>
        <DisplayName>Gundlapalli, Adi (CDC/IOD/OPHDST)</DisplayName>
        <AccountId>129</AccountId>
        <AccountType/>
      </UserInfo>
      <UserInfo>
        <DisplayName>Robinson, Tamara (CDC/IOD/OPHDST) (CTR)</DisplayName>
        <AccountId>130</AccountId>
        <AccountType/>
      </UserInfo>
      <UserInfo>
        <DisplayName>Conn, Laura A. (CDC/IOD/OPHDST)</DisplayName>
        <AccountId>131</AccountId>
        <AccountType/>
      </UserInfo>
      <UserInfo>
        <DisplayName>McIntyre, Anne F. (CDC/IOD/OPHDST)</DisplayName>
        <AccountId>132</AccountId>
        <AccountType/>
      </UserInfo>
      <UserInfo>
        <DisplayName>Ajani, Umed (CDC/IOD/OPHDST)</DisplayName>
        <AccountId>125</AccountId>
        <AccountType/>
      </UserInfo>
      <UserInfo>
        <DisplayName>Williams, Paula O. (CDC/IOD/OPHDST)</DisplayName>
        <AccountId>6</AccountId>
        <AccountType/>
      </UserInfo>
      <UserInfo>
        <DisplayName>Warner, Agnes (CDC/IOD/OPHDST)</DisplayName>
        <AccountId>23</AccountId>
        <AccountType/>
      </UserInfo>
      <UserInfo>
        <DisplayName>Broussard, Cheryl S. (CDC/IOD/OPHDST)</DisplayName>
        <AccountId>124</AccountId>
        <AccountType/>
      </UserInfo>
      <UserInfo>
        <DisplayName>Selod, Samira F (CDC/IOD/OPHDST)</DisplayName>
        <AccountId>24</AccountId>
        <AccountType/>
      </UserInfo>
      <UserInfo>
        <DisplayName>Kucik, James (CDC/IOD/OPHDST)</DisplayName>
        <AccountId>18</AccountId>
        <AccountType/>
      </UserInfo>
      <UserInfo>
        <DisplayName>Branam, Ian (CDC/IOD/OPHDST)</DisplayName>
        <AccountId>41</AccountId>
        <AccountType/>
      </UserInfo>
      <UserInfo>
        <DisplayName>Landon, Alexander (CDC/IOD/OPHDST)</DisplayName>
        <AccountId>25</AccountId>
        <AccountType/>
      </UserInfo>
      <UserInfo>
        <DisplayName>Strosnider, Heather (CDC/IOD/OPHDST)</DisplayName>
        <AccountId>14</AccountId>
        <AccountType/>
      </UserInfo>
    </SharedWithUsers>
    <_ip_UnifiedCompliancePolicyUIAction xmlns="http://schemas.microsoft.com/sharepoint/v3" xsi:nil="true"/>
    <_ip_UnifiedCompliancePolicyProperties xmlns="http://schemas.microsoft.com/sharepoint/v3" xsi:nil="true"/>
    <_activity xmlns="101ab016-77f8-4a4e-890e-620eb8dba10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96541B1DEA4B4F84A16F8DFCC22A57" ma:contentTypeVersion="17" ma:contentTypeDescription="Create a new document." ma:contentTypeScope="" ma:versionID="40758f52abd11d97aaf6c5dd9399727f">
  <xsd:schema xmlns:xsd="http://www.w3.org/2001/XMLSchema" xmlns:xs="http://www.w3.org/2001/XMLSchema" xmlns:p="http://schemas.microsoft.com/office/2006/metadata/properties" xmlns:ns1="http://schemas.microsoft.com/sharepoint/v3" xmlns:ns3="aa9d0fe1-daec-4fed-b253-c9db79212d45" xmlns:ns4="101ab016-77f8-4a4e-890e-620eb8dba109" targetNamespace="http://schemas.microsoft.com/office/2006/metadata/properties" ma:root="true" ma:fieldsID="0ec1ea704d0aeb7d37a3fdba6cd3d6df" ns1:_="" ns3:_="" ns4:_="">
    <xsd:import namespace="http://schemas.microsoft.com/sharepoint/v3"/>
    <xsd:import namespace="aa9d0fe1-daec-4fed-b253-c9db79212d45"/>
    <xsd:import namespace="101ab016-77f8-4a4e-890e-620eb8dba10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9d0fe1-daec-4fed-b253-c9db79212d4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1ab016-77f8-4a4e-890e-620eb8dba10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DEF549-3686-429B-A7D9-9E03D30924E3}">
  <ds:schemaRefs>
    <ds:schemaRef ds:uri="http://schemas.microsoft.com/sharepoint/v3"/>
    <ds:schemaRef ds:uri="http://schemas.microsoft.com/office/2006/documentManagement/types"/>
    <ds:schemaRef ds:uri="http://purl.org/dc/terms/"/>
    <ds:schemaRef ds:uri="101ab016-77f8-4a4e-890e-620eb8dba109"/>
    <ds:schemaRef ds:uri="http://purl.org/dc/elements/1.1/"/>
    <ds:schemaRef ds:uri="http://schemas.microsoft.com/office/infopath/2007/PartnerControls"/>
    <ds:schemaRef ds:uri="http://www.w3.org/XML/1998/namespace"/>
    <ds:schemaRef ds:uri="aa9d0fe1-daec-4fed-b253-c9db79212d45"/>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2DA4448-DC39-408B-B6E9-497C791DFADA}">
  <ds:schemaRefs>
    <ds:schemaRef ds:uri="http://schemas.microsoft.com/sharepoint/v3/contenttype/forms"/>
  </ds:schemaRefs>
</ds:datastoreItem>
</file>

<file path=customXml/itemProps3.xml><?xml version="1.0" encoding="utf-8"?>
<ds:datastoreItem xmlns:ds="http://schemas.openxmlformats.org/officeDocument/2006/customXml" ds:itemID="{DD22855A-1DB2-4AE4-9344-060297CAF4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a9d0fe1-daec-4fed-b253-c9db79212d45"/>
    <ds:schemaRef ds:uri="101ab016-77f8-4a4e-890e-620eb8dba1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TotalTime>
  <Words>1878</Words>
  <Application>Microsoft Office PowerPoint</Application>
  <PresentationFormat>On-screen Show (16:9)</PresentationFormat>
  <Paragraphs>276</Paragraphs>
  <Slides>24</Slides>
  <Notes>21</Notes>
  <HiddenSlides>0</HiddenSlides>
  <MMClips>0</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24</vt:i4>
      </vt:variant>
    </vt:vector>
  </HeadingPairs>
  <TitlesOfParts>
    <vt:vector size="46" baseType="lpstr">
      <vt:lpstr>Calibri</vt:lpstr>
      <vt:lpstr>AvenirNext LT Pro Regular</vt:lpstr>
      <vt:lpstr>Myriad Web Pro</vt:lpstr>
      <vt:lpstr>Calibri Light</vt:lpstr>
      <vt:lpstr>Helvetica</vt:lpstr>
      <vt:lpstr>Noto Sans Symbols</vt:lpstr>
      <vt:lpstr>Aptos</vt:lpstr>
      <vt:lpstr>System Font Regular</vt:lpstr>
      <vt:lpstr>Arial</vt:lpstr>
      <vt:lpstr>Courier New</vt:lpstr>
      <vt:lpstr>Century Gothic</vt:lpstr>
      <vt:lpstr>Wingdings 2</vt:lpstr>
      <vt:lpstr>Wingdings</vt:lpstr>
      <vt:lpstr>Aptos Display</vt:lpstr>
      <vt:lpstr>Segoe UI</vt:lpstr>
      <vt:lpstr>Master</vt:lpstr>
      <vt:lpstr>1_Master</vt:lpstr>
      <vt:lpstr>3_Master</vt:lpstr>
      <vt:lpstr>Office Theme</vt:lpstr>
      <vt:lpstr>1_Theme1</vt:lpstr>
      <vt:lpstr>2_Theme1</vt:lpstr>
      <vt:lpstr>think-cell Slide</vt:lpstr>
      <vt:lpstr>NNDSS eSHARE: April 2024 Webinar</vt:lpstr>
      <vt:lpstr>Agenda</vt:lpstr>
      <vt:lpstr>Future state: Advancing Data for Public Health Action</vt:lpstr>
      <vt:lpstr>Building on our history of data modernization</vt:lpstr>
      <vt:lpstr>Benefits of data modernization</vt:lpstr>
      <vt:lpstr>Our vision expands on modernization efforts and focuses on critical components</vt:lpstr>
      <vt:lpstr>The Public Health Data Strategy (PHDS) has put us on a path to achieve our vision by outlining the data, technology, policy and administrative actions needed to exchange critical core data efficiently and securely across health care and public health. </vt:lpstr>
      <vt:lpstr>We still need to address our biggest challenges and long-standing pain points</vt:lpstr>
      <vt:lpstr>We need to continue to reduce burden for partners</vt:lpstr>
      <vt:lpstr>Opportunities within reach</vt:lpstr>
      <vt:lpstr>Key opportunity: Advances in health IT</vt:lpstr>
      <vt:lpstr>Key benefits: connect public health to health IT</vt:lpstr>
      <vt:lpstr>Hypothesized future: data exchange architecture</vt:lpstr>
      <vt:lpstr>Transforming the future of data exchange</vt:lpstr>
      <vt:lpstr>Together, we will  take a 'One Public Health' approach for Advancing Data for Public Health Action</vt:lpstr>
      <vt:lpstr>We will advance data for public health action to equitably protect health, safety and security.</vt:lpstr>
      <vt:lpstr>CDC’s approach to supporting state, local, tribal, and territorial health departments </vt:lpstr>
      <vt:lpstr>Three engagement opportunities</vt:lpstr>
      <vt:lpstr>Implementation Centers</vt:lpstr>
      <vt:lpstr>Goals for the Implementation Centers</vt:lpstr>
      <vt:lpstr>Benefits of the Implementation Centers for STLTs</vt:lpstr>
      <vt:lpstr>Workforce Acceleration Initiative </vt:lpstr>
      <vt:lpstr>The Future of Public Health Data is Now</vt:lpstr>
      <vt:lpstr>Thank you! Next NNDSS eSHARE: May 21, 2024 </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eSHARE - April 2024</dc:title>
  <dc:subject>April eSHARE: Future State Advancing Data for Public Health Action </dc:subject>
  <dc:creator>Centers for Disease Control and Prevention</dc:creator>
  <cp:keywords>eSHARE, NNDSS, National Notifiable Diseases Surveillance System, Office of Public Heath Data Surveillance and Technology, OPHDST, State Tribal Local Territorial, STLT, Data Exchange, State, Architecture, Future State, Data Modernization, Public Health, Cases, Real Time, Monitoring, Data, Detect, Benefits, Vision, Components, Equitably, Protect, Goals, Public Health Data Strategy, PHDS, Strengthen, Advance, Core, Action, Partners, Surveillance Systems, Diseases, Burden, DMI, Transforming, Approach, Ecosytem, Policy, Design, PHAs, Engagement, Solutions, Case Service Design, CSD, elCR, Implementation, Workforce, Acceleration, Initiative</cp:keywords>
  <cp:lastModifiedBy>Laspina, Michael (CDC/IOD/OPHDST)</cp:lastModifiedBy>
  <cp:revision>4</cp:revision>
  <dcterms:created xsi:type="dcterms:W3CDTF">2011-03-17T17:43:16Z</dcterms:created>
  <dcterms:modified xsi:type="dcterms:W3CDTF">2024-04-29T20:15:28Z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7b94a7b8-f06c-4dfe-bdcc-9b548fd58c31_Enabled">
    <vt:lpwstr>true</vt:lpwstr>
  </property>
  <property fmtid="{D5CDD505-2E9C-101B-9397-08002B2CF9AE}" pid="4" name="MSIP_Label_7b94a7b8-f06c-4dfe-bdcc-9b548fd58c31_SetDate">
    <vt:lpwstr>2023-09-13T17:04:52Z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d4813df9-8fc4-4d25-a20c-80c723ac322e</vt:lpwstr>
  </property>
  <property fmtid="{D5CDD505-2E9C-101B-9397-08002B2CF9AE}" pid="9" name="MSIP_Label_7b94a7b8-f06c-4dfe-bdcc-9b548fd58c31_ContentBits">
    <vt:lpwstr>0</vt:lpwstr>
  </property>
  <property fmtid="{D5CDD505-2E9C-101B-9397-08002B2CF9AE}" pid="10" name="ContentTypeId">
    <vt:lpwstr>0x0101000E96541B1DEA4B4F84A16F8DFCC22A57</vt:lpwstr>
  </property>
  <property fmtid="{D5CDD505-2E9C-101B-9397-08002B2CF9AE}" pid="11" name="MediaServiceImageTags">
    <vt:lpwstr/>
  </property>
</Properties>
</file>