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7" r:id="rId6"/>
    <p:sldMasterId id="2147483683" r:id="rId7"/>
    <p:sldMasterId id="2147483723" r:id="rId8"/>
    <p:sldMasterId id="2147483735" r:id="rId9"/>
    <p:sldMasterId id="2147483749" r:id="rId10"/>
  </p:sldMasterIdLst>
  <p:notesMasterIdLst>
    <p:notesMasterId r:id="rId43"/>
  </p:notesMasterIdLst>
  <p:sldIdLst>
    <p:sldId id="2147474081" r:id="rId11"/>
    <p:sldId id="338" r:id="rId12"/>
    <p:sldId id="2147482182" r:id="rId13"/>
    <p:sldId id="2147474083" r:id="rId14"/>
    <p:sldId id="2147482194" r:id="rId15"/>
    <p:sldId id="2147482195" r:id="rId16"/>
    <p:sldId id="2147474084" r:id="rId17"/>
    <p:sldId id="2147474088" r:id="rId18"/>
    <p:sldId id="2147474079" r:id="rId19"/>
    <p:sldId id="341" r:id="rId20"/>
    <p:sldId id="366" r:id="rId21"/>
    <p:sldId id="367" r:id="rId22"/>
    <p:sldId id="368" r:id="rId23"/>
    <p:sldId id="2147482184" r:id="rId24"/>
    <p:sldId id="2147482183" r:id="rId25"/>
    <p:sldId id="2147482185" r:id="rId26"/>
    <p:sldId id="2147482129" r:id="rId27"/>
    <p:sldId id="2147482197" r:id="rId28"/>
    <p:sldId id="2147482198" r:id="rId29"/>
    <p:sldId id="2147482199" r:id="rId30"/>
    <p:sldId id="347" r:id="rId31"/>
    <p:sldId id="2147482186" r:id="rId32"/>
    <p:sldId id="2147482189" r:id="rId33"/>
    <p:sldId id="2147482177" r:id="rId34"/>
    <p:sldId id="2147482190" r:id="rId35"/>
    <p:sldId id="2147482187" r:id="rId36"/>
    <p:sldId id="2147482178" r:id="rId37"/>
    <p:sldId id="2147482191" r:id="rId38"/>
    <p:sldId id="2147482193" r:id="rId39"/>
    <p:sldId id="2147482192" r:id="rId40"/>
    <p:sldId id="340" r:id="rId41"/>
    <p:sldId id="33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35A053-69C4-09FA-DFCD-B49CC39C17F7}" name="Agunloye, Angela (Angie) (CDC/IOD/OPHDST)" initials="AA((" userId="S::oes8@cdc.gov::20a38715-480d-4b91-b65a-c2ade9875294" providerId="AD"/>
  <p188:author id="{643A7AD9-02B1-B372-B694-D211CCE4C4EB}" name="Tamara Robinson" initials="TR" userId="S::okf9@cdc.gov::a16a7704-10a4-405e-9d16-ecfeead0d37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87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DFEC1-5371-428A-82FC-B925480D34E1}" v="23" dt="2024-09-18T17:48:13.086"/>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2" d="100"/>
          <a:sy n="62" d="100"/>
        </p:scale>
        <p:origin x="10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70B8A-B654-4236-AEAF-D397BFB4A047}"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6CABECFF-65A3-4FDF-8218-10B66E309320}">
      <dgm:prSet custT="1"/>
      <dgm:spPr>
        <a:xfrm>
          <a:off x="6509" y="24196"/>
          <a:ext cx="3760218" cy="918000"/>
        </a:xfrm>
        <a:prstGeom prst="chevron">
          <a:avLst/>
        </a:prstGeom>
      </dgm:spPr>
      <dgm:t>
        <a:bodyPr/>
        <a:lstStyle/>
        <a:p>
          <a:r>
            <a:rPr lang="en-US" sz="1600" dirty="0">
              <a:latin typeface="Arial" panose="020B0604020202020204" pitchFamily="34" charset="0"/>
              <a:cs typeface="Arial" panose="020B0604020202020204" pitchFamily="34" charset="0"/>
            </a:rPr>
            <a:t>Current</a:t>
          </a:r>
        </a:p>
      </dgm:t>
    </dgm:pt>
    <dgm:pt modelId="{73B58C09-2CF0-4BDD-AA18-3B4C88AB6E7B}" type="parTrans" cxnId="{E69E13B9-8A2F-424A-B8A5-F31EA95A2770}">
      <dgm:prSet/>
      <dgm:spPr/>
      <dgm:t>
        <a:bodyPr/>
        <a:lstStyle/>
        <a:p>
          <a:endParaRPr lang="en-US"/>
        </a:p>
      </dgm:t>
    </dgm:pt>
    <dgm:pt modelId="{B76BF5F7-3CD5-458C-8450-2384983C2D44}" type="sibTrans" cxnId="{E69E13B9-8A2F-424A-B8A5-F31EA95A2770}">
      <dgm:prSet/>
      <dgm:spPr/>
      <dgm:t>
        <a:bodyPr/>
        <a:lstStyle/>
        <a:p>
          <a:endParaRPr lang="en-US"/>
        </a:p>
      </dgm:t>
    </dgm:pt>
    <dgm:pt modelId="{01FDDDC2-C928-4A54-B3A8-E67D2880E0C0}">
      <dgm:prSet custT="1"/>
      <dgm:spPr>
        <a:xfrm>
          <a:off x="6509"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Did the subject die from this illness or complication of this illness? </a:t>
          </a:r>
        </a:p>
      </dgm:t>
    </dgm:pt>
    <dgm:pt modelId="{948F7CE4-4BBC-4D8F-BD01-632A09FBC05D}" type="parTrans" cxnId="{CCB1DA20-0601-4F38-BC17-ECC6E35938C0}">
      <dgm:prSet/>
      <dgm:spPr/>
      <dgm:t>
        <a:bodyPr/>
        <a:lstStyle/>
        <a:p>
          <a:endParaRPr lang="en-US"/>
        </a:p>
      </dgm:t>
    </dgm:pt>
    <dgm:pt modelId="{337245D9-9EDE-4FC7-8C58-B4B034FF0B97}" type="sibTrans" cxnId="{CCB1DA20-0601-4F38-BC17-ECC6E35938C0}">
      <dgm:prSet/>
      <dgm:spPr/>
      <dgm:t>
        <a:bodyPr/>
        <a:lstStyle/>
        <a:p>
          <a:endParaRPr lang="en-US"/>
        </a:p>
      </dgm:t>
    </dgm:pt>
    <dgm:pt modelId="{78F75C77-1916-414F-835F-BB47F51E2FE2}">
      <dgm:prSet custT="1"/>
      <dgm:spPr>
        <a:xfrm>
          <a:off x="6509"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If subject died from illness, indicate date of death</a:t>
          </a:r>
        </a:p>
      </dgm:t>
    </dgm:pt>
    <dgm:pt modelId="{D0FF16FA-BCB3-488E-99A6-7E7669308B99}" type="parTrans" cxnId="{10D917EB-0A70-4EE9-B863-172919E6CC4D}">
      <dgm:prSet/>
      <dgm:spPr/>
      <dgm:t>
        <a:bodyPr/>
        <a:lstStyle/>
        <a:p>
          <a:endParaRPr lang="en-US"/>
        </a:p>
      </dgm:t>
    </dgm:pt>
    <dgm:pt modelId="{B1521D82-DEF9-4BEA-AF95-118DF49FC5DB}" type="sibTrans" cxnId="{10D917EB-0A70-4EE9-B863-172919E6CC4D}">
      <dgm:prSet/>
      <dgm:spPr/>
      <dgm:t>
        <a:bodyPr/>
        <a:lstStyle/>
        <a:p>
          <a:endParaRPr lang="en-US"/>
        </a:p>
      </dgm:t>
    </dgm:pt>
    <dgm:pt modelId="{60B265FE-8CC3-4301-B177-D5428DDD7DBD}">
      <dgm:prSet custT="1"/>
      <dgm:spPr>
        <a:xfrm>
          <a:off x="3550728" y="24196"/>
          <a:ext cx="3760218" cy="918000"/>
        </a:xfrm>
        <a:prstGeom prst="chevron">
          <a:avLst/>
        </a:prstGeom>
      </dgm:spPr>
      <dgm:t>
        <a:bodyPr/>
        <a:lstStyle/>
        <a:p>
          <a:r>
            <a:rPr lang="en-US" sz="1600" dirty="0">
              <a:latin typeface="Arial" panose="020B0604020202020204" pitchFamily="34" charset="0"/>
              <a:cs typeface="Arial" panose="020B0604020202020204" pitchFamily="34" charset="0"/>
            </a:rPr>
            <a:t>Review of existing standards</a:t>
          </a:r>
        </a:p>
      </dgm:t>
    </dgm:pt>
    <dgm:pt modelId="{0E07260A-B6CD-4FC6-9666-1606BBE0C3AF}" type="parTrans" cxnId="{3CB2A40C-F074-4EF6-A64C-BC93CBC54472}">
      <dgm:prSet/>
      <dgm:spPr/>
      <dgm:t>
        <a:bodyPr/>
        <a:lstStyle/>
        <a:p>
          <a:endParaRPr lang="en-US"/>
        </a:p>
      </dgm:t>
    </dgm:pt>
    <dgm:pt modelId="{788B6F4E-DCA2-40B8-AA98-B1B84EF212DF}" type="sibTrans" cxnId="{3CB2A40C-F074-4EF6-A64C-BC93CBC54472}">
      <dgm:prSet/>
      <dgm:spPr/>
      <dgm:t>
        <a:bodyPr/>
        <a:lstStyle/>
        <a:p>
          <a:endParaRPr lang="en-US"/>
        </a:p>
      </dgm:t>
    </dgm:pt>
    <dgm:pt modelId="{EA01C09C-5177-4703-94F4-5B986B2933FB}">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Indicates whether or not patient is deceased</a:t>
          </a:r>
        </a:p>
      </dgm:t>
    </dgm:pt>
    <dgm:pt modelId="{83FF4815-785D-4057-B9B5-79BEB24723D5}" type="parTrans" cxnId="{A2261434-0A19-4600-9BDC-162087056898}">
      <dgm:prSet/>
      <dgm:spPr/>
      <dgm:t>
        <a:bodyPr/>
        <a:lstStyle/>
        <a:p>
          <a:endParaRPr lang="en-US"/>
        </a:p>
      </dgm:t>
    </dgm:pt>
    <dgm:pt modelId="{C0265C21-88CD-41BC-8377-1780D299BF5C}" type="sibTrans" cxnId="{A2261434-0A19-4600-9BDC-162087056898}">
      <dgm:prSet/>
      <dgm:spPr/>
      <dgm:t>
        <a:bodyPr/>
        <a:lstStyle/>
        <a:p>
          <a:endParaRPr lang="en-US"/>
        </a:p>
      </dgm:t>
    </dgm:pt>
    <dgm:pt modelId="{88157F41-BEB3-4C5C-86EF-CD0255D034F5}">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Electronic Case Reporting (eCR): </a:t>
          </a:r>
        </a:p>
      </dgm:t>
    </dgm:pt>
    <dgm:pt modelId="{242E9DFA-A8AC-476C-AEBF-03621A28A88A}" type="parTrans" cxnId="{E28D9449-2EBE-42A5-B012-12FB40BBCCD5}">
      <dgm:prSet/>
      <dgm:spPr/>
      <dgm:t>
        <a:bodyPr/>
        <a:lstStyle/>
        <a:p>
          <a:endParaRPr lang="en-US"/>
        </a:p>
      </dgm:t>
    </dgm:pt>
    <dgm:pt modelId="{6DBB2681-82B3-49B0-AFE3-95440D855BD1}" type="sibTrans" cxnId="{E28D9449-2EBE-42A5-B012-12FB40BBCCD5}">
      <dgm:prSet/>
      <dgm:spPr/>
      <dgm:t>
        <a:bodyPr/>
        <a:lstStyle/>
        <a:p>
          <a:endParaRPr lang="en-US"/>
        </a:p>
      </dgm:t>
    </dgm:pt>
    <dgm:pt modelId="{AEF62554-1C95-4A03-9206-F1811ABAE416}">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deceasedInd: Records that the patient is deceased</a:t>
          </a:r>
        </a:p>
      </dgm:t>
    </dgm:pt>
    <dgm:pt modelId="{65C34599-A249-4E73-A902-376CF66558B1}" type="parTrans" cxnId="{AC83DF89-A077-4201-B38F-54F16961142F}">
      <dgm:prSet/>
      <dgm:spPr/>
      <dgm:t>
        <a:bodyPr/>
        <a:lstStyle/>
        <a:p>
          <a:endParaRPr lang="en-US"/>
        </a:p>
      </dgm:t>
    </dgm:pt>
    <dgm:pt modelId="{40E3C62E-24AA-438E-BB08-6AA111DFB940}" type="sibTrans" cxnId="{AC83DF89-A077-4201-B38F-54F16961142F}">
      <dgm:prSet/>
      <dgm:spPr/>
      <dgm:t>
        <a:bodyPr/>
        <a:lstStyle/>
        <a:p>
          <a:endParaRPr lang="en-US"/>
        </a:p>
      </dgm:t>
    </dgm:pt>
    <dgm:pt modelId="{F48EAC79-799F-405A-AECB-E3765EB1BCE8}">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deceasedTime: Records date and time of death</a:t>
          </a:r>
        </a:p>
      </dgm:t>
    </dgm:pt>
    <dgm:pt modelId="{997DCD11-7E30-4A6D-90FC-BDBB1C18B7BE}" type="parTrans" cxnId="{FD76F2F1-8B5C-4894-A233-E9F24177F881}">
      <dgm:prSet/>
      <dgm:spPr/>
      <dgm:t>
        <a:bodyPr/>
        <a:lstStyle/>
        <a:p>
          <a:endParaRPr lang="en-US"/>
        </a:p>
      </dgm:t>
    </dgm:pt>
    <dgm:pt modelId="{43745163-8B93-4F59-AEA3-5C1613F4F96E}" type="sibTrans" cxnId="{FD76F2F1-8B5C-4894-A233-E9F24177F881}">
      <dgm:prSet/>
      <dgm:spPr/>
      <dgm:t>
        <a:bodyPr/>
        <a:lstStyle/>
        <a:p>
          <a:endParaRPr lang="en-US"/>
        </a:p>
      </dgm:t>
    </dgm:pt>
    <dgm:pt modelId="{C115164C-DBFD-4556-AD0B-DC6DE1129B42}">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United States Core Data for Interoperability (USCDI): </a:t>
          </a:r>
        </a:p>
      </dgm:t>
    </dgm:pt>
    <dgm:pt modelId="{4DF34390-1950-43BE-BD5D-D241A1C51E53}" type="parTrans" cxnId="{96051FEC-E073-4F0C-A32D-FECCB3367D0A}">
      <dgm:prSet/>
      <dgm:spPr/>
      <dgm:t>
        <a:bodyPr/>
        <a:lstStyle/>
        <a:p>
          <a:endParaRPr lang="en-US"/>
        </a:p>
      </dgm:t>
    </dgm:pt>
    <dgm:pt modelId="{90056B27-4A97-482E-A878-934926D0BF15}" type="sibTrans" cxnId="{96051FEC-E073-4F0C-A32D-FECCB3367D0A}">
      <dgm:prSet/>
      <dgm:spPr/>
      <dgm:t>
        <a:bodyPr/>
        <a:lstStyle/>
        <a:p>
          <a:endParaRPr lang="en-US"/>
        </a:p>
      </dgm:t>
    </dgm:pt>
    <dgm:pt modelId="{1435A57D-5B7A-4A5A-BDCE-F108DE40F03D}">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ea typeface="+mn-ea"/>
              <a:cs typeface="Arial" panose="020B0604020202020204" pitchFamily="34" charset="0"/>
            </a:rPr>
            <a:t>Known or estimated year, month, and day of the patient's death</a:t>
          </a:r>
        </a:p>
      </dgm:t>
    </dgm:pt>
    <dgm:pt modelId="{06BAD971-7994-4F2E-8D49-D9A84B870771}" type="parTrans" cxnId="{0E6EF92B-7867-44FF-A7FC-72B353D326B7}">
      <dgm:prSet/>
      <dgm:spPr/>
      <dgm:t>
        <a:bodyPr/>
        <a:lstStyle/>
        <a:p>
          <a:endParaRPr lang="en-US"/>
        </a:p>
      </dgm:t>
    </dgm:pt>
    <dgm:pt modelId="{AAA01BF8-2E0B-477D-8C02-139806ABF101}" type="sibTrans" cxnId="{0E6EF92B-7867-44FF-A7FC-72B353D326B7}">
      <dgm:prSet/>
      <dgm:spPr/>
      <dgm:t>
        <a:bodyPr/>
        <a:lstStyle/>
        <a:p>
          <a:endParaRPr lang="en-US"/>
        </a:p>
      </dgm:t>
    </dgm:pt>
    <dgm:pt modelId="{214A8BD6-295C-499D-B0F5-719064C8EC59}">
      <dgm:prSet custT="1"/>
      <dgm:spPr>
        <a:xfrm>
          <a:off x="3550728" y="1056946"/>
          <a:ext cx="3008174" cy="3628968"/>
        </a:xfrm>
        <a:prstGeom prst="rect">
          <a:avLst/>
        </a:prstGeom>
      </dgm:spPr>
      <dgm:t>
        <a:bodyPr/>
        <a:lstStyle/>
        <a:p>
          <a:r>
            <a:rPr lang="en-US" sz="1600" kern="1200" dirty="0">
              <a:solidFill>
                <a:srgbClr val="000000"/>
              </a:solidFill>
              <a:latin typeface="Arial" panose="020B0604020202020204" pitchFamily="34" charset="0"/>
              <a:cs typeface="Arial" panose="020B0604020202020204" pitchFamily="34" charset="0"/>
            </a:rPr>
            <a:t>Electronic Lab Reporting (ELR)</a:t>
          </a:r>
        </a:p>
      </dgm:t>
    </dgm:pt>
    <dgm:pt modelId="{716690AD-B97B-4C9C-9414-B172A8405EDE}" type="parTrans" cxnId="{B291C77B-BBCD-4688-8FF4-0361E1903811}">
      <dgm:prSet/>
      <dgm:spPr/>
      <dgm:t>
        <a:bodyPr/>
        <a:lstStyle/>
        <a:p>
          <a:endParaRPr lang="en-US"/>
        </a:p>
      </dgm:t>
    </dgm:pt>
    <dgm:pt modelId="{124190BF-E21E-48BF-AAA8-22BF48B99A04}" type="sibTrans" cxnId="{B291C77B-BBCD-4688-8FF4-0361E1903811}">
      <dgm:prSet/>
      <dgm:spPr/>
      <dgm:t>
        <a:bodyPr/>
        <a:lstStyle/>
        <a:p>
          <a:endParaRPr lang="en-US"/>
        </a:p>
      </dgm:t>
    </dgm:pt>
    <dgm:pt modelId="{7A78C601-F23B-4A5D-A656-19B3CFC5C114}">
      <dgm:prSet custT="1"/>
      <dgm:spPr>
        <a:xfrm>
          <a:off x="7094946"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that the patient is deceased </a:t>
          </a:r>
        </a:p>
      </dgm:t>
    </dgm:pt>
    <dgm:pt modelId="{1F0EA858-B3E5-43C7-A364-BAE75DB155C6}" type="parTrans" cxnId="{C8EC7FB4-D383-44E9-820F-B99C4208CCE5}">
      <dgm:prSet/>
      <dgm:spPr/>
      <dgm:t>
        <a:bodyPr/>
        <a:lstStyle/>
        <a:p>
          <a:endParaRPr lang="en-US"/>
        </a:p>
      </dgm:t>
    </dgm:pt>
    <dgm:pt modelId="{DE566E92-1B0A-4B9E-B78B-6CC504D78033}" type="sibTrans" cxnId="{C8EC7FB4-D383-44E9-820F-B99C4208CCE5}">
      <dgm:prSet/>
      <dgm:spPr/>
      <dgm:t>
        <a:bodyPr/>
        <a:lstStyle/>
        <a:p>
          <a:endParaRPr lang="en-US"/>
        </a:p>
      </dgm:t>
    </dgm:pt>
    <dgm:pt modelId="{236F3264-1D30-41B5-9117-969D99D2BEB5}">
      <dgm:prSet custT="1"/>
      <dgm:spPr>
        <a:xfrm>
          <a:off x="7094946"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Date of Death </a:t>
          </a:r>
        </a:p>
      </dgm:t>
    </dgm:pt>
    <dgm:pt modelId="{7B98E05B-6C57-476F-9310-2339CC0B5B47}" type="parTrans" cxnId="{0DAF255C-C85F-4375-AC66-CA9F58A6FFC5}">
      <dgm:prSet/>
      <dgm:spPr/>
      <dgm:t>
        <a:bodyPr/>
        <a:lstStyle/>
        <a:p>
          <a:endParaRPr lang="en-US"/>
        </a:p>
      </dgm:t>
    </dgm:pt>
    <dgm:pt modelId="{FFE443D8-6514-4455-A0AE-170C3E29044C}" type="sibTrans" cxnId="{0DAF255C-C85F-4375-AC66-CA9F58A6FFC5}">
      <dgm:prSet/>
      <dgm:spPr/>
      <dgm:t>
        <a:bodyPr/>
        <a:lstStyle/>
        <a:p>
          <a:endParaRPr lang="en-US"/>
        </a:p>
      </dgm:t>
    </dgm:pt>
    <dgm:pt modelId="{8C6C1DF1-D2BC-4D31-AC3D-CB39C9F45B0D}">
      <dgm:prSet custT="1"/>
      <dgm:spPr>
        <a:xfrm>
          <a:off x="7094946" y="1056946"/>
          <a:ext cx="3008174" cy="3628968"/>
        </a:xfrm>
        <a:prstGeom prst="rect">
          <a:avLst/>
        </a:prstGeom>
      </dgm:spPr>
      <dgm: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if death associated with condition being reported</a:t>
          </a:r>
        </a:p>
      </dgm:t>
    </dgm:pt>
    <dgm:pt modelId="{4595EC3A-012A-463A-A5C0-89366B36FB16}" type="parTrans" cxnId="{170CB7BA-09BC-480F-A291-FD336F685FA0}">
      <dgm:prSet/>
      <dgm:spPr/>
      <dgm:t>
        <a:bodyPr/>
        <a:lstStyle/>
        <a:p>
          <a:endParaRPr lang="en-US"/>
        </a:p>
      </dgm:t>
    </dgm:pt>
    <dgm:pt modelId="{ECA85FB2-E837-4B57-ABEC-1FF578D05B81}" type="sibTrans" cxnId="{170CB7BA-09BC-480F-A291-FD336F685FA0}">
      <dgm:prSet/>
      <dgm:spPr/>
      <dgm:t>
        <a:bodyPr/>
        <a:lstStyle/>
        <a:p>
          <a:endParaRPr lang="en-US"/>
        </a:p>
      </dgm:t>
    </dgm:pt>
    <dgm:pt modelId="{9E248CD4-DECC-4369-9C62-AD228F677378}">
      <dgm:prSet custT="1"/>
      <dgm:spPr>
        <a:xfrm>
          <a:off x="7094946" y="24196"/>
          <a:ext cx="3760218" cy="918000"/>
        </a:xfrm>
        <a:prstGeom prst="chevron">
          <a:avLst/>
        </a:prstGeom>
      </dgm:spPr>
      <dgm:t>
        <a:bodyPr/>
        <a:lstStyle/>
        <a:p>
          <a:r>
            <a:rPr lang="en-US" sz="1600" dirty="0">
              <a:latin typeface="Arial" panose="020B0604020202020204" pitchFamily="34" charset="0"/>
              <a:cs typeface="Arial" panose="020B0604020202020204" pitchFamily="34" charset="0"/>
            </a:rPr>
            <a:t>Recommendation</a:t>
          </a:r>
        </a:p>
      </dgm:t>
    </dgm:pt>
    <dgm:pt modelId="{A995C181-C56A-4F12-94A2-EC7F26297B27}" type="parTrans" cxnId="{FBF578B5-AEA4-41EE-AF5D-BA4DF17A48FB}">
      <dgm:prSet/>
      <dgm:spPr/>
      <dgm:t>
        <a:bodyPr/>
        <a:lstStyle/>
        <a:p>
          <a:endParaRPr lang="en-US"/>
        </a:p>
      </dgm:t>
    </dgm:pt>
    <dgm:pt modelId="{5618922D-BC4D-4696-A7B2-44D05261F54E}" type="sibTrans" cxnId="{FBF578B5-AEA4-41EE-AF5D-BA4DF17A48FB}">
      <dgm:prSet/>
      <dgm:spPr/>
      <dgm:t>
        <a:bodyPr/>
        <a:lstStyle/>
        <a:p>
          <a:endParaRPr lang="en-US"/>
        </a:p>
      </dgm:t>
    </dgm:pt>
    <dgm:pt modelId="{EECE83F0-A83E-4E3F-A2B7-6CD8C13A1456}">
      <dgm:prSet custT="1"/>
      <dgm:spPr>
        <a:xfrm>
          <a:off x="3550728" y="1056946"/>
          <a:ext cx="3008174" cy="3628968"/>
        </a:xfrm>
      </dgm:spPr>
      <dgm:t>
        <a:bodyPr/>
        <a:lstStyle/>
        <a:p>
          <a:r>
            <a:rPr lang="en-US" sz="1600" kern="1200" dirty="0">
              <a:solidFill>
                <a:srgbClr val="000000"/>
              </a:solidFill>
              <a:latin typeface="Arial" panose="020B0604020202020204" pitchFamily="34" charset="0"/>
              <a:cs typeface="Arial" panose="020B0604020202020204" pitchFamily="34" charset="0"/>
            </a:rPr>
            <a:t>Date and time at which death occurred</a:t>
          </a:r>
        </a:p>
      </dgm:t>
    </dgm:pt>
    <dgm:pt modelId="{A9A54E38-3978-4930-A57E-5D379FAEBB66}" type="parTrans" cxnId="{2095B7B1-A2CF-4BDA-86E8-07B9B1690AF0}">
      <dgm:prSet/>
      <dgm:spPr/>
      <dgm:t>
        <a:bodyPr/>
        <a:lstStyle/>
        <a:p>
          <a:endParaRPr lang="en-US"/>
        </a:p>
      </dgm:t>
    </dgm:pt>
    <dgm:pt modelId="{E9AE1938-4076-4CCF-BBC5-7D12B542E68B}" type="sibTrans" cxnId="{2095B7B1-A2CF-4BDA-86E8-07B9B1690AF0}">
      <dgm:prSet/>
      <dgm:spPr/>
      <dgm:t>
        <a:bodyPr/>
        <a:lstStyle/>
        <a:p>
          <a:endParaRPr lang="en-US"/>
        </a:p>
      </dgm:t>
    </dgm:pt>
    <dgm:pt modelId="{D4470A19-A498-4986-A3DF-782AF4FACF22}" type="pres">
      <dgm:prSet presAssocID="{9C470B8A-B654-4236-AEAF-D397BFB4A047}" presName="Name0" presStyleCnt="0">
        <dgm:presLayoutVars>
          <dgm:dir/>
          <dgm:animLvl val="lvl"/>
          <dgm:resizeHandles val="exact"/>
        </dgm:presLayoutVars>
      </dgm:prSet>
      <dgm:spPr/>
    </dgm:pt>
    <dgm:pt modelId="{A291B62B-736C-42B7-8413-E53237FBE917}" type="pres">
      <dgm:prSet presAssocID="{6CABECFF-65A3-4FDF-8218-10B66E309320}" presName="composite" presStyleCnt="0"/>
      <dgm:spPr/>
    </dgm:pt>
    <dgm:pt modelId="{6A08F834-293C-4CDB-9409-6031684DE614}" type="pres">
      <dgm:prSet presAssocID="{6CABECFF-65A3-4FDF-8218-10B66E309320}" presName="parTx" presStyleLbl="node1" presStyleIdx="0" presStyleCnt="3">
        <dgm:presLayoutVars>
          <dgm:chMax val="0"/>
          <dgm:chPref val="0"/>
          <dgm:bulletEnabled val="1"/>
        </dgm:presLayoutVars>
      </dgm:prSet>
      <dgm:spPr/>
    </dgm:pt>
    <dgm:pt modelId="{56C27887-1935-46BF-8B93-D1227A8FE641}" type="pres">
      <dgm:prSet presAssocID="{6CABECFF-65A3-4FDF-8218-10B66E309320}" presName="desTx" presStyleLbl="revTx" presStyleIdx="0" presStyleCnt="3">
        <dgm:presLayoutVars>
          <dgm:bulletEnabled val="1"/>
        </dgm:presLayoutVars>
      </dgm:prSet>
      <dgm:spPr/>
    </dgm:pt>
    <dgm:pt modelId="{A4D2D9DF-5145-4B1B-829A-989606E9A5A8}" type="pres">
      <dgm:prSet presAssocID="{B76BF5F7-3CD5-458C-8450-2384983C2D44}" presName="space" presStyleCnt="0"/>
      <dgm:spPr/>
    </dgm:pt>
    <dgm:pt modelId="{178E7F5B-B390-4A03-946B-C20328A55DF7}" type="pres">
      <dgm:prSet presAssocID="{60B265FE-8CC3-4301-B177-D5428DDD7DBD}" presName="composite" presStyleCnt="0"/>
      <dgm:spPr/>
    </dgm:pt>
    <dgm:pt modelId="{680CBE92-1372-4123-AABC-D8EEEB487BA1}" type="pres">
      <dgm:prSet presAssocID="{60B265FE-8CC3-4301-B177-D5428DDD7DBD}" presName="parTx" presStyleLbl="node1" presStyleIdx="1" presStyleCnt="3">
        <dgm:presLayoutVars>
          <dgm:chMax val="0"/>
          <dgm:chPref val="0"/>
          <dgm:bulletEnabled val="1"/>
        </dgm:presLayoutVars>
      </dgm:prSet>
      <dgm:spPr/>
    </dgm:pt>
    <dgm:pt modelId="{0498229E-42B9-4EF7-BA2A-0FD4C0FF05E7}" type="pres">
      <dgm:prSet presAssocID="{60B265FE-8CC3-4301-B177-D5428DDD7DBD}" presName="desTx" presStyleLbl="revTx" presStyleIdx="1" presStyleCnt="3" custLinFactNeighborX="2895" custLinFactNeighborY="232">
        <dgm:presLayoutVars>
          <dgm:bulletEnabled val="1"/>
        </dgm:presLayoutVars>
      </dgm:prSet>
      <dgm:spPr>
        <a:prstGeom prst="rect">
          <a:avLst/>
        </a:prstGeom>
      </dgm:spPr>
    </dgm:pt>
    <dgm:pt modelId="{01CE8116-FD00-45A4-BB29-7EBF381B1F9C}" type="pres">
      <dgm:prSet presAssocID="{788B6F4E-DCA2-40B8-AA98-B1B84EF212DF}" presName="space" presStyleCnt="0"/>
      <dgm:spPr/>
    </dgm:pt>
    <dgm:pt modelId="{5575FD73-21F6-4DFE-B9EE-A1CB58E35C38}" type="pres">
      <dgm:prSet presAssocID="{9E248CD4-DECC-4369-9C62-AD228F677378}" presName="composite" presStyleCnt="0"/>
      <dgm:spPr/>
    </dgm:pt>
    <dgm:pt modelId="{5AE2C4EF-78FB-4C28-AF90-1D39A8802284}" type="pres">
      <dgm:prSet presAssocID="{9E248CD4-DECC-4369-9C62-AD228F677378}" presName="parTx" presStyleLbl="node1" presStyleIdx="2" presStyleCnt="3">
        <dgm:presLayoutVars>
          <dgm:chMax val="0"/>
          <dgm:chPref val="0"/>
          <dgm:bulletEnabled val="1"/>
        </dgm:presLayoutVars>
      </dgm:prSet>
      <dgm:spPr/>
    </dgm:pt>
    <dgm:pt modelId="{A866EABE-E4E9-47BB-8B8C-AA35CA2E3CE3}" type="pres">
      <dgm:prSet presAssocID="{9E248CD4-DECC-4369-9C62-AD228F677378}" presName="desTx" presStyleLbl="revTx" presStyleIdx="2" presStyleCnt="3">
        <dgm:presLayoutVars>
          <dgm:bulletEnabled val="1"/>
        </dgm:presLayoutVars>
      </dgm:prSet>
      <dgm:spPr/>
    </dgm:pt>
  </dgm:ptLst>
  <dgm:cxnLst>
    <dgm:cxn modelId="{FE233C09-DF55-4963-B270-1EB17FFC42A5}" type="presOf" srcId="{EECE83F0-A83E-4E3F-A2B7-6CD8C13A1456}" destId="{0498229E-42B9-4EF7-BA2A-0FD4C0FF05E7}" srcOrd="0" destOrd="2" presId="urn:microsoft.com/office/officeart/2005/8/layout/chevron1"/>
    <dgm:cxn modelId="{3CB2A40C-F074-4EF6-A64C-BC93CBC54472}" srcId="{9C470B8A-B654-4236-AEAF-D397BFB4A047}" destId="{60B265FE-8CC3-4301-B177-D5428DDD7DBD}" srcOrd="1" destOrd="0" parTransId="{0E07260A-B6CD-4FC6-9666-1606BBE0C3AF}" sibTransId="{788B6F4E-DCA2-40B8-AA98-B1B84EF212DF}"/>
    <dgm:cxn modelId="{16340110-A8D7-4598-8AD6-49CEEFFBD484}" type="presOf" srcId="{214A8BD6-295C-499D-B0F5-719064C8EC59}" destId="{0498229E-42B9-4EF7-BA2A-0FD4C0FF05E7}" srcOrd="0" destOrd="0" presId="urn:microsoft.com/office/officeart/2005/8/layout/chevron1"/>
    <dgm:cxn modelId="{CCB1DA20-0601-4F38-BC17-ECC6E35938C0}" srcId="{6CABECFF-65A3-4FDF-8218-10B66E309320}" destId="{01FDDDC2-C928-4A54-B3A8-E67D2880E0C0}" srcOrd="0" destOrd="0" parTransId="{948F7CE4-4BBC-4D8F-BD01-632A09FBC05D}" sibTransId="{337245D9-9EDE-4FC7-8C58-B4B034FF0B97}"/>
    <dgm:cxn modelId="{5CBA8D2A-A676-4544-A07C-FA2312B8E6BE}" type="presOf" srcId="{88157F41-BEB3-4C5C-86EF-CD0255D034F5}" destId="{0498229E-42B9-4EF7-BA2A-0FD4C0FF05E7}" srcOrd="0" destOrd="3" presId="urn:microsoft.com/office/officeart/2005/8/layout/chevron1"/>
    <dgm:cxn modelId="{0E6EF92B-7867-44FF-A7FC-72B353D326B7}" srcId="{C115164C-DBFD-4556-AD0B-DC6DE1129B42}" destId="{1435A57D-5B7A-4A5A-BDCE-F108DE40F03D}" srcOrd="0" destOrd="0" parTransId="{06BAD971-7994-4F2E-8D49-D9A84B870771}" sibTransId="{AAA01BF8-2E0B-477D-8C02-139806ABF101}"/>
    <dgm:cxn modelId="{A2261434-0A19-4600-9BDC-162087056898}" srcId="{214A8BD6-295C-499D-B0F5-719064C8EC59}" destId="{EA01C09C-5177-4703-94F4-5B986B2933FB}" srcOrd="0" destOrd="0" parTransId="{83FF4815-785D-4057-B9B5-79BEB24723D5}" sibTransId="{C0265C21-88CD-41BC-8377-1780D299BF5C}"/>
    <dgm:cxn modelId="{25B2D639-1E89-415A-823E-375C894FEA19}" type="presOf" srcId="{6CABECFF-65A3-4FDF-8218-10B66E309320}" destId="{6A08F834-293C-4CDB-9409-6031684DE614}" srcOrd="0" destOrd="0" presId="urn:microsoft.com/office/officeart/2005/8/layout/chevron1"/>
    <dgm:cxn modelId="{14F9213C-2D05-4790-973D-9D52F05107A4}" type="presOf" srcId="{C115164C-DBFD-4556-AD0B-DC6DE1129B42}" destId="{0498229E-42B9-4EF7-BA2A-0FD4C0FF05E7}" srcOrd="0" destOrd="6" presId="urn:microsoft.com/office/officeart/2005/8/layout/chevron1"/>
    <dgm:cxn modelId="{9A34E040-2964-4039-A3A2-E4560A483498}" type="presOf" srcId="{01FDDDC2-C928-4A54-B3A8-E67D2880E0C0}" destId="{56C27887-1935-46BF-8B93-D1227A8FE641}" srcOrd="0" destOrd="0" presId="urn:microsoft.com/office/officeart/2005/8/layout/chevron1"/>
    <dgm:cxn modelId="{0DAF255C-C85F-4375-AC66-CA9F58A6FFC5}" srcId="{9E248CD4-DECC-4369-9C62-AD228F677378}" destId="{236F3264-1D30-41B5-9117-969D99D2BEB5}" srcOrd="1" destOrd="0" parTransId="{7B98E05B-6C57-476F-9310-2339CC0B5B47}" sibTransId="{FFE443D8-6514-4455-A0AE-170C3E29044C}"/>
    <dgm:cxn modelId="{E28D9449-2EBE-42A5-B012-12FB40BBCCD5}" srcId="{60B265FE-8CC3-4301-B177-D5428DDD7DBD}" destId="{88157F41-BEB3-4C5C-86EF-CD0255D034F5}" srcOrd="1" destOrd="0" parTransId="{242E9DFA-A8AC-476C-AEBF-03621A28A88A}" sibTransId="{6DBB2681-82B3-49B0-AFE3-95440D855BD1}"/>
    <dgm:cxn modelId="{FBB4CB55-A267-4474-BDF5-2567E052F5DC}" type="presOf" srcId="{9C470B8A-B654-4236-AEAF-D397BFB4A047}" destId="{D4470A19-A498-4986-A3DF-782AF4FACF22}" srcOrd="0" destOrd="0" presId="urn:microsoft.com/office/officeart/2005/8/layout/chevron1"/>
    <dgm:cxn modelId="{B291C77B-BBCD-4688-8FF4-0361E1903811}" srcId="{60B265FE-8CC3-4301-B177-D5428DDD7DBD}" destId="{214A8BD6-295C-499D-B0F5-719064C8EC59}" srcOrd="0" destOrd="0" parTransId="{716690AD-B97B-4C9C-9414-B172A8405EDE}" sibTransId="{124190BF-E21E-48BF-AAA8-22BF48B99A04}"/>
    <dgm:cxn modelId="{053F697C-6DC3-4BD1-A3FC-E60CF9EEC6F9}" type="presOf" srcId="{1435A57D-5B7A-4A5A-BDCE-F108DE40F03D}" destId="{0498229E-42B9-4EF7-BA2A-0FD4C0FF05E7}" srcOrd="0" destOrd="7" presId="urn:microsoft.com/office/officeart/2005/8/layout/chevron1"/>
    <dgm:cxn modelId="{AC83DF89-A077-4201-B38F-54F16961142F}" srcId="{88157F41-BEB3-4C5C-86EF-CD0255D034F5}" destId="{AEF62554-1C95-4A03-9206-F1811ABAE416}" srcOrd="0" destOrd="0" parTransId="{65C34599-A249-4E73-A902-376CF66558B1}" sibTransId="{40E3C62E-24AA-438E-BB08-6AA111DFB940}"/>
    <dgm:cxn modelId="{5C033894-23AF-429D-9036-674818A79B5D}" type="presOf" srcId="{F48EAC79-799F-405A-AECB-E3765EB1BCE8}" destId="{0498229E-42B9-4EF7-BA2A-0FD4C0FF05E7}" srcOrd="0" destOrd="5" presId="urn:microsoft.com/office/officeart/2005/8/layout/chevron1"/>
    <dgm:cxn modelId="{DB4DD2A4-8B01-476A-95A7-363B42323405}" type="presOf" srcId="{EA01C09C-5177-4703-94F4-5B986B2933FB}" destId="{0498229E-42B9-4EF7-BA2A-0FD4C0FF05E7}" srcOrd="0" destOrd="1" presId="urn:microsoft.com/office/officeart/2005/8/layout/chevron1"/>
    <dgm:cxn modelId="{2095B7B1-A2CF-4BDA-86E8-07B9B1690AF0}" srcId="{214A8BD6-295C-499D-B0F5-719064C8EC59}" destId="{EECE83F0-A83E-4E3F-A2B7-6CD8C13A1456}" srcOrd="1" destOrd="0" parTransId="{A9A54E38-3978-4930-A57E-5D379FAEBB66}" sibTransId="{E9AE1938-4076-4CCF-BBC5-7D12B542E68B}"/>
    <dgm:cxn modelId="{C8EC7FB4-D383-44E9-820F-B99C4208CCE5}" srcId="{9E248CD4-DECC-4369-9C62-AD228F677378}" destId="{7A78C601-F23B-4A5D-A656-19B3CFC5C114}" srcOrd="0" destOrd="0" parTransId="{1F0EA858-B3E5-43C7-A364-BAE75DB155C6}" sibTransId="{DE566E92-1B0A-4B9E-B78B-6CC504D78033}"/>
    <dgm:cxn modelId="{FBF578B5-AEA4-41EE-AF5D-BA4DF17A48FB}" srcId="{9C470B8A-B654-4236-AEAF-D397BFB4A047}" destId="{9E248CD4-DECC-4369-9C62-AD228F677378}" srcOrd="2" destOrd="0" parTransId="{A995C181-C56A-4F12-94A2-EC7F26297B27}" sibTransId="{5618922D-BC4D-4696-A7B2-44D05261F54E}"/>
    <dgm:cxn modelId="{E69E13B9-8A2F-424A-B8A5-F31EA95A2770}" srcId="{9C470B8A-B654-4236-AEAF-D397BFB4A047}" destId="{6CABECFF-65A3-4FDF-8218-10B66E309320}" srcOrd="0" destOrd="0" parTransId="{73B58C09-2CF0-4BDD-AA18-3B4C88AB6E7B}" sibTransId="{B76BF5F7-3CD5-458C-8450-2384983C2D44}"/>
    <dgm:cxn modelId="{170CB7BA-09BC-480F-A291-FD336F685FA0}" srcId="{9E248CD4-DECC-4369-9C62-AD228F677378}" destId="{8C6C1DF1-D2BC-4D31-AC3D-CB39C9F45B0D}" srcOrd="2" destOrd="0" parTransId="{4595EC3A-012A-463A-A5C0-89366B36FB16}" sibTransId="{ECA85FB2-E837-4B57-ABEC-1FF578D05B81}"/>
    <dgm:cxn modelId="{0BDE24CA-3A32-4C12-BCEE-5E0F90BF6DB8}" type="presOf" srcId="{8C6C1DF1-D2BC-4D31-AC3D-CB39C9F45B0D}" destId="{A866EABE-E4E9-47BB-8B8C-AA35CA2E3CE3}" srcOrd="0" destOrd="2" presId="urn:microsoft.com/office/officeart/2005/8/layout/chevron1"/>
    <dgm:cxn modelId="{8A1FE4CC-165C-4951-9558-DA72E28D27DB}" type="presOf" srcId="{78F75C77-1916-414F-835F-BB47F51E2FE2}" destId="{56C27887-1935-46BF-8B93-D1227A8FE641}" srcOrd="0" destOrd="1" presId="urn:microsoft.com/office/officeart/2005/8/layout/chevron1"/>
    <dgm:cxn modelId="{62F3CBDC-8F07-4DCD-963E-74EB52E107E0}" type="presOf" srcId="{7A78C601-F23B-4A5D-A656-19B3CFC5C114}" destId="{A866EABE-E4E9-47BB-8B8C-AA35CA2E3CE3}" srcOrd="0" destOrd="0" presId="urn:microsoft.com/office/officeart/2005/8/layout/chevron1"/>
    <dgm:cxn modelId="{9BDFE8E1-F5CC-42A7-BF0A-FA3BBAA4DC5E}" type="presOf" srcId="{9E248CD4-DECC-4369-9C62-AD228F677378}" destId="{5AE2C4EF-78FB-4C28-AF90-1D39A8802284}" srcOrd="0" destOrd="0" presId="urn:microsoft.com/office/officeart/2005/8/layout/chevron1"/>
    <dgm:cxn modelId="{43D83AE8-850B-424C-9D47-14C6507958D4}" type="presOf" srcId="{AEF62554-1C95-4A03-9206-F1811ABAE416}" destId="{0498229E-42B9-4EF7-BA2A-0FD4C0FF05E7}" srcOrd="0" destOrd="4" presId="urn:microsoft.com/office/officeart/2005/8/layout/chevron1"/>
    <dgm:cxn modelId="{10D917EB-0A70-4EE9-B863-172919E6CC4D}" srcId="{6CABECFF-65A3-4FDF-8218-10B66E309320}" destId="{78F75C77-1916-414F-835F-BB47F51E2FE2}" srcOrd="1" destOrd="0" parTransId="{D0FF16FA-BCB3-488E-99A6-7E7669308B99}" sibTransId="{B1521D82-DEF9-4BEA-AF95-118DF49FC5DB}"/>
    <dgm:cxn modelId="{7C2FB7EB-C615-4549-AA41-ABB736E87704}" type="presOf" srcId="{236F3264-1D30-41B5-9117-969D99D2BEB5}" destId="{A866EABE-E4E9-47BB-8B8C-AA35CA2E3CE3}" srcOrd="0" destOrd="1" presId="urn:microsoft.com/office/officeart/2005/8/layout/chevron1"/>
    <dgm:cxn modelId="{96051FEC-E073-4F0C-A32D-FECCB3367D0A}" srcId="{60B265FE-8CC3-4301-B177-D5428DDD7DBD}" destId="{C115164C-DBFD-4556-AD0B-DC6DE1129B42}" srcOrd="2" destOrd="0" parTransId="{4DF34390-1950-43BE-BD5D-D241A1C51E53}" sibTransId="{90056B27-4A97-482E-A878-934926D0BF15}"/>
    <dgm:cxn modelId="{0D3C4BEC-2FC0-4C67-B13B-CBCA48029869}" type="presOf" srcId="{60B265FE-8CC3-4301-B177-D5428DDD7DBD}" destId="{680CBE92-1372-4123-AABC-D8EEEB487BA1}" srcOrd="0" destOrd="0" presId="urn:microsoft.com/office/officeart/2005/8/layout/chevron1"/>
    <dgm:cxn modelId="{FD76F2F1-8B5C-4894-A233-E9F24177F881}" srcId="{88157F41-BEB3-4C5C-86EF-CD0255D034F5}" destId="{F48EAC79-799F-405A-AECB-E3765EB1BCE8}" srcOrd="1" destOrd="0" parTransId="{997DCD11-7E30-4A6D-90FC-BDBB1C18B7BE}" sibTransId="{43745163-8B93-4F59-AEA3-5C1613F4F96E}"/>
    <dgm:cxn modelId="{C8466713-8C13-4BAC-A4CF-2F5FFDC61791}" type="presParOf" srcId="{D4470A19-A498-4986-A3DF-782AF4FACF22}" destId="{A291B62B-736C-42B7-8413-E53237FBE917}" srcOrd="0" destOrd="0" presId="urn:microsoft.com/office/officeart/2005/8/layout/chevron1"/>
    <dgm:cxn modelId="{26A4E739-39C0-4DC1-A948-A410D8EA4714}" type="presParOf" srcId="{A291B62B-736C-42B7-8413-E53237FBE917}" destId="{6A08F834-293C-4CDB-9409-6031684DE614}" srcOrd="0" destOrd="0" presId="urn:microsoft.com/office/officeart/2005/8/layout/chevron1"/>
    <dgm:cxn modelId="{43D22E85-4FB3-422F-AE1F-B35DF2E92C1B}" type="presParOf" srcId="{A291B62B-736C-42B7-8413-E53237FBE917}" destId="{56C27887-1935-46BF-8B93-D1227A8FE641}" srcOrd="1" destOrd="0" presId="urn:microsoft.com/office/officeart/2005/8/layout/chevron1"/>
    <dgm:cxn modelId="{0F496DFE-7F61-4EDE-BF27-D7E7DB021458}" type="presParOf" srcId="{D4470A19-A498-4986-A3DF-782AF4FACF22}" destId="{A4D2D9DF-5145-4B1B-829A-989606E9A5A8}" srcOrd="1" destOrd="0" presId="urn:microsoft.com/office/officeart/2005/8/layout/chevron1"/>
    <dgm:cxn modelId="{39DB92BA-6821-4EB2-B09A-1C12C676516A}" type="presParOf" srcId="{D4470A19-A498-4986-A3DF-782AF4FACF22}" destId="{178E7F5B-B390-4A03-946B-C20328A55DF7}" srcOrd="2" destOrd="0" presId="urn:microsoft.com/office/officeart/2005/8/layout/chevron1"/>
    <dgm:cxn modelId="{0641C91E-EF65-4479-88FA-DFC4F04CE2BC}" type="presParOf" srcId="{178E7F5B-B390-4A03-946B-C20328A55DF7}" destId="{680CBE92-1372-4123-AABC-D8EEEB487BA1}" srcOrd="0" destOrd="0" presId="urn:microsoft.com/office/officeart/2005/8/layout/chevron1"/>
    <dgm:cxn modelId="{A0EDA56C-3964-4495-9A58-A78E5FFF51B3}" type="presParOf" srcId="{178E7F5B-B390-4A03-946B-C20328A55DF7}" destId="{0498229E-42B9-4EF7-BA2A-0FD4C0FF05E7}" srcOrd="1" destOrd="0" presId="urn:microsoft.com/office/officeart/2005/8/layout/chevron1"/>
    <dgm:cxn modelId="{0BE61D0A-E96A-4028-A073-0DC0000BFC3E}" type="presParOf" srcId="{D4470A19-A498-4986-A3DF-782AF4FACF22}" destId="{01CE8116-FD00-45A4-BB29-7EBF381B1F9C}" srcOrd="3" destOrd="0" presId="urn:microsoft.com/office/officeart/2005/8/layout/chevron1"/>
    <dgm:cxn modelId="{7E100FFD-F306-4833-B96F-CEA4E0417866}" type="presParOf" srcId="{D4470A19-A498-4986-A3DF-782AF4FACF22}" destId="{5575FD73-21F6-4DFE-B9EE-A1CB58E35C38}" srcOrd="4" destOrd="0" presId="urn:microsoft.com/office/officeart/2005/8/layout/chevron1"/>
    <dgm:cxn modelId="{7E41E57C-1A02-406B-AEC2-6A5A488B4885}" type="presParOf" srcId="{5575FD73-21F6-4DFE-B9EE-A1CB58E35C38}" destId="{5AE2C4EF-78FB-4C28-AF90-1D39A8802284}" srcOrd="0" destOrd="0" presId="urn:microsoft.com/office/officeart/2005/8/layout/chevron1"/>
    <dgm:cxn modelId="{9EC5EE01-6EC0-4F5D-BEE5-3CE9BB9BFC8D}" type="presParOf" srcId="{5575FD73-21F6-4DFE-B9EE-A1CB58E35C38}" destId="{A866EABE-E4E9-47BB-8B8C-AA35CA2E3CE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8F834-293C-4CDB-9409-6031684DE614}">
      <dsp:nvSpPr>
        <dsp:cNvPr id="0" name=""/>
        <dsp:cNvSpPr/>
      </dsp:nvSpPr>
      <dsp:spPr>
        <a:xfrm>
          <a:off x="6509" y="24630"/>
          <a:ext cx="3760218" cy="108000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Current</a:t>
          </a:r>
        </a:p>
      </dsp:txBody>
      <dsp:txXfrm>
        <a:off x="546509" y="24630"/>
        <a:ext cx="2680218" cy="1080000"/>
      </dsp:txXfrm>
    </dsp:sp>
    <dsp:sp modelId="{56C27887-1935-46BF-8B93-D1227A8FE641}">
      <dsp:nvSpPr>
        <dsp:cNvPr id="0" name=""/>
        <dsp:cNvSpPr/>
      </dsp:nvSpPr>
      <dsp:spPr>
        <a:xfrm>
          <a:off x="6509" y="1239630"/>
          <a:ext cx="3008174" cy="365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Did the subject die from this illness or complication of this illness? </a:t>
          </a:r>
        </a:p>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If subject died from illness, indicate date of death</a:t>
          </a:r>
        </a:p>
      </dsp:txBody>
      <dsp:txXfrm>
        <a:off x="6509" y="1239630"/>
        <a:ext cx="3008174" cy="3652031"/>
      </dsp:txXfrm>
    </dsp:sp>
    <dsp:sp modelId="{680CBE92-1372-4123-AABC-D8EEEB487BA1}">
      <dsp:nvSpPr>
        <dsp:cNvPr id="0" name=""/>
        <dsp:cNvSpPr/>
      </dsp:nvSpPr>
      <dsp:spPr>
        <a:xfrm>
          <a:off x="3550728" y="24630"/>
          <a:ext cx="3760218" cy="1080000"/>
        </a:xfrm>
        <a:prstGeom prst="chevron">
          <a:avLst/>
        </a:prstGeom>
        <a:solidFill>
          <a:schemeClr val="accent5">
            <a:hueOff val="-29764"/>
            <a:satOff val="0"/>
            <a:lumOff val="-6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Review of existing standards</a:t>
          </a:r>
        </a:p>
      </dsp:txBody>
      <dsp:txXfrm>
        <a:off x="4090728" y="24630"/>
        <a:ext cx="2680218" cy="1080000"/>
      </dsp:txXfrm>
    </dsp:sp>
    <dsp:sp modelId="{0498229E-42B9-4EF7-BA2A-0FD4C0FF05E7}">
      <dsp:nvSpPr>
        <dsp:cNvPr id="0" name=""/>
        <dsp:cNvSpPr/>
      </dsp:nvSpPr>
      <dsp:spPr>
        <a:xfrm>
          <a:off x="3637814" y="1248103"/>
          <a:ext cx="3008174" cy="365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Electronic Lab Reporting (ELR)</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Indicates whether or not patient is deceased</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Date and time at which death occurred</a:t>
          </a:r>
        </a:p>
        <a:p>
          <a:pPr marL="171450" lvl="1"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Electronic Case Reporting (eCR): </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deceasedInd: Records that the patient is deceased</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deceasedTime: Records date and time of death</a:t>
          </a:r>
        </a:p>
        <a:p>
          <a:pPr marL="171450" lvl="1"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cs typeface="Arial" panose="020B0604020202020204" pitchFamily="34" charset="0"/>
            </a:rPr>
            <a:t>United States Core Data for Interoperability (USCDI): </a:t>
          </a:r>
        </a:p>
        <a:p>
          <a:pPr marL="342900" lvl="2" indent="-171450" algn="l" defTabSz="71120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Known or estimated year, month, and day of the patient's death</a:t>
          </a:r>
        </a:p>
      </dsp:txBody>
      <dsp:txXfrm>
        <a:off x="3637814" y="1248103"/>
        <a:ext cx="3008174" cy="3652031"/>
      </dsp:txXfrm>
    </dsp:sp>
    <dsp:sp modelId="{5AE2C4EF-78FB-4C28-AF90-1D39A8802284}">
      <dsp:nvSpPr>
        <dsp:cNvPr id="0" name=""/>
        <dsp:cNvSpPr/>
      </dsp:nvSpPr>
      <dsp:spPr>
        <a:xfrm>
          <a:off x="7094946" y="24630"/>
          <a:ext cx="3760218" cy="1080000"/>
        </a:xfrm>
        <a:prstGeom prst="chevron">
          <a:avLst/>
        </a:prstGeom>
        <a:solidFill>
          <a:schemeClr val="accent5">
            <a:hueOff val="-59528"/>
            <a:satOff val="0"/>
            <a:lumOff val="-127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Recommendation</a:t>
          </a:r>
        </a:p>
      </dsp:txBody>
      <dsp:txXfrm>
        <a:off x="7634946" y="24630"/>
        <a:ext cx="2680218" cy="1080000"/>
      </dsp:txXfrm>
    </dsp:sp>
    <dsp:sp modelId="{A866EABE-E4E9-47BB-8B8C-AA35CA2E3CE3}">
      <dsp:nvSpPr>
        <dsp:cNvPr id="0" name=""/>
        <dsp:cNvSpPr/>
      </dsp:nvSpPr>
      <dsp:spPr>
        <a:xfrm>
          <a:off x="7094946" y="1239630"/>
          <a:ext cx="3008174" cy="365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that the patient is deceased </a:t>
          </a:r>
        </a:p>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Date of Death </a:t>
          </a:r>
        </a:p>
        <a:p>
          <a:pPr marL="342900" lvl="2" indent="-171450" algn="l" defTabSz="755650">
            <a:lnSpc>
              <a:spcPct val="90000"/>
            </a:lnSpc>
            <a:spcBef>
              <a:spcPct val="0"/>
            </a:spcBef>
            <a:spcAft>
              <a:spcPct val="15000"/>
            </a:spcAft>
            <a:buChar char="•"/>
          </a:pPr>
          <a:r>
            <a:rPr lang="en-US" sz="1600" kern="1200" dirty="0">
              <a:solidFill>
                <a:srgbClr val="000000"/>
              </a:solidFill>
              <a:latin typeface="Arial" panose="020B0604020202020204" pitchFamily="34" charset="0"/>
              <a:ea typeface="+mn-ea"/>
              <a:cs typeface="Arial" panose="020B0604020202020204" pitchFamily="34" charset="0"/>
            </a:rPr>
            <a:t>Indicator if death associated with condition being reported</a:t>
          </a:r>
        </a:p>
      </dsp:txBody>
      <dsp:txXfrm>
        <a:off x="7094946" y="1239630"/>
        <a:ext cx="3008174" cy="36520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92EB2-376A-496F-94FD-923EFDD55AED}" type="datetimeFigureOut">
              <a:rPr lang="en-US" smtClean="0"/>
              <a:t>9/19/2024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F09D2-365C-457F-B59D-A60D2D726A65}" type="slidenum">
              <a:rPr lang="en-US" smtClean="0"/>
              <a:t>‹#›</a:t>
            </a:fld>
            <a:endParaRPr lang="en-US" dirty="0"/>
          </a:p>
        </p:txBody>
      </p:sp>
    </p:spTree>
    <p:extLst>
      <p:ext uri="{BB962C8B-B14F-4D97-AF65-F5344CB8AC3E}">
        <p14:creationId xmlns:p14="http://schemas.microsoft.com/office/powerpoint/2010/main" val="626935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7234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708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12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05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174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14</a:t>
            </a:fld>
            <a:endParaRPr lang="en-US" dirty="0"/>
          </a:p>
        </p:txBody>
      </p:sp>
    </p:spTree>
    <p:extLst>
      <p:ext uri="{BB962C8B-B14F-4D97-AF65-F5344CB8AC3E}">
        <p14:creationId xmlns:p14="http://schemas.microsoft.com/office/powerpoint/2010/main" val="212188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18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16</a:t>
            </a:fld>
            <a:endParaRPr lang="en-US" dirty="0"/>
          </a:p>
        </p:txBody>
      </p:sp>
    </p:spTree>
    <p:extLst>
      <p:ext uri="{BB962C8B-B14F-4D97-AF65-F5344CB8AC3E}">
        <p14:creationId xmlns:p14="http://schemas.microsoft.com/office/powerpoint/2010/main" val="2862450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33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mj-lt"/>
              <a:buNone/>
            </a:pPr>
            <a:endParaRPr lang="en-US" dirty="0">
              <a:cs typeface="Calibri"/>
            </a:endParaRPr>
          </a:p>
          <a:p>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621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93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15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810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6331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22</a:t>
            </a:fld>
            <a:endParaRPr lang="en-US" dirty="0"/>
          </a:p>
        </p:txBody>
      </p:sp>
    </p:spTree>
    <p:extLst>
      <p:ext uri="{BB962C8B-B14F-4D97-AF65-F5344CB8AC3E}">
        <p14:creationId xmlns:p14="http://schemas.microsoft.com/office/powerpoint/2010/main" val="3389102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757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875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4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26</a:t>
            </a:fld>
            <a:endParaRPr lang="en-US" dirty="0"/>
          </a:p>
        </p:txBody>
      </p:sp>
    </p:spTree>
    <p:extLst>
      <p:ext uri="{BB962C8B-B14F-4D97-AF65-F5344CB8AC3E}">
        <p14:creationId xmlns:p14="http://schemas.microsoft.com/office/powerpoint/2010/main" val="2554087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71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740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963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3</a:t>
            </a:fld>
            <a:endParaRPr lang="en-US" dirty="0"/>
          </a:p>
        </p:txBody>
      </p:sp>
    </p:spTree>
    <p:extLst>
      <p:ext uri="{BB962C8B-B14F-4D97-AF65-F5344CB8AC3E}">
        <p14:creationId xmlns:p14="http://schemas.microsoft.com/office/powerpoint/2010/main" val="2400938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39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0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13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23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77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09D2-365C-457F-B59D-A60D2D726A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1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F09D2-365C-457F-B59D-A60D2D726A65}" type="slidenum">
              <a:rPr lang="en-US" smtClean="0"/>
              <a:t>9</a:t>
            </a:fld>
            <a:endParaRPr lang="en-US" dirty="0"/>
          </a:p>
        </p:txBody>
      </p:sp>
    </p:spTree>
    <p:extLst>
      <p:ext uri="{BB962C8B-B14F-4D97-AF65-F5344CB8AC3E}">
        <p14:creationId xmlns:p14="http://schemas.microsoft.com/office/powerpoint/2010/main" val="178317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6EDB-74AD-1754-6781-D3071EF42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FC2BE2-83C6-9BE7-8EE5-5CCF35ED5C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ACE87-7C8F-86DA-9F0A-43F71693256D}"/>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5" name="Footer Placeholder 4">
            <a:extLst>
              <a:ext uri="{FF2B5EF4-FFF2-40B4-BE49-F238E27FC236}">
                <a16:creationId xmlns:a16="http://schemas.microsoft.com/office/drawing/2014/main" id="{8AFBA912-5001-1BD5-9305-02C14243F0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9839AF-476F-BAB7-8202-F411DCCAEE5B}"/>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785132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E49F-6A23-19A9-665D-B85DB62FE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20F424-63BB-71E7-BBA8-0BD877773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511FF-AB9F-8ACF-AE20-C1F4DFEDF0A1}"/>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5" name="Footer Placeholder 4">
            <a:extLst>
              <a:ext uri="{FF2B5EF4-FFF2-40B4-BE49-F238E27FC236}">
                <a16:creationId xmlns:a16="http://schemas.microsoft.com/office/drawing/2014/main" id="{5B33C1A3-FCC4-3FCF-27C2-A1EF18D73A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807D81-6BA9-DE3D-255E-81D6A9DA8D32}"/>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637363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2"/>
            <a:ext cx="108775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7" y="195961"/>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187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5"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1"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9"/>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78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50" y="2"/>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9/19/2024</a:t>
            </a:fld>
            <a:endParaRPr lang="en-US" dirty="0"/>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dirty="0"/>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8" y="1537830"/>
            <a:ext cx="1988847" cy="79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5"/>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4"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7" y="1824038"/>
            <a:ext cx="2422163" cy="4044951"/>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9146918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7" y="255182"/>
            <a:ext cx="61875" cy="61866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2" y="2057401"/>
            <a:ext cx="3590543"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7" y="591491"/>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7372229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3" y="90051"/>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80101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0" name="Rectangle 9">
            <a:extLst>
              <a:ext uri="{FF2B5EF4-FFF2-40B4-BE49-F238E27FC236}">
                <a16:creationId xmlns:a16="http://schemas.microsoft.com/office/drawing/2014/main" id="{98AA2248-6D2B-467D-B31F-9B082D34C02F}"/>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08788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839788" y="205740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5048250" y="1681190"/>
            <a:ext cx="6305551"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2190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36608875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24806481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31636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29D6B-9019-3659-6987-37AAD5379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180D5-3D0F-62A4-59BF-FD54AAA09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B8A6-8268-6994-498C-7319438733D0}"/>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5" name="Footer Placeholder 4">
            <a:extLst>
              <a:ext uri="{FF2B5EF4-FFF2-40B4-BE49-F238E27FC236}">
                <a16:creationId xmlns:a16="http://schemas.microsoft.com/office/drawing/2014/main" id="{4C075906-2BC0-B272-4CAD-1E382A0EBF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A958F9-51D6-7657-9E06-93F9F70F2374}"/>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42472276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2"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90"/>
            <a:ext cx="3200400"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0819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ection_Photo_Background">
    <p:bg>
      <p:bgPr>
        <a:solidFill>
          <a:srgbClr val="F9F9F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D45B73-2C06-40A1-BA36-862C59132BC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id="{1B661D08-F851-41B6-AE5E-E0A824D67F11}"/>
              </a:ext>
            </a:extLst>
          </p:cNvPr>
          <p:cNvSpPr/>
          <p:nvPr userDrawn="1"/>
        </p:nvSpPr>
        <p:spPr>
          <a:xfrm>
            <a:off x="600506" y="539089"/>
            <a:ext cx="8154535" cy="57565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Content Placeholder 2">
            <a:extLst>
              <a:ext uri="{FF2B5EF4-FFF2-40B4-BE49-F238E27FC236}">
                <a16:creationId xmlns:a16="http://schemas.microsoft.com/office/drawing/2014/main" id="{46C17F49-4334-4CF8-B25F-64C91BFDFF61}"/>
              </a:ext>
            </a:extLst>
          </p:cNvPr>
          <p:cNvSpPr>
            <a:spLocks noGrp="1"/>
          </p:cNvSpPr>
          <p:nvPr>
            <p:ph idx="1"/>
          </p:nvPr>
        </p:nvSpPr>
        <p:spPr>
          <a:xfrm>
            <a:off x="1066801" y="1397000"/>
            <a:ext cx="7224713" cy="4779963"/>
          </a:xfrm>
        </p:spPr>
        <p:txBody>
          <a:bodyPr/>
          <a:lstStyle>
            <a:lvl1pPr>
              <a:defRPr>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object 7">
            <a:extLst>
              <a:ext uri="{FF2B5EF4-FFF2-40B4-BE49-F238E27FC236}">
                <a16:creationId xmlns:a16="http://schemas.microsoft.com/office/drawing/2014/main" id="{E39156BB-6C00-4EAE-A520-874CE35C7E3F}"/>
              </a:ext>
            </a:extLst>
          </p:cNvPr>
          <p:cNvSpPr/>
          <p:nvPr userDrawn="1"/>
        </p:nvSpPr>
        <p:spPr>
          <a:xfrm>
            <a:off x="1156791" y="1126248"/>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022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5"/>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50"/>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7" y="-9523"/>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1" y="177897"/>
            <a:ext cx="6015039"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86967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2"/>
            <a:ext cx="12191999" cy="6857999"/>
          </a:xfrm>
          <a:prstGeom prst="rect">
            <a:avLst/>
          </a:prstGeom>
          <a:blipFill>
            <a:blip r:embed="rId2" cstate="print"/>
            <a:stretch>
              <a:fillRect/>
            </a:stretch>
          </a:blipFill>
        </p:spPr>
        <p:txBody>
          <a:bodyPr wrap="square" lIns="0" tIns="0" rIns="0" bIns="0" rtlCol="0"/>
          <a:lstStyle/>
          <a:p>
            <a:endParaRPr sz="2400"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10" y="1158830"/>
            <a:ext cx="6305551"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852353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1"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7" y="1058011"/>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2"/>
            <a:ext cx="6864351"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49" y="2940052"/>
            <a:ext cx="10407651" cy="3236913"/>
          </a:xfrm>
        </p:spPr>
        <p:txBody>
          <a:bodyPr/>
          <a:lstStyle>
            <a:lvl1pPr>
              <a:defRPr>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824094887"/>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2"/>
            <a:ext cx="6864351"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363770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3" y="2"/>
            <a:ext cx="4681727" cy="6857999"/>
          </a:xfrm>
          <a:prstGeom prst="rect">
            <a:avLst/>
          </a:prstGeom>
          <a:blipFill>
            <a:blip r:embed="rId2" cstate="print"/>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2"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938290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4429426" y="-36760"/>
            <a:ext cx="7699073" cy="6894759"/>
          </a:xfrm>
          <a:prstGeom prst="rect">
            <a:avLst/>
          </a:prstGeom>
          <a:blipFill>
            <a:blip r:embed="rId2" cstate="print">
              <a:alphaModFix amt="80000"/>
              <a:extLst>
                <a:ext uri="{28A0092B-C50C-407E-A947-70E740481C1C}">
                  <a14:useLocalDpi xmlns:a14="http://schemas.microsoft.com/office/drawing/2010/main" val="0"/>
                </a:ext>
              </a:extLst>
            </a:blip>
            <a:stretch>
              <a:fillRect l="-57840"/>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0" y="334863"/>
            <a:ext cx="4453127" cy="6523136"/>
          </a:xfrm>
          <a:prstGeom prst="rect">
            <a:avLst/>
          </a:prstGeom>
          <a:blipFill dpi="0" rotWithShape="1">
            <a:blip r:embed="rId3" cstate="print">
              <a:alphaModFix amt="26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700" y="-11197"/>
            <a:ext cx="4453127"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1"/>
            <a:ext cx="6305551" cy="520541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5"/>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9850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sz="2400" dirty="0"/>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159" y="5"/>
            <a:ext cx="7137195"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5"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dirty="0"/>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35898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9/19/2024</a:t>
            </a:fld>
            <a:endParaRPr lang="en-US" dirty="0"/>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dirty="0"/>
          </a:p>
        </p:txBody>
      </p:sp>
      <p:sp>
        <p:nvSpPr>
          <p:cNvPr id="5" name="object 2">
            <a:extLst>
              <a:ext uri="{FF2B5EF4-FFF2-40B4-BE49-F238E27FC236}">
                <a16:creationId xmlns:a16="http://schemas.microsoft.com/office/drawing/2014/main" id="{06B53C48-201C-43A5-9291-3562AB821B8F}"/>
              </a:ext>
            </a:extLst>
          </p:cNvPr>
          <p:cNvSpPr/>
          <p:nvPr userDrawn="1"/>
        </p:nvSpPr>
        <p:spPr>
          <a:xfrm>
            <a:off x="0" y="2"/>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1"/>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49" y="169864"/>
            <a:ext cx="10941051"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9961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0873102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0"/>
            <a:ext cx="10331491"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3"/>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5" y="466726"/>
            <a:ext cx="2898287"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50527671"/>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5"/>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90"/>
            <a:ext cx="4268327"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5" y="1795490"/>
            <a:ext cx="4268327"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1" y="335281"/>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sz="2400" dirty="0"/>
          </a:p>
        </p:txBody>
      </p:sp>
    </p:spTree>
    <p:extLst>
      <p:ext uri="{BB962C8B-B14F-4D97-AF65-F5344CB8AC3E}">
        <p14:creationId xmlns:p14="http://schemas.microsoft.com/office/powerpoint/2010/main" val="34868479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815805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30215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64346" y="5827013"/>
            <a:ext cx="1425164" cy="783339"/>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31757" y="2"/>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1" y="2468590"/>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06" indent="0">
              <a:buFont typeface="Wingdings" panose="05000000000000000000" pitchFamily="2" charset="2"/>
              <a:buNone/>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736992444"/>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4"/>
            <a:ext cx="2743200" cy="365125"/>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dirty="0"/>
          </a:p>
        </p:txBody>
      </p:sp>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2" y="485449"/>
            <a:ext cx="10447113" cy="605163"/>
          </a:xfrm>
          <a:prstGeom prst="rect">
            <a:avLst/>
          </a:prstGeo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4"/>
            <a:ext cx="5626440" cy="365125"/>
          </a:xfrm>
          <a:prstGeom prst="rect">
            <a:avLst/>
          </a:prstGeom>
        </p:spPr>
        <p:txBody>
          <a:bodyPr anchor="ctr"/>
          <a:lstStyle>
            <a:lvl1pPr algn="l">
              <a:defRPr b="0" i="0">
                <a:solidFill>
                  <a:srgbClr val="1964A7"/>
                </a:solidFill>
              </a:defRPr>
            </a:lvl1pPr>
          </a:lstStyle>
          <a:p>
            <a:r>
              <a:rPr lang="en-US" dirty="0"/>
              <a:t>OFFICE OF PUBLIC HEALTH DATA, SURVEILLANCE, AND TECHNOLOGY</a:t>
            </a:r>
          </a:p>
        </p:txBody>
      </p:sp>
    </p:spTree>
    <p:extLst>
      <p:ext uri="{BB962C8B-B14F-4D97-AF65-F5344CB8AC3E}">
        <p14:creationId xmlns:p14="http://schemas.microsoft.com/office/powerpoint/2010/main" val="24258594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587750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41904195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EFDE08-05DE-12F1-2D5B-E3EF603B40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5153988" y="-1"/>
            <a:ext cx="6612683" cy="6858001"/>
          </a:xfrm>
          <a:prstGeom prst="rect">
            <a:avLst/>
          </a:prstGeom>
        </p:spPr>
      </p:pic>
      <p:sp>
        <p:nvSpPr>
          <p:cNvPr id="7" name="Rectangle 6"/>
          <p:cNvSpPr/>
          <p:nvPr userDrawn="1"/>
        </p:nvSpPr>
        <p:spPr>
          <a:xfrm>
            <a:off x="670558" y="1639960"/>
            <a:ext cx="4736329" cy="3051313"/>
          </a:xfrm>
          <a:prstGeom prst="rect">
            <a:avLst/>
          </a:prstGeom>
          <a:solidFill>
            <a:schemeClr val="bg1"/>
          </a:solidFill>
        </p:spPr>
        <p:txBody>
          <a:bodyPr vert="horz" lIns="45720" tIns="22860" rIns="45720" bIns="22860" rtlCol="0" anchor="t">
            <a:normAutofit/>
          </a:bodyPr>
          <a:lstStyle/>
          <a:p>
            <a:pPr lvl="0" eaLnBrk="1" hangingPunct="1">
              <a:lnSpc>
                <a:spcPct val="90000"/>
              </a:lnSpc>
              <a:spcBef>
                <a:spcPts val="500"/>
              </a:spcBef>
              <a:buFont typeface="Arial" panose="020B0604020202020204" pitchFamily="34" charset="0"/>
            </a:pPr>
            <a:endParaRPr lang="en-US" sz="1351" kern="1200" dirty="0">
              <a:solidFill>
                <a:schemeClr val="accent4"/>
              </a:solidFill>
              <a:latin typeface="Visuelt Pro Light" panose="020B0303040202040104" pitchFamily="34" charset="0"/>
            </a:endParaRPr>
          </a:p>
        </p:txBody>
      </p:sp>
      <p:sp>
        <p:nvSpPr>
          <p:cNvPr id="6" name="Slide Number Placeholder 5"/>
          <p:cNvSpPr>
            <a:spLocks noGrp="1"/>
          </p:cNvSpPr>
          <p:nvPr>
            <p:ph type="sldNum" sz="quarter" idx="12"/>
          </p:nvPr>
        </p:nvSpPr>
        <p:spPr>
          <a:xfrm>
            <a:off x="8805672" y="6304103"/>
            <a:ext cx="2743200" cy="365125"/>
          </a:xfrm>
        </p:spPr>
        <p:txBody>
          <a:bodyPr/>
          <a:lstStyle>
            <a:lvl1pPr>
              <a:defRPr>
                <a:solidFill>
                  <a:schemeClr val="bg1"/>
                </a:solidFill>
              </a:defRPr>
            </a:lvl1pPr>
          </a:lstStyle>
          <a:p>
            <a:fld id="{07024CDC-CF68-4D8C-9225-2260FB816485}" type="slidenum">
              <a:rPr lang="en-US" smtClean="0"/>
              <a:pPr/>
              <a:t>‹#›</a:t>
            </a:fld>
            <a:endParaRPr lang="en-US" dirty="0"/>
          </a:p>
        </p:txBody>
      </p:sp>
      <p:pic>
        <p:nvPicPr>
          <p:cNvPr id="4" name="Graphic 3">
            <a:extLst>
              <a:ext uri="{FF2B5EF4-FFF2-40B4-BE49-F238E27FC236}">
                <a16:creationId xmlns:a16="http://schemas.microsoft.com/office/drawing/2014/main" id="{019BC042-81EA-C30F-A0B5-9394FA676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7326" y="6292647"/>
            <a:ext cx="631948" cy="365125"/>
          </a:xfrm>
          <a:prstGeom prst="rect">
            <a:avLst/>
          </a:prstGeom>
        </p:spPr>
      </p:pic>
      <p:sp>
        <p:nvSpPr>
          <p:cNvPr id="5" name="Title 1">
            <a:extLst>
              <a:ext uri="{FF2B5EF4-FFF2-40B4-BE49-F238E27FC236}">
                <a16:creationId xmlns:a16="http://schemas.microsoft.com/office/drawing/2014/main" id="{C3F69C2E-00ED-7A23-2E39-DEEA0A67138C}"/>
              </a:ext>
            </a:extLst>
          </p:cNvPr>
          <p:cNvSpPr>
            <a:spLocks noGrp="1"/>
          </p:cNvSpPr>
          <p:nvPr>
            <p:ph type="title"/>
          </p:nvPr>
        </p:nvSpPr>
        <p:spPr>
          <a:xfrm>
            <a:off x="790576" y="1759228"/>
            <a:ext cx="4479693" cy="2802835"/>
          </a:xfrm>
          <a:ln w="28575">
            <a:solidFill>
              <a:schemeClr val="tx2"/>
            </a:solidFill>
          </a:ln>
        </p:spPr>
        <p:txBody>
          <a:bodyPr anchor="ctr" anchorCtr="0">
            <a:normAutofit/>
          </a:bodyPr>
          <a:lstStyle>
            <a:lvl1pPr>
              <a:defRPr lang="en-US" sz="3600" b="0" i="0" kern="1200" dirty="0">
                <a:solidFill>
                  <a:schemeClr val="accent1"/>
                </a:solidFill>
                <a:latin typeface="+mj-lt"/>
                <a:ea typeface="+mj-ea"/>
                <a:cs typeface="Arial" panose="020B0604020202020204" pitchFamily="34" charset="0"/>
              </a:defRPr>
            </a:lvl1pPr>
          </a:lstStyle>
          <a:p>
            <a:r>
              <a:rPr lang="en-US"/>
              <a:t>Click to edit Master title style</a:t>
            </a:r>
          </a:p>
        </p:txBody>
      </p:sp>
      <p:sp>
        <p:nvSpPr>
          <p:cNvPr id="2" name="Footer Placeholder 4">
            <a:extLst>
              <a:ext uri="{FF2B5EF4-FFF2-40B4-BE49-F238E27FC236}">
                <a16:creationId xmlns:a16="http://schemas.microsoft.com/office/drawing/2014/main" id="{7854A0CF-546D-F78E-AB08-4DE3B81A1741}"/>
              </a:ext>
            </a:extLst>
          </p:cNvPr>
          <p:cNvSpPr>
            <a:spLocks noGrp="1"/>
          </p:cNvSpPr>
          <p:nvPr>
            <p:ph type="ftr" sz="quarter" idx="11"/>
          </p:nvPr>
        </p:nvSpPr>
        <p:spPr>
          <a:xfrm>
            <a:off x="1319274" y="6304103"/>
            <a:ext cx="4483431" cy="365125"/>
          </a:xfrm>
        </p:spPr>
        <p:txBody>
          <a:bodyPr/>
          <a:lstStyle>
            <a:lvl1pPr>
              <a:defRPr>
                <a:solidFill>
                  <a:schemeClr val="bg1"/>
                </a:solidFill>
              </a:defRPr>
            </a:lvl1pPr>
          </a:lstStyle>
          <a:p>
            <a:r>
              <a:rPr lang="en-US" dirty="0"/>
              <a:t>OFFICE OF PUBLIC HEALTH DATA, SURVEILLANCE, AND TECHNOLOGY</a:t>
            </a:r>
          </a:p>
        </p:txBody>
      </p:sp>
      <p:sp>
        <p:nvSpPr>
          <p:cNvPr id="9" name="TextBox 8">
            <a:extLst>
              <a:ext uri="{FF2B5EF4-FFF2-40B4-BE49-F238E27FC236}">
                <a16:creationId xmlns:a16="http://schemas.microsoft.com/office/drawing/2014/main" id="{90854AB8-DF41-9C8E-6670-D1DF32D5CD1B}"/>
              </a:ext>
            </a:extLst>
          </p:cNvPr>
          <p:cNvSpPr txBox="1"/>
          <p:nvPr userDrawn="1"/>
        </p:nvSpPr>
        <p:spPr>
          <a:xfrm>
            <a:off x="824350" y="3792974"/>
            <a:ext cx="4445919" cy="369332"/>
          </a:xfrm>
          <a:prstGeom prst="rect">
            <a:avLst/>
          </a:prstGeom>
          <a:noFill/>
        </p:spPr>
        <p:txBody>
          <a:bodyPr wrap="square">
            <a:spAutoFit/>
          </a:bodyPr>
          <a:lstStyle/>
          <a:p>
            <a:r>
              <a:rPr lang="en-US" sz="1800" dirty="0"/>
              <a:t>Click to add subtitle</a:t>
            </a:r>
          </a:p>
        </p:txBody>
      </p:sp>
    </p:spTree>
    <p:extLst>
      <p:ext uri="{BB962C8B-B14F-4D97-AF65-F5344CB8AC3E}">
        <p14:creationId xmlns:p14="http://schemas.microsoft.com/office/powerpoint/2010/main" val="921587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8521903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Tree>
    <p:extLst>
      <p:ext uri="{BB962C8B-B14F-4D97-AF65-F5344CB8AC3E}">
        <p14:creationId xmlns:p14="http://schemas.microsoft.com/office/powerpoint/2010/main" val="120073236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3751035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42088218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2" y="1811868"/>
            <a:ext cx="5185833"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9" y="1811868"/>
            <a:ext cx="5185833" cy="4421717"/>
          </a:xfrm>
        </p:spPr>
        <p:txBody>
          <a:bodyPr/>
          <a:lstStyle>
            <a:lvl1pPr marL="304784" indent="-304784">
              <a:buClr>
                <a:srgbClr val="0033A1"/>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tabLst>
                <a:tab pos="380981"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24819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220506351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8392799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E6B5-8CA9-DF3D-D492-0FFCE4F0D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D7815-495F-F531-96D9-8CFFA0EF8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D504F-EDC2-0071-F62C-CBD9BCDB394F}"/>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5" name="Footer Placeholder 4">
            <a:extLst>
              <a:ext uri="{FF2B5EF4-FFF2-40B4-BE49-F238E27FC236}">
                <a16:creationId xmlns:a16="http://schemas.microsoft.com/office/drawing/2014/main" id="{2D2497F2-1E23-2E61-6FBA-8CBC87A085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CEABB5-B039-49F9-6F75-8ABE222C8071}"/>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13296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7827386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5"/>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80" y="6059424"/>
            <a:ext cx="8777977" cy="420564"/>
          </a:xfrm>
          <a:prstGeom prst="rect">
            <a:avLst/>
          </a:prstGeom>
          <a:noFill/>
        </p:spPr>
        <p:txBody>
          <a:bodyPr wrap="square" rtlCol="0">
            <a:spAutoFit/>
          </a:bodyPr>
          <a:lstStyle/>
          <a:p>
            <a:r>
              <a:rPr lang="en-US" sz="2133" b="1" dirty="0">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31695387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303384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84" indent="-304784">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97" indent="-304784">
              <a:buClr>
                <a:srgbClr val="008265"/>
              </a:buClr>
              <a:buSzPct val="75000"/>
              <a:buFont typeface="Arial" panose="020B0604020202020204" pitchFamily="34" charset="0"/>
              <a:buChar char="•"/>
              <a:defRPr sz="2667">
                <a:solidFill>
                  <a:srgbClr val="003C9F"/>
                </a:solidFill>
              </a:defRPr>
            </a:lvl2pPr>
            <a:lvl3pPr marL="1295336"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891777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5"/>
            <a:ext cx="1117600" cy="725917"/>
          </a:xfrm>
          <a:prstGeom prst="rect">
            <a:avLst/>
          </a:prstGeom>
        </p:spPr>
      </p:pic>
    </p:spTree>
    <p:extLst>
      <p:ext uri="{BB962C8B-B14F-4D97-AF65-F5344CB8AC3E}">
        <p14:creationId xmlns:p14="http://schemas.microsoft.com/office/powerpoint/2010/main" val="401279612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54272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2031681980"/>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1104489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208889562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30103542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C255-4524-A8F6-F798-054160D04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7101A-25FC-20DC-BFB4-2BD1DFEC9B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98A94-B35B-8845-4BF2-7EF653A40424}"/>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5" name="Footer Placeholder 4">
            <a:extLst>
              <a:ext uri="{FF2B5EF4-FFF2-40B4-BE49-F238E27FC236}">
                <a16:creationId xmlns:a16="http://schemas.microsoft.com/office/drawing/2014/main" id="{A078FF28-7802-3966-6C06-CFE38EAC6E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6DD23F-434F-8249-CFD8-244181FEAEFE}"/>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1414836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122458713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2065353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dirty="0"/>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9" y="378130"/>
            <a:ext cx="687156" cy="62383"/>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49" y="1825625"/>
            <a:ext cx="4743451"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5"/>
            <a:ext cx="5771183"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2600" dirty="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7971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950731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330493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4041634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5"/>
            <a:ext cx="11024727"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9455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7"/>
            <a:ext cx="110807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1"/>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4947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4" y="365125"/>
            <a:ext cx="10682287" cy="501651"/>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89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606559D1-8003-4D00-B6E3-9201CB28EFFD}"/>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Date Placeholder 1">
            <a:extLst>
              <a:ext uri="{FF2B5EF4-FFF2-40B4-BE49-F238E27FC236}">
                <a16:creationId xmlns:a16="http://schemas.microsoft.com/office/drawing/2014/main" id="{0CE31471-573C-42E9-8D6D-0B1CBA5873E0}"/>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3" name="Footer Placeholder 2">
            <a:extLst>
              <a:ext uri="{FF2B5EF4-FFF2-40B4-BE49-F238E27FC236}">
                <a16:creationId xmlns:a16="http://schemas.microsoft.com/office/drawing/2014/main" id="{C9EE8043-1BB6-4532-809C-8B0DDA0CE59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046BFC3-EFE4-42EB-9AB5-EFED8E4A506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6" name="Title 1">
            <a:extLst>
              <a:ext uri="{FF2B5EF4-FFF2-40B4-BE49-F238E27FC236}">
                <a16:creationId xmlns:a16="http://schemas.microsoft.com/office/drawing/2014/main" id="{B0D3E2E1-3194-4C48-A2E8-353CDDA21734}"/>
              </a:ext>
            </a:extLst>
          </p:cNvPr>
          <p:cNvSpPr>
            <a:spLocks noGrp="1"/>
          </p:cNvSpPr>
          <p:nvPr>
            <p:ph type="title"/>
          </p:nvPr>
        </p:nvSpPr>
        <p:spPr>
          <a:xfrm>
            <a:off x="476250" y="392212"/>
            <a:ext cx="108775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B7410B07-06E8-4225-ADC1-8F7493D49618}"/>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bject 8">
            <a:extLst>
              <a:ext uri="{FF2B5EF4-FFF2-40B4-BE49-F238E27FC236}">
                <a16:creationId xmlns:a16="http://schemas.microsoft.com/office/drawing/2014/main" id="{CA54F7B3-6A16-43F2-B8CA-77061373D786}"/>
              </a:ext>
            </a:extLst>
          </p:cNvPr>
          <p:cNvSpPr/>
          <p:nvPr userDrawn="1"/>
        </p:nvSpPr>
        <p:spPr>
          <a:xfrm>
            <a:off x="392177" y="195961"/>
            <a:ext cx="620196" cy="466708"/>
          </a:xfrm>
          <a:custGeom>
            <a:avLst/>
            <a:gdLst/>
            <a:ahLst/>
            <a:cxnLst/>
            <a:rect l="l" t="t" r="r" b="b"/>
            <a:pathLst>
              <a:path w="632460">
                <a:moveTo>
                  <a:pt x="0" y="0"/>
                </a:moveTo>
                <a:lnTo>
                  <a:pt x="632079" y="0"/>
                </a:lnTo>
              </a:path>
            </a:pathLst>
          </a:custGeom>
          <a:ln w="63500">
            <a:solidFill>
              <a:schemeClr val="bg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667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CD7D-FB60-588B-E8EE-FCB787E39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325D6-D815-48B2-47A2-A0C7365D9F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02FF2-A4E6-5433-714B-8D0AA7A0E9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26722-0707-E057-7273-8330830E1A25}"/>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6" name="Footer Placeholder 5">
            <a:extLst>
              <a:ext uri="{FF2B5EF4-FFF2-40B4-BE49-F238E27FC236}">
                <a16:creationId xmlns:a16="http://schemas.microsoft.com/office/drawing/2014/main" id="{FE259708-B004-3F50-82B8-A92C598476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8AE1CC-E6DD-CCCB-D806-810B671AA77E}"/>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892723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_Blocks">
    <p:bg>
      <p:bgPr>
        <a:solidFill>
          <a:srgbClr val="F9F9F9"/>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12192000" cy="68580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32">
            <a:extLst>
              <a:ext uri="{FF2B5EF4-FFF2-40B4-BE49-F238E27FC236}">
                <a16:creationId xmlns:a16="http://schemas.microsoft.com/office/drawing/2014/main" id="{70DA5A91-A990-4F3F-9DAE-E819606510C4}"/>
              </a:ext>
            </a:extLst>
          </p:cNvPr>
          <p:cNvSpPr/>
          <p:nvPr userDrawn="1"/>
        </p:nvSpPr>
        <p:spPr>
          <a:xfrm>
            <a:off x="-11545" y="0"/>
            <a:ext cx="7389447" cy="73660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476251" y="139797"/>
            <a:ext cx="6719888"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838200" y="1825625"/>
            <a:ext cx="10515600" cy="4351339"/>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77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Comparison">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B7E3F78-98DB-4966-825A-A017A9D2C65C}"/>
              </a:ext>
            </a:extLst>
          </p:cNvPr>
          <p:cNvSpPr/>
          <p:nvPr userDrawn="1"/>
        </p:nvSpPr>
        <p:spPr>
          <a:xfrm>
            <a:off x="3136150" y="2"/>
            <a:ext cx="9084671" cy="685799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Date Placeholder 6">
            <a:extLst>
              <a:ext uri="{FF2B5EF4-FFF2-40B4-BE49-F238E27FC236}">
                <a16:creationId xmlns:a16="http://schemas.microsoft.com/office/drawing/2014/main" id="{DC1D41F2-1C16-2948-B76A-908DC145B011}"/>
              </a:ext>
            </a:extLst>
          </p:cNvPr>
          <p:cNvSpPr>
            <a:spLocks noGrp="1"/>
          </p:cNvSpPr>
          <p:nvPr>
            <p:ph type="dt" sz="half" idx="10"/>
          </p:nvPr>
        </p:nvSpPr>
        <p:spPr/>
        <p:txBody>
          <a:bodyPr/>
          <a:lstStyle/>
          <a:p>
            <a:fld id="{D0E27353-3A6E-7142-94A6-A77068A98E28}" type="datetimeFigureOut">
              <a:rPr lang="en-US" smtClean="0"/>
              <a:t>9/19/2024</a:t>
            </a:fld>
            <a:endParaRPr lang="en-US" dirty="0"/>
          </a:p>
        </p:txBody>
      </p:sp>
      <p:sp>
        <p:nvSpPr>
          <p:cNvPr id="8" name="Footer Placeholder 7">
            <a:extLst>
              <a:ext uri="{FF2B5EF4-FFF2-40B4-BE49-F238E27FC236}">
                <a16:creationId xmlns:a16="http://schemas.microsoft.com/office/drawing/2014/main" id="{519E2BAF-FD9C-7D45-9F68-C23A048942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2E1ED3-F947-CA41-90F4-CA94A8B1A7BD}"/>
              </a:ext>
            </a:extLst>
          </p:cNvPr>
          <p:cNvSpPr>
            <a:spLocks noGrp="1"/>
          </p:cNvSpPr>
          <p:nvPr>
            <p:ph type="sldNum" sz="quarter" idx="12"/>
          </p:nvPr>
        </p:nvSpPr>
        <p:spPr/>
        <p:txBody>
          <a:bodyPr/>
          <a:lstStyle/>
          <a:p>
            <a:fld id="{A3750C50-C771-C04B-9FDB-EADB2293B3FD}" type="slidenum">
              <a:rPr lang="en-US" smtClean="0"/>
              <a:t>‹#›</a:t>
            </a:fld>
            <a:endParaRPr lang="en-US" dirty="0"/>
          </a:p>
        </p:txBody>
      </p:sp>
      <p:sp>
        <p:nvSpPr>
          <p:cNvPr id="4" name="Rectangle 3">
            <a:extLst>
              <a:ext uri="{FF2B5EF4-FFF2-40B4-BE49-F238E27FC236}">
                <a16:creationId xmlns:a16="http://schemas.microsoft.com/office/drawing/2014/main" id="{4AB1A56F-5B12-4492-9F26-1F2FBE95958B}"/>
              </a:ext>
            </a:extLst>
          </p:cNvPr>
          <p:cNvSpPr/>
          <p:nvPr userDrawn="1"/>
        </p:nvSpPr>
        <p:spPr>
          <a:xfrm>
            <a:off x="549638" y="1537830"/>
            <a:ext cx="1988847" cy="79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itle 1">
            <a:extLst>
              <a:ext uri="{FF2B5EF4-FFF2-40B4-BE49-F238E27FC236}">
                <a16:creationId xmlns:a16="http://schemas.microsoft.com/office/drawing/2014/main" id="{2DAD99E2-0E13-4855-B059-3133FC141F89}"/>
              </a:ext>
            </a:extLst>
          </p:cNvPr>
          <p:cNvSpPr>
            <a:spLocks noGrp="1"/>
          </p:cNvSpPr>
          <p:nvPr>
            <p:ph type="title"/>
          </p:nvPr>
        </p:nvSpPr>
        <p:spPr>
          <a:xfrm>
            <a:off x="417800" y="252395"/>
            <a:ext cx="10515600" cy="878459"/>
          </a:xfrm>
        </p:spPr>
        <p:txBody>
          <a:bodyPr>
            <a:normAutofit/>
          </a:bodyPr>
          <a:lstStyle>
            <a:lvl1pPr>
              <a:defRPr sz="29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7CF27526-A3A5-46FD-A885-8039F8E6CCF8}"/>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Content Placeholder 2">
            <a:extLst>
              <a:ext uri="{FF2B5EF4-FFF2-40B4-BE49-F238E27FC236}">
                <a16:creationId xmlns:a16="http://schemas.microsoft.com/office/drawing/2014/main" id="{B59D72CF-AFB5-46CC-B616-8F7D905397D2}"/>
              </a:ext>
            </a:extLst>
          </p:cNvPr>
          <p:cNvSpPr>
            <a:spLocks noGrp="1"/>
          </p:cNvSpPr>
          <p:nvPr>
            <p:ph idx="1"/>
          </p:nvPr>
        </p:nvSpPr>
        <p:spPr>
          <a:xfrm>
            <a:off x="3624264" y="1337579"/>
            <a:ext cx="7729537" cy="4839384"/>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00DDBE1-C9FA-4366-85FE-AF060E3E69E7}"/>
              </a:ext>
            </a:extLst>
          </p:cNvPr>
          <p:cNvSpPr>
            <a:spLocks noGrp="1"/>
          </p:cNvSpPr>
          <p:nvPr>
            <p:ph type="body" sz="half" idx="2"/>
          </p:nvPr>
        </p:nvSpPr>
        <p:spPr>
          <a:xfrm>
            <a:off x="549637" y="1824038"/>
            <a:ext cx="2422163" cy="4044951"/>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915019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79B85AA9-9ABB-4BA0-BD33-5658CF01D94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FA7F579F-9E95-4651-99E6-B7FF0CE1DC55}"/>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0C4AC839-F9D6-4F60-9875-921E7972AC8F}"/>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3F7CBE18-6678-4422-89A2-F287E5362AC2}"/>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6" name="Rectangle 5">
            <a:extLst>
              <a:ext uri="{FF2B5EF4-FFF2-40B4-BE49-F238E27FC236}">
                <a16:creationId xmlns:a16="http://schemas.microsoft.com/office/drawing/2014/main" id="{97D49D00-36F4-46FC-9BD4-D26C2D1B78B2}"/>
              </a:ext>
            </a:extLst>
          </p:cNvPr>
          <p:cNvSpPr/>
          <p:nvPr userDrawn="1"/>
        </p:nvSpPr>
        <p:spPr>
          <a:xfrm>
            <a:off x="4550737" y="255182"/>
            <a:ext cx="61875" cy="61866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BEBF5539-07AF-4747-AB2B-A64FAAD424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Content Placeholder 2">
            <a:extLst>
              <a:ext uri="{FF2B5EF4-FFF2-40B4-BE49-F238E27FC236}">
                <a16:creationId xmlns:a16="http://schemas.microsoft.com/office/drawing/2014/main" id="{8F10BFCD-8A62-4790-9905-B59B8D040F74}"/>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4FF8E54-D923-4F23-89D5-F5813253C688}"/>
              </a:ext>
            </a:extLst>
          </p:cNvPr>
          <p:cNvSpPr>
            <a:spLocks noGrp="1"/>
          </p:cNvSpPr>
          <p:nvPr>
            <p:ph type="body" sz="half" idx="2"/>
          </p:nvPr>
        </p:nvSpPr>
        <p:spPr>
          <a:xfrm>
            <a:off x="462682" y="2057401"/>
            <a:ext cx="3590543" cy="3811588"/>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4" name="Text Placeholder 3">
            <a:extLst>
              <a:ext uri="{FF2B5EF4-FFF2-40B4-BE49-F238E27FC236}">
                <a16:creationId xmlns:a16="http://schemas.microsoft.com/office/drawing/2014/main" id="{DFDB8C48-9590-476D-B6DC-EE3F681400A1}"/>
              </a:ext>
            </a:extLst>
          </p:cNvPr>
          <p:cNvSpPr>
            <a:spLocks noGrp="1"/>
          </p:cNvSpPr>
          <p:nvPr>
            <p:ph type="body" sz="half" idx="13"/>
          </p:nvPr>
        </p:nvSpPr>
        <p:spPr>
          <a:xfrm>
            <a:off x="475527" y="591491"/>
            <a:ext cx="3391624" cy="1221436"/>
          </a:xfrm>
        </p:spPr>
        <p:txBody>
          <a:bodyPr>
            <a:normAutofit/>
          </a:bodyPr>
          <a:lstStyle>
            <a:lvl1pPr marL="0" indent="0" algn="r">
              <a:buNone/>
              <a:defRPr sz="2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59073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_No_Background">
    <p:bg>
      <p:bgPr>
        <a:solidFill>
          <a:srgbClr val="F9F9F9"/>
        </a:solidFill>
        <a:effectLst/>
      </p:bgPr>
    </p:bg>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B2A6B2E2-3EAA-44BE-A79D-12439B4ADEFE}"/>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5" name="object 8">
            <a:extLst>
              <a:ext uri="{FF2B5EF4-FFF2-40B4-BE49-F238E27FC236}">
                <a16:creationId xmlns:a16="http://schemas.microsoft.com/office/drawing/2014/main" id="{7F81C630-BAF9-4EFA-A53E-D80D7E0C70A7}"/>
              </a:ext>
            </a:extLst>
          </p:cNvPr>
          <p:cNvSpPr/>
          <p:nvPr userDrawn="1"/>
        </p:nvSpPr>
        <p:spPr>
          <a:xfrm>
            <a:off x="5826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4E4B96-84FE-4F2F-B2E3-4A8E14DA83B2}"/>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4">
            <a:extLst>
              <a:ext uri="{FF2B5EF4-FFF2-40B4-BE49-F238E27FC236}">
                <a16:creationId xmlns:a16="http://schemas.microsoft.com/office/drawing/2014/main" id="{E36D6FD6-60A2-4F96-99CE-890C0BC6E9A4}"/>
              </a:ext>
            </a:extLst>
          </p:cNvPr>
          <p:cNvSpPr/>
          <p:nvPr userDrawn="1"/>
        </p:nvSpPr>
        <p:spPr>
          <a:xfrm>
            <a:off x="4166615" y="1850136"/>
            <a:ext cx="0" cy="3989493"/>
          </a:xfrm>
          <a:custGeom>
            <a:avLst/>
            <a:gdLst/>
            <a:ahLst/>
            <a:cxnLst/>
            <a:rect l="l" t="t" r="r" b="b"/>
            <a:pathLst>
              <a:path h="2992120">
                <a:moveTo>
                  <a:pt x="0" y="0"/>
                </a:moveTo>
                <a:lnTo>
                  <a:pt x="0" y="2991777"/>
                </a:lnTo>
              </a:path>
            </a:pathLst>
          </a:custGeom>
          <a:ln w="38100">
            <a:solidFill>
              <a:srgbClr val="000000"/>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54F8306B-7191-4426-B0C0-872CAD798FAD}"/>
              </a:ext>
            </a:extLst>
          </p:cNvPr>
          <p:cNvSpPr>
            <a:spLocks noGrp="1"/>
          </p:cNvSpPr>
          <p:nvPr>
            <p:ph idx="1"/>
          </p:nvPr>
        </p:nvSpPr>
        <p:spPr>
          <a:xfrm>
            <a:off x="5048250" y="1681190"/>
            <a:ext cx="6305551" cy="4495775"/>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EE01666-10C2-4FF3-988A-866654F8A405}"/>
              </a:ext>
            </a:extLst>
          </p:cNvPr>
          <p:cNvSpPr>
            <a:spLocks noGrp="1"/>
          </p:cNvSpPr>
          <p:nvPr>
            <p:ph type="title"/>
          </p:nvPr>
        </p:nvSpPr>
        <p:spPr>
          <a:xfrm>
            <a:off x="495303" y="90051"/>
            <a:ext cx="4610091" cy="970400"/>
          </a:xfrm>
        </p:spPr>
        <p:txBody>
          <a:bodyPr anchor="b">
            <a:normAutofit/>
          </a:bodyPr>
          <a:lstStyle>
            <a:lvl1pPr>
              <a:defRPr sz="2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94005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400"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10" name="Rectangle 9">
            <a:extLst>
              <a:ext uri="{FF2B5EF4-FFF2-40B4-BE49-F238E27FC236}">
                <a16:creationId xmlns:a16="http://schemas.microsoft.com/office/drawing/2014/main" id="{98AA2248-6D2B-467D-B31F-9B082D34C02F}"/>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02154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3D1A-8F25-4B1C-A189-C7428F668BB7}"/>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3BD50592-060B-4F3B-B896-D4DF8BD22B7A}"/>
              </a:ext>
            </a:extLst>
          </p:cNvPr>
          <p:cNvSpPr>
            <a:spLocks noGrp="1"/>
          </p:cNvSpPr>
          <p:nvPr>
            <p:ph type="body" sz="half" idx="2"/>
          </p:nvPr>
        </p:nvSpPr>
        <p:spPr>
          <a:xfrm>
            <a:off x="839788" y="205740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A4D38-7F38-4CF8-A81B-497DEB3D16D5}"/>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6" name="Footer Placeholder 5">
            <a:extLst>
              <a:ext uri="{FF2B5EF4-FFF2-40B4-BE49-F238E27FC236}">
                <a16:creationId xmlns:a16="http://schemas.microsoft.com/office/drawing/2014/main" id="{41A4CC28-B7B0-4882-802D-692E758E3C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16BFAA-2899-4810-9E84-9E8A2AD12152}"/>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9" name="Content Placeholder 2">
            <a:extLst>
              <a:ext uri="{FF2B5EF4-FFF2-40B4-BE49-F238E27FC236}">
                <a16:creationId xmlns:a16="http://schemas.microsoft.com/office/drawing/2014/main" id="{396EE4A4-8814-4623-86BA-5EF3ACCED729}"/>
              </a:ext>
            </a:extLst>
          </p:cNvPr>
          <p:cNvSpPr>
            <a:spLocks noGrp="1"/>
          </p:cNvSpPr>
          <p:nvPr>
            <p:ph idx="1"/>
          </p:nvPr>
        </p:nvSpPr>
        <p:spPr>
          <a:xfrm>
            <a:off x="5048250" y="1681190"/>
            <a:ext cx="6305551"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906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9713-21C8-497B-A15D-901C3CA0F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269-7DD7-4D66-8582-3328DF4BE87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3D44CAAC-237C-49B1-A6EB-76EDBF6F25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486BC-EA7D-4AC1-9299-AA04772FB762}"/>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6" name="Footer Placeholder 5">
            <a:extLst>
              <a:ext uri="{FF2B5EF4-FFF2-40B4-BE49-F238E27FC236}">
                <a16:creationId xmlns:a16="http://schemas.microsoft.com/office/drawing/2014/main" id="{3A49DF96-6314-4EAF-9455-D10EC0DDFE2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DA0086-569C-482E-A907-051FD8E00A5D}"/>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80511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98A08-6D12-4250-8513-D70631241E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A6987-8260-4504-8247-DF74F1130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4E354-38F1-4EF6-BBFA-9446AB89DF24}"/>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A8036C7B-53B9-4567-929E-23A5E07C9F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6BE307-1053-44C5-9642-F60D3E6CCF27}"/>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029932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E30C-9A30-4888-B0AD-83A7A3E1E4A1}"/>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50703-E1D3-4D3F-9E7B-52900468E23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00A7C-4D09-4689-9F3A-F533E13D8852}"/>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DD8F0735-033E-48F7-8E93-E08FBCFCA4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8B972A-E09E-4B47-9019-E6D05A1749D3}"/>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627988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_Blocks">
    <p:bg>
      <p:bgPr>
        <a:solidFill>
          <a:srgbClr val="F9F9F9"/>
        </a:solidFill>
        <a:effectLst/>
      </p:bgPr>
    </p:bg>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AE0F2E06-6213-46CB-AE97-54A03F7433EF}"/>
              </a:ext>
            </a:extLst>
          </p:cNvPr>
          <p:cNvSpPr/>
          <p:nvPr userDrawn="1"/>
        </p:nvSpPr>
        <p:spPr>
          <a:xfrm rot="10800000">
            <a:off x="2" y="3472"/>
            <a:ext cx="12191999" cy="6854528"/>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Content Placeholder 2">
            <a:extLst>
              <a:ext uri="{FF2B5EF4-FFF2-40B4-BE49-F238E27FC236}">
                <a16:creationId xmlns:a16="http://schemas.microsoft.com/office/drawing/2014/main" id="{48780B7C-7785-49B5-9FE4-7A7FD40B6B22}"/>
              </a:ext>
            </a:extLst>
          </p:cNvPr>
          <p:cNvSpPr>
            <a:spLocks noGrp="1"/>
          </p:cNvSpPr>
          <p:nvPr>
            <p:ph idx="1"/>
          </p:nvPr>
        </p:nvSpPr>
        <p:spPr>
          <a:xfrm>
            <a:off x="8153400" y="1681190"/>
            <a:ext cx="3200400" cy="4495775"/>
          </a:xfrm>
        </p:spPr>
        <p:txBody>
          <a:bodyPr/>
          <a:lstStyle>
            <a:lvl1pPr>
              <a:defRPr>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67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8BE1-35BD-A0E7-04FA-E608C94C2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953F5-40E9-65CD-CCBD-6F2294886F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984E6-81DF-6166-C1EE-3439372C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63FF9-CF69-86B9-B172-13643F9308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42DE-ED13-14CC-4F7C-9A44914B0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183D4-251B-2872-C786-121011DB05BD}"/>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8" name="Footer Placeholder 7">
            <a:extLst>
              <a:ext uri="{FF2B5EF4-FFF2-40B4-BE49-F238E27FC236}">
                <a16:creationId xmlns:a16="http://schemas.microsoft.com/office/drawing/2014/main" id="{D7C715D3-6540-4849-2A54-053EDA765D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C89C02C-8924-5976-7E5A-D9F84711E496}"/>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721106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olid_Blue-Gra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48F4F-9722-48A0-910D-5121F17D10E2}"/>
              </a:ext>
            </a:extLst>
          </p:cNvPr>
          <p:cNvSpPr/>
          <p:nvPr userDrawn="1"/>
        </p:nvSpPr>
        <p:spPr>
          <a:xfrm>
            <a:off x="0" y="9525"/>
            <a:ext cx="12192000" cy="6858001"/>
          </a:xfrm>
          <a:prstGeom prst="rect">
            <a:avLst/>
          </a:prstGeom>
          <a:solidFill>
            <a:srgbClr val="556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B3E8CE98-8A63-4B68-A438-8F9518A4D586}"/>
              </a:ext>
            </a:extLst>
          </p:cNvPr>
          <p:cNvSpPr>
            <a:spLocks noGrp="1"/>
          </p:cNvSpPr>
          <p:nvPr>
            <p:ph idx="1"/>
          </p:nvPr>
        </p:nvSpPr>
        <p:spPr>
          <a:xfrm>
            <a:off x="1181100" y="1885950"/>
            <a:ext cx="3579949" cy="4291013"/>
          </a:xfrm>
        </p:spPr>
        <p:txBody>
          <a:bodyPr>
            <a:normAutofit/>
          </a:bodyPr>
          <a:lstStyle>
            <a:lvl1pPr>
              <a:defRPr sz="20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18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0BFB699-F78D-413F-B170-1EF26B2CF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31757" y="-9523"/>
            <a:ext cx="1225195" cy="1944463"/>
          </a:xfrm>
          <a:prstGeom prst="rect">
            <a:avLst/>
          </a:prstGeom>
        </p:spPr>
      </p:pic>
      <p:sp>
        <p:nvSpPr>
          <p:cNvPr id="9" name="Title 1">
            <a:extLst>
              <a:ext uri="{FF2B5EF4-FFF2-40B4-BE49-F238E27FC236}">
                <a16:creationId xmlns:a16="http://schemas.microsoft.com/office/drawing/2014/main" id="{C906410D-29ED-47CB-BFC3-EE81BED95C55}"/>
              </a:ext>
            </a:extLst>
          </p:cNvPr>
          <p:cNvSpPr>
            <a:spLocks noGrp="1"/>
          </p:cNvSpPr>
          <p:nvPr>
            <p:ph type="title"/>
          </p:nvPr>
        </p:nvSpPr>
        <p:spPr>
          <a:xfrm>
            <a:off x="1155701" y="177897"/>
            <a:ext cx="6015039"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9963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2"/>
            <a:ext cx="12191999" cy="6857999"/>
          </a:xfrm>
          <a:prstGeom prst="rect">
            <a:avLst/>
          </a:prstGeom>
          <a:blipFill>
            <a:blip r:embed="rId2" cstate="print"/>
            <a:stretch>
              <a:fillRect/>
            </a:stretch>
          </a:blipFill>
        </p:spPr>
        <p:txBody>
          <a:bodyPr wrap="square" lIns="0" tIns="0" rIns="0" bIns="0" rtlCol="0"/>
          <a:lstStyle/>
          <a:p>
            <a:endParaRPr sz="2400"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8" name="Rectangle 7">
            <a:extLst>
              <a:ext uri="{FF2B5EF4-FFF2-40B4-BE49-F238E27FC236}">
                <a16:creationId xmlns:a16="http://schemas.microsoft.com/office/drawing/2014/main" id="{3CF3E0DD-ED1F-4878-AAF3-FAB08C9F861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FE1BDE0E-5C68-4776-BA45-07850365D4B1}"/>
              </a:ext>
            </a:extLst>
          </p:cNvPr>
          <p:cNvSpPr>
            <a:spLocks noGrp="1"/>
          </p:cNvSpPr>
          <p:nvPr>
            <p:ph idx="1"/>
          </p:nvPr>
        </p:nvSpPr>
        <p:spPr>
          <a:xfrm>
            <a:off x="712010" y="1158830"/>
            <a:ext cx="6305551" cy="4495775"/>
          </a:xfrm>
        </p:spPr>
        <p:txBody>
          <a:bodyPr/>
          <a:lstStyle>
            <a:lvl1pPr marL="0" indent="0">
              <a:buNone/>
              <a:defRPr sz="3500" b="1">
                <a:solidFill>
                  <a:srgbClr val="16316C"/>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rgbClr val="16316C"/>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76658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ection_Photo_Background">
    <p:bg>
      <p:bgPr>
        <a:solidFill>
          <a:srgbClr val="F9F9F9"/>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E37F3A2-ADEC-49A9-9121-92C2DD44D693}"/>
              </a:ext>
            </a:extLst>
          </p:cNvPr>
          <p:cNvSpPr/>
          <p:nvPr userDrawn="1"/>
        </p:nvSpPr>
        <p:spPr>
          <a:xfrm>
            <a:off x="-1" y="0"/>
            <a:ext cx="12233191" cy="6858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8" name="Rectangle 7">
            <a:extLst>
              <a:ext uri="{FF2B5EF4-FFF2-40B4-BE49-F238E27FC236}">
                <a16:creationId xmlns:a16="http://schemas.microsoft.com/office/drawing/2014/main" id="{7521FDFF-4FEA-4700-9224-FB5541D72B71}"/>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7">
            <a:extLst>
              <a:ext uri="{FF2B5EF4-FFF2-40B4-BE49-F238E27FC236}">
                <a16:creationId xmlns:a16="http://schemas.microsoft.com/office/drawing/2014/main" id="{60A250BF-8EF4-4EC4-81B4-8A26DE8CB6C8}"/>
              </a:ext>
            </a:extLst>
          </p:cNvPr>
          <p:cNvSpPr/>
          <p:nvPr userDrawn="1"/>
        </p:nvSpPr>
        <p:spPr>
          <a:xfrm>
            <a:off x="1046187" y="1058011"/>
            <a:ext cx="843280" cy="81280"/>
          </a:xfrm>
          <a:custGeom>
            <a:avLst/>
            <a:gdLst/>
            <a:ahLst/>
            <a:cxnLst/>
            <a:rect l="l" t="t" r="r" b="b"/>
            <a:pathLst>
              <a:path w="843280" h="81280">
                <a:moveTo>
                  <a:pt x="0" y="0"/>
                </a:moveTo>
                <a:lnTo>
                  <a:pt x="842771" y="0"/>
                </a:lnTo>
                <a:lnTo>
                  <a:pt x="842771" y="80772"/>
                </a:lnTo>
                <a:lnTo>
                  <a:pt x="0" y="80772"/>
                </a:lnTo>
                <a:lnTo>
                  <a:pt x="0" y="0"/>
                </a:lnTo>
                <a:close/>
              </a:path>
            </a:pathLst>
          </a:custGeom>
          <a:solidFill>
            <a:srgbClr val="FFFFFF"/>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E31716B3-5EC9-46AB-B9DF-05C2582C24C2}"/>
              </a:ext>
            </a:extLst>
          </p:cNvPr>
          <p:cNvSpPr>
            <a:spLocks noGrp="1"/>
          </p:cNvSpPr>
          <p:nvPr>
            <p:ph idx="1"/>
          </p:nvPr>
        </p:nvSpPr>
        <p:spPr>
          <a:xfrm>
            <a:off x="946150" y="1267032"/>
            <a:ext cx="6864351" cy="1165019"/>
          </a:xfrm>
        </p:spPr>
        <p:txBody>
          <a:bodyPr>
            <a:normAutofit/>
          </a:bodyPr>
          <a:lstStyle>
            <a:lvl1pPr marL="0" indent="0">
              <a:buNone/>
              <a:defRPr sz="3500" b="1">
                <a:solidFill>
                  <a:schemeClr val="bg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2" name="Content Placeholder 2">
            <a:extLst>
              <a:ext uri="{FF2B5EF4-FFF2-40B4-BE49-F238E27FC236}">
                <a16:creationId xmlns:a16="http://schemas.microsoft.com/office/drawing/2014/main" id="{AEB16E2B-1FD1-4EAE-912F-499E0248833A}"/>
              </a:ext>
            </a:extLst>
          </p:cNvPr>
          <p:cNvSpPr>
            <a:spLocks noGrp="1"/>
          </p:cNvSpPr>
          <p:nvPr>
            <p:ph idx="10" hasCustomPrompt="1"/>
          </p:nvPr>
        </p:nvSpPr>
        <p:spPr>
          <a:xfrm>
            <a:off x="946149" y="2940052"/>
            <a:ext cx="10407651" cy="3236913"/>
          </a:xfrm>
        </p:spPr>
        <p:txBody>
          <a:bodyPr/>
          <a:lstStyle>
            <a:lvl1pPr>
              <a:defRPr>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b="1">
                <a:solidFill>
                  <a:schemeClr val="bg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solidFill>
                  <a:schemeClr val="bg1"/>
                </a:solidFill>
                <a:latin typeface="Arial" panose="020B0604020202020204" pitchFamily="34" charset="0"/>
                <a:cs typeface="Arial" panose="020B0604020202020204" pitchFamily="34" charset="0"/>
              </a:defRPr>
            </a:lvl5pPr>
          </a:lstStyle>
          <a:p>
            <a:pPr lvl="1"/>
            <a:r>
              <a:rPr lang="en-US"/>
              <a:t>Second level</a:t>
            </a:r>
          </a:p>
        </p:txBody>
      </p:sp>
    </p:spTree>
    <p:extLst>
      <p:ext uri="{BB962C8B-B14F-4D97-AF65-F5344CB8AC3E}">
        <p14:creationId xmlns:p14="http://schemas.microsoft.com/office/powerpoint/2010/main" val="3732003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2C2F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327575-F26E-45A3-B258-1E3CB05FC92E}"/>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C7B67D-A53D-478D-B9B6-4DC8EB5FB3A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Content Placeholder 2">
            <a:extLst>
              <a:ext uri="{FF2B5EF4-FFF2-40B4-BE49-F238E27FC236}">
                <a16:creationId xmlns:a16="http://schemas.microsoft.com/office/drawing/2014/main" id="{E42DDE53-6246-4858-A7B3-B7F87DA97167}"/>
              </a:ext>
            </a:extLst>
          </p:cNvPr>
          <p:cNvSpPr>
            <a:spLocks noGrp="1"/>
          </p:cNvSpPr>
          <p:nvPr>
            <p:ph idx="1"/>
          </p:nvPr>
        </p:nvSpPr>
        <p:spPr>
          <a:xfrm>
            <a:off x="946150" y="1267032"/>
            <a:ext cx="6864351" cy="1165019"/>
          </a:xfrm>
        </p:spPr>
        <p:txBody>
          <a:bodyPr>
            <a:normAutofit/>
          </a:bodyPr>
          <a:lstStyle>
            <a:lvl1pPr marL="0" indent="0">
              <a:buNone/>
              <a:defRPr sz="3500" b="1">
                <a:solidFill>
                  <a:schemeClr val="tx1"/>
                </a:solidFill>
                <a:latin typeface="Arial" panose="020B0604020202020204" pitchFamily="34" charset="0"/>
                <a:cs typeface="Arial" panose="020B0604020202020204" pitchFamily="34" charset="0"/>
              </a:defRPr>
            </a:lvl1pPr>
            <a:lvl2pPr marL="0" indent="0">
              <a:buFont typeface="Wingdings" panose="05000000000000000000" pitchFamily="2" charset="2"/>
              <a:buNone/>
              <a:defRPr sz="3100">
                <a:solidFill>
                  <a:schemeClr val="tx1"/>
                </a:solidFill>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600">
                <a:solidFill>
                  <a:schemeClr val="bg1"/>
                </a:solidFill>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400">
                <a:solidFill>
                  <a:schemeClr val="bg1"/>
                </a:solidFill>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5916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Blank_No_Background">
    <p:bg>
      <p:bgPr>
        <a:solidFill>
          <a:srgbClr val="F9F9F9"/>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575B0D-D046-4ADD-B35E-B3A073B24D67}"/>
              </a:ext>
            </a:extLst>
          </p:cNvPr>
          <p:cNvSpPr/>
          <p:nvPr userDrawn="1"/>
        </p:nvSpPr>
        <p:spPr>
          <a:xfrm>
            <a:off x="7510273" y="2"/>
            <a:ext cx="4681727" cy="6857999"/>
          </a:xfrm>
          <a:prstGeom prst="rect">
            <a:avLst/>
          </a:prstGeom>
          <a:blipFill>
            <a:blip r:embed="rId2" cstate="print"/>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3">
            <a:extLst>
              <a:ext uri="{FF2B5EF4-FFF2-40B4-BE49-F238E27FC236}">
                <a16:creationId xmlns:a16="http://schemas.microsoft.com/office/drawing/2014/main" id="{2ABE1DD4-2F9C-464A-B418-0DF33024D3FB}"/>
              </a:ext>
            </a:extLst>
          </p:cNvPr>
          <p:cNvSpPr/>
          <p:nvPr userDrawn="1"/>
        </p:nvSpPr>
        <p:spPr>
          <a:xfrm>
            <a:off x="7510272" y="0"/>
            <a:ext cx="3453765" cy="1193800"/>
          </a:xfrm>
          <a:custGeom>
            <a:avLst/>
            <a:gdLst/>
            <a:ahLst/>
            <a:cxnLst/>
            <a:rect l="l" t="t" r="r" b="b"/>
            <a:pathLst>
              <a:path w="3453765" h="1193800">
                <a:moveTo>
                  <a:pt x="0" y="1193291"/>
                </a:moveTo>
                <a:lnTo>
                  <a:pt x="3453383" y="1193291"/>
                </a:lnTo>
                <a:lnTo>
                  <a:pt x="3453383" y="0"/>
                </a:lnTo>
                <a:lnTo>
                  <a:pt x="0" y="0"/>
                </a:lnTo>
                <a:lnTo>
                  <a:pt x="0" y="1193291"/>
                </a:lnTo>
                <a:close/>
              </a:path>
            </a:pathLst>
          </a:custGeom>
          <a:solidFill>
            <a:srgbClr val="E6172B"/>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1214216C-082E-436D-94E3-027860810820}"/>
              </a:ext>
            </a:extLst>
          </p:cNvPr>
          <p:cNvSpPr>
            <a:spLocks noGrp="1"/>
          </p:cNvSpPr>
          <p:nvPr>
            <p:ph type="title"/>
          </p:nvPr>
        </p:nvSpPr>
        <p:spPr>
          <a:xfrm>
            <a:off x="7543800" y="-85725"/>
            <a:ext cx="3784600" cy="1279525"/>
          </a:xfrm>
        </p:spPr>
        <p:txBody>
          <a:bodyPr anchor="b">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56478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ide_Bar">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8D7B8C3F-EB6F-484D-BD3A-0C670AE45115}"/>
              </a:ext>
            </a:extLst>
          </p:cNvPr>
          <p:cNvSpPr/>
          <p:nvPr userDrawn="1"/>
        </p:nvSpPr>
        <p:spPr>
          <a:xfrm>
            <a:off x="4429426" y="-36760"/>
            <a:ext cx="7699073" cy="6894759"/>
          </a:xfrm>
          <a:prstGeom prst="rect">
            <a:avLst/>
          </a:prstGeom>
          <a:blipFill>
            <a:blip r:embed="rId2" cstate="print">
              <a:alphaModFix amt="80000"/>
              <a:extLst>
                <a:ext uri="{28A0092B-C50C-407E-A947-70E740481C1C}">
                  <a14:useLocalDpi xmlns:a14="http://schemas.microsoft.com/office/drawing/2010/main" val="0"/>
                </a:ext>
              </a:extLst>
            </a:blip>
            <a:stretch>
              <a:fillRect l="-57840"/>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7C38F52A-8E8D-41A5-87FB-4A2A7D9E9E5F}"/>
              </a:ext>
            </a:extLst>
          </p:cNvPr>
          <p:cNvSpPr/>
          <p:nvPr userDrawn="1"/>
        </p:nvSpPr>
        <p:spPr>
          <a:xfrm>
            <a:off x="-23700" y="334863"/>
            <a:ext cx="4453127" cy="6523136"/>
          </a:xfrm>
          <a:prstGeom prst="rect">
            <a:avLst/>
          </a:prstGeom>
          <a:blipFill dpi="0" rotWithShape="1">
            <a:blip r:embed="rId3" cstate="print">
              <a:alphaModFix amt="26000"/>
              <a:extLst>
                <a:ext uri="{28A0092B-C50C-407E-A947-70E740481C1C}">
                  <a14:useLocalDpi xmlns:a14="http://schemas.microsoft.com/office/drawing/2010/main" val="0"/>
                </a:ext>
              </a:extLst>
            </a:blip>
            <a:srcRect/>
            <a:stretch>
              <a:fillRect/>
            </a:stretch>
          </a:blip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8" name="object 3">
            <a:extLst>
              <a:ext uri="{FF2B5EF4-FFF2-40B4-BE49-F238E27FC236}">
                <a16:creationId xmlns:a16="http://schemas.microsoft.com/office/drawing/2014/main" id="{2CC4AEB1-E194-4160-9FA1-1FE98B98C3F7}"/>
              </a:ext>
            </a:extLst>
          </p:cNvPr>
          <p:cNvSpPr/>
          <p:nvPr userDrawn="1"/>
        </p:nvSpPr>
        <p:spPr>
          <a:xfrm>
            <a:off x="-23700" y="-11197"/>
            <a:ext cx="4453127" cy="2534265"/>
          </a:xfrm>
          <a:custGeom>
            <a:avLst/>
            <a:gdLst/>
            <a:ahLst/>
            <a:cxnLst/>
            <a:rect l="l" t="t" r="r" b="b"/>
            <a:pathLst>
              <a:path w="4505960" h="1153795">
                <a:moveTo>
                  <a:pt x="0" y="1153667"/>
                </a:moveTo>
                <a:lnTo>
                  <a:pt x="4505756" y="1153667"/>
                </a:lnTo>
                <a:lnTo>
                  <a:pt x="4505756" y="0"/>
                </a:lnTo>
                <a:lnTo>
                  <a:pt x="0" y="0"/>
                </a:lnTo>
                <a:lnTo>
                  <a:pt x="0" y="1153667"/>
                </a:lnTo>
                <a:close/>
              </a:path>
            </a:pathLst>
          </a:custGeom>
          <a:solidFill>
            <a:srgbClr val="2C2F42"/>
          </a:solidFill>
        </p:spPr>
        <p:txBody>
          <a:bodyPr wrap="square" lIns="0" tIns="0" rIns="0" bIns="0" rtlCol="0"/>
          <a:lstStyle/>
          <a:p>
            <a:endParaRPr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C8139F-4E91-4DDA-A275-ECA59F1371D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Content Placeholder 2">
            <a:extLst>
              <a:ext uri="{FF2B5EF4-FFF2-40B4-BE49-F238E27FC236}">
                <a16:creationId xmlns:a16="http://schemas.microsoft.com/office/drawing/2014/main" id="{4B521991-7DDF-4A73-BE29-59F1A9792B1F}"/>
              </a:ext>
            </a:extLst>
          </p:cNvPr>
          <p:cNvSpPr>
            <a:spLocks noGrp="1"/>
          </p:cNvSpPr>
          <p:nvPr>
            <p:ph idx="1"/>
          </p:nvPr>
        </p:nvSpPr>
        <p:spPr>
          <a:xfrm>
            <a:off x="5048250" y="971551"/>
            <a:ext cx="6305551" cy="520541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B5468D4-C755-4810-BD26-977311E3C8AB}"/>
              </a:ext>
            </a:extLst>
          </p:cNvPr>
          <p:cNvSpPr>
            <a:spLocks noGrp="1"/>
          </p:cNvSpPr>
          <p:nvPr>
            <p:ph type="title"/>
          </p:nvPr>
        </p:nvSpPr>
        <p:spPr>
          <a:xfrm>
            <a:off x="546101" y="219075"/>
            <a:ext cx="3784600" cy="1279525"/>
          </a:xfrm>
        </p:spPr>
        <p:txBody>
          <a:bodyPr anchor="b">
            <a:normAutofit/>
          </a:bodyPr>
          <a:lstStyle>
            <a:lvl1pPr>
              <a:defRPr sz="32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1242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8EF644-636E-44F4-964F-A5509C14C7F8}"/>
              </a:ext>
            </a:extLst>
          </p:cNvPr>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C2F42"/>
          </a:solidFill>
        </p:spPr>
        <p:txBody>
          <a:bodyPr wrap="square" lIns="0" tIns="0" rIns="0" bIns="0" rtlCol="0"/>
          <a:lstStyle/>
          <a:p>
            <a:endParaRPr sz="2400" dirty="0"/>
          </a:p>
        </p:txBody>
      </p:sp>
      <p:pic>
        <p:nvPicPr>
          <p:cNvPr id="7" name="Picture 6">
            <a:extLst>
              <a:ext uri="{FF2B5EF4-FFF2-40B4-BE49-F238E27FC236}">
                <a16:creationId xmlns:a16="http://schemas.microsoft.com/office/drawing/2014/main" id="{8F1474C8-B13A-4B63-B828-0A9B1B625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159" y="5"/>
            <a:ext cx="7137195" cy="6857996"/>
          </a:xfrm>
          <a:prstGeom prst="rect">
            <a:avLst/>
          </a:prstGeom>
        </p:spPr>
      </p:pic>
      <p:sp>
        <p:nvSpPr>
          <p:cNvPr id="8" name="object 5">
            <a:extLst>
              <a:ext uri="{FF2B5EF4-FFF2-40B4-BE49-F238E27FC236}">
                <a16:creationId xmlns:a16="http://schemas.microsoft.com/office/drawing/2014/main" id="{5834AFE2-CBE2-4FAB-A14D-592629B56AE2}"/>
              </a:ext>
            </a:extLst>
          </p:cNvPr>
          <p:cNvSpPr>
            <a:spLocks/>
          </p:cNvSpPr>
          <p:nvPr userDrawn="1"/>
        </p:nvSpPr>
        <p:spPr bwMode="auto">
          <a:xfrm>
            <a:off x="8033285" y="1371600"/>
            <a:ext cx="842963" cy="0"/>
          </a:xfrm>
          <a:custGeom>
            <a:avLst/>
            <a:gdLst>
              <a:gd name="T0" fmla="*/ 0 w 843279"/>
              <a:gd name="T1" fmla="*/ 838989 w 843279"/>
              <a:gd name="T2" fmla="*/ 0 60000 65536"/>
              <a:gd name="T3" fmla="*/ 0 60000 65536"/>
            </a:gdLst>
            <a:ahLst/>
            <a:cxnLst>
              <a:cxn ang="T2">
                <a:pos x="T0" y="0"/>
              </a:cxn>
              <a:cxn ang="T3">
                <a:pos x="T1" y="0"/>
              </a:cxn>
            </a:cxnLst>
            <a:rect l="0" t="0" r="r" b="b"/>
            <a:pathLst>
              <a:path w="843279">
                <a:moveTo>
                  <a:pt x="0" y="0"/>
                </a:moveTo>
                <a:lnTo>
                  <a:pt x="842772" y="0"/>
                </a:lnTo>
              </a:path>
            </a:pathLst>
          </a:custGeom>
          <a:noFill/>
          <a:ln w="79248">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dirty="0"/>
          </a:p>
        </p:txBody>
      </p:sp>
      <p:sp>
        <p:nvSpPr>
          <p:cNvPr id="9" name="Rectangle 8">
            <a:extLst>
              <a:ext uri="{FF2B5EF4-FFF2-40B4-BE49-F238E27FC236}">
                <a16:creationId xmlns:a16="http://schemas.microsoft.com/office/drawing/2014/main" id="{6DE0CCBD-D16C-45A3-97DE-04444278B16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398592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Photo_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48721-4A6F-4AB6-926B-45BAF47E5657}"/>
              </a:ext>
            </a:extLst>
          </p:cNvPr>
          <p:cNvSpPr>
            <a:spLocks noGrp="1"/>
          </p:cNvSpPr>
          <p:nvPr>
            <p:ph type="dt" sz="half" idx="10"/>
          </p:nvPr>
        </p:nvSpPr>
        <p:spPr/>
        <p:txBody>
          <a:bodyPr/>
          <a:lstStyle/>
          <a:p>
            <a:fld id="{55B8FE24-C7F7-41C6-8B9D-FE8246D9C6FF}" type="datetimeFigureOut">
              <a:rPr lang="en-US" smtClean="0"/>
              <a:t>9/19/2024</a:t>
            </a:fld>
            <a:endParaRPr lang="en-US" dirty="0"/>
          </a:p>
        </p:txBody>
      </p:sp>
      <p:sp>
        <p:nvSpPr>
          <p:cNvPr id="3" name="Footer Placeholder 2">
            <a:extLst>
              <a:ext uri="{FF2B5EF4-FFF2-40B4-BE49-F238E27FC236}">
                <a16:creationId xmlns:a16="http://schemas.microsoft.com/office/drawing/2014/main" id="{0DC5A27D-6A64-40F6-92ED-86D2E37675D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D0AE86A-7ED4-476D-8D8A-B8956F5A3C9F}"/>
              </a:ext>
            </a:extLst>
          </p:cNvPr>
          <p:cNvSpPr>
            <a:spLocks noGrp="1"/>
          </p:cNvSpPr>
          <p:nvPr>
            <p:ph type="sldNum" sz="quarter" idx="12"/>
          </p:nvPr>
        </p:nvSpPr>
        <p:spPr/>
        <p:txBody>
          <a:bodyPr/>
          <a:lstStyle/>
          <a:p>
            <a:fld id="{DF721D77-255F-4671-BDD1-07CD3E2C089D}" type="slidenum">
              <a:rPr lang="en-US" smtClean="0"/>
              <a:t>‹#›</a:t>
            </a:fld>
            <a:endParaRPr lang="en-US" dirty="0"/>
          </a:p>
        </p:txBody>
      </p:sp>
      <p:sp>
        <p:nvSpPr>
          <p:cNvPr id="5" name="object 2">
            <a:extLst>
              <a:ext uri="{FF2B5EF4-FFF2-40B4-BE49-F238E27FC236}">
                <a16:creationId xmlns:a16="http://schemas.microsoft.com/office/drawing/2014/main" id="{06B53C48-201C-43A5-9291-3562AB821B8F}"/>
              </a:ext>
            </a:extLst>
          </p:cNvPr>
          <p:cNvSpPr/>
          <p:nvPr userDrawn="1"/>
        </p:nvSpPr>
        <p:spPr>
          <a:xfrm>
            <a:off x="0" y="2"/>
            <a:ext cx="12188952" cy="6857999"/>
          </a:xfrm>
          <a:prstGeom prst="rect">
            <a:avLst/>
          </a:prstGeom>
          <a: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9D2F9698-8155-41BE-A567-6842B98B93A0}"/>
              </a:ext>
            </a:extLst>
          </p:cNvPr>
          <p:cNvSpPr/>
          <p:nvPr userDrawn="1"/>
        </p:nvSpPr>
        <p:spPr>
          <a:xfrm>
            <a:off x="0" y="0"/>
            <a:ext cx="12192000" cy="6858000"/>
          </a:xfrm>
          <a:custGeom>
            <a:avLst/>
            <a:gdLst/>
            <a:ahLst/>
            <a:cxnLst/>
            <a:rect l="l" t="t" r="r" b="b"/>
            <a:pathLst>
              <a:path w="12192000" h="6858000">
                <a:moveTo>
                  <a:pt x="0" y="6857999"/>
                </a:moveTo>
                <a:lnTo>
                  <a:pt x="12191999" y="6857999"/>
                </a:lnTo>
                <a:lnTo>
                  <a:pt x="12192000" y="0"/>
                </a:lnTo>
                <a:lnTo>
                  <a:pt x="0" y="0"/>
                </a:lnTo>
                <a:lnTo>
                  <a:pt x="0" y="6857999"/>
                </a:lnTo>
                <a:close/>
              </a:path>
            </a:pathLst>
          </a:custGeom>
          <a:solidFill>
            <a:srgbClr val="015091">
              <a:alpha val="76000"/>
            </a:srgbClr>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3">
            <a:extLst>
              <a:ext uri="{FF2B5EF4-FFF2-40B4-BE49-F238E27FC236}">
                <a16:creationId xmlns:a16="http://schemas.microsoft.com/office/drawing/2014/main" id="{B532753B-5935-448A-B4E6-06CCE207BF59}"/>
              </a:ext>
            </a:extLst>
          </p:cNvPr>
          <p:cNvSpPr/>
          <p:nvPr userDrawn="1"/>
        </p:nvSpPr>
        <p:spPr>
          <a:xfrm>
            <a:off x="-1" y="1"/>
            <a:ext cx="12254996" cy="727075"/>
          </a:xfrm>
          <a:custGeom>
            <a:avLst/>
            <a:gdLst/>
            <a:ahLst/>
            <a:cxnLst/>
            <a:rect l="l" t="t" r="r" b="b"/>
            <a:pathLst>
              <a:path w="12192000" h="660400">
                <a:moveTo>
                  <a:pt x="0" y="659815"/>
                </a:moveTo>
                <a:lnTo>
                  <a:pt x="12191441" y="659815"/>
                </a:lnTo>
                <a:lnTo>
                  <a:pt x="12191441" y="0"/>
                </a:lnTo>
                <a:lnTo>
                  <a:pt x="0" y="0"/>
                </a:lnTo>
                <a:lnTo>
                  <a:pt x="0" y="659815"/>
                </a:lnTo>
                <a:close/>
              </a:path>
            </a:pathLst>
          </a:custGeom>
          <a:solidFill>
            <a:schemeClr val="tx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4192E5CF-F87A-4049-AD63-AB954E4468DB}"/>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D81CFDE8-3F53-4B3B-9FF3-7BFDDE9DF5D9}"/>
              </a:ext>
            </a:extLst>
          </p:cNvPr>
          <p:cNvSpPr>
            <a:spLocks noGrp="1"/>
          </p:cNvSpPr>
          <p:nvPr>
            <p:ph type="title"/>
          </p:nvPr>
        </p:nvSpPr>
        <p:spPr>
          <a:xfrm>
            <a:off x="412749" y="169864"/>
            <a:ext cx="10941051" cy="466725"/>
          </a:xfrm>
        </p:spPr>
        <p:txBody>
          <a:bodyPr>
            <a:normAutofit/>
          </a:bodyPr>
          <a:lstStyle>
            <a:lvl1pPr>
              <a:defRPr sz="2600" b="0"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69802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_Orbit_Left">
    <p:bg>
      <p:bgPr>
        <a:solidFill>
          <a:srgbClr val="F9F9F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445717-03FD-4E26-BFA8-BD4D50A409F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11078" t="18726" r="3558" b="43965"/>
          <a:stretch/>
        </p:blipFill>
        <p:spPr>
          <a:xfrm>
            <a:off x="1860508" y="0"/>
            <a:ext cx="10331491" cy="3010363"/>
          </a:xfrm>
          <a:prstGeom prst="rect">
            <a:avLst/>
          </a:prstGeom>
        </p:spPr>
      </p:pic>
      <p:sp>
        <p:nvSpPr>
          <p:cNvPr id="4" name="Rectangle: Rounded Corners 3">
            <a:extLst>
              <a:ext uri="{FF2B5EF4-FFF2-40B4-BE49-F238E27FC236}">
                <a16:creationId xmlns:a16="http://schemas.microsoft.com/office/drawing/2014/main" id="{FD5EF594-7A37-47F9-BA1C-845862DD4294}"/>
              </a:ext>
            </a:extLst>
          </p:cNvPr>
          <p:cNvSpPr/>
          <p:nvPr userDrawn="1"/>
        </p:nvSpPr>
        <p:spPr>
          <a:xfrm>
            <a:off x="1" y="0"/>
            <a:ext cx="3611551" cy="3010363"/>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bject 9">
            <a:extLst>
              <a:ext uri="{FF2B5EF4-FFF2-40B4-BE49-F238E27FC236}">
                <a16:creationId xmlns:a16="http://schemas.microsoft.com/office/drawing/2014/main" id="{525B8B5B-E76E-40D4-83B8-A0D582AB0F82}"/>
              </a:ext>
            </a:extLst>
          </p:cNvPr>
          <p:cNvSpPr/>
          <p:nvPr userDrawn="1"/>
        </p:nvSpPr>
        <p:spPr>
          <a:xfrm>
            <a:off x="575164" y="393816"/>
            <a:ext cx="843280" cy="0"/>
          </a:xfrm>
          <a:custGeom>
            <a:avLst/>
            <a:gdLst/>
            <a:ahLst/>
            <a:cxnLst/>
            <a:rect l="l" t="t" r="r" b="b"/>
            <a:pathLst>
              <a:path w="843280">
                <a:moveTo>
                  <a:pt x="0" y="0"/>
                </a:moveTo>
                <a:lnTo>
                  <a:pt x="842772" y="0"/>
                </a:lnTo>
              </a:path>
            </a:pathLst>
          </a:custGeom>
          <a:ln w="80772">
            <a:solidFill>
              <a:schemeClr val="bg1"/>
            </a:solidFill>
          </a:ln>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88FA5EF-7488-42B2-A3D1-0C1EE2462844}"/>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8776B2E8-19D6-4D85-B857-F292ED984E4F}"/>
              </a:ext>
            </a:extLst>
          </p:cNvPr>
          <p:cNvSpPr>
            <a:spLocks noGrp="1"/>
          </p:cNvSpPr>
          <p:nvPr>
            <p:ph type="title"/>
          </p:nvPr>
        </p:nvSpPr>
        <p:spPr>
          <a:xfrm>
            <a:off x="473565" y="466726"/>
            <a:ext cx="2898287" cy="955676"/>
          </a:xfrm>
        </p:spPr>
        <p:txBody>
          <a:bodyPr anchor="b">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0791495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Title 1">
            <a:extLst>
              <a:ext uri="{FF2B5EF4-FFF2-40B4-BE49-F238E27FC236}">
                <a16:creationId xmlns:a16="http://schemas.microsoft.com/office/drawing/2014/main" id="{ADD7D116-8D37-471F-B65F-3BFB8A1D997F}"/>
              </a:ext>
            </a:extLst>
          </p:cNvPr>
          <p:cNvSpPr>
            <a:spLocks noGrp="1"/>
          </p:cNvSpPr>
          <p:nvPr>
            <p:ph type="title"/>
          </p:nvPr>
        </p:nvSpPr>
        <p:spPr>
          <a:xfrm>
            <a:off x="457200" y="360365"/>
            <a:ext cx="10896600" cy="1116012"/>
          </a:xfrm>
        </p:spPr>
        <p:txBody>
          <a:bodyPr>
            <a:normAutofit/>
          </a:bodyPr>
          <a:lstStyle>
            <a:lvl1pPr>
              <a:defRPr sz="2600" b="0" spc="300">
                <a:latin typeface="Arial" panose="020B0604020202020204" pitchFamily="34" charset="0"/>
                <a:cs typeface="Arial" panose="020B060402020202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8845F820-FFD3-4A4F-A240-893722FBD2D0}"/>
              </a:ext>
            </a:extLst>
          </p:cNvPr>
          <p:cNvSpPr>
            <a:spLocks noGrp="1"/>
          </p:cNvSpPr>
          <p:nvPr>
            <p:ph idx="1"/>
          </p:nvPr>
        </p:nvSpPr>
        <p:spPr>
          <a:xfrm>
            <a:off x="329074" y="1795490"/>
            <a:ext cx="4268327" cy="4495775"/>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1"/>
            <a:endParaRPr lang="en-US"/>
          </a:p>
        </p:txBody>
      </p:sp>
      <p:sp>
        <p:nvSpPr>
          <p:cNvPr id="26" name="Content Placeholder 2">
            <a:extLst>
              <a:ext uri="{FF2B5EF4-FFF2-40B4-BE49-F238E27FC236}">
                <a16:creationId xmlns:a16="http://schemas.microsoft.com/office/drawing/2014/main" id="{06384640-7CD1-498B-9FB7-CE6FA43C9116}"/>
              </a:ext>
            </a:extLst>
          </p:cNvPr>
          <p:cNvSpPr>
            <a:spLocks noGrp="1"/>
          </p:cNvSpPr>
          <p:nvPr>
            <p:ph idx="10"/>
          </p:nvPr>
        </p:nvSpPr>
        <p:spPr>
          <a:xfrm>
            <a:off x="5555125" y="1795490"/>
            <a:ext cx="4268327" cy="4495775"/>
          </a:xfrm>
        </p:spPr>
        <p:txBody>
          <a:bodyPr>
            <a:normAutofit/>
          </a:bodyPr>
          <a:lstStyle>
            <a:lvl1pPr>
              <a:defRPr sz="2400">
                <a:solidFill>
                  <a:schemeClr val="bg1"/>
                </a:solidFill>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0"/>
            <a:endParaRPr lang="en-US"/>
          </a:p>
          <a:p>
            <a:pPr lvl="0"/>
            <a:endParaRPr lang="en-US"/>
          </a:p>
          <a:p>
            <a:pPr lvl="0"/>
            <a:endParaRPr lang="en-US"/>
          </a:p>
          <a:p>
            <a:pPr lvl="1"/>
            <a:endParaRPr lang="en-US"/>
          </a:p>
        </p:txBody>
      </p:sp>
      <p:sp>
        <p:nvSpPr>
          <p:cNvPr id="11" name="object 4">
            <a:extLst>
              <a:ext uri="{FF2B5EF4-FFF2-40B4-BE49-F238E27FC236}">
                <a16:creationId xmlns:a16="http://schemas.microsoft.com/office/drawing/2014/main" id="{F2E4A0F3-5B29-4B02-9D16-15BBC7AD61B1}"/>
              </a:ext>
            </a:extLst>
          </p:cNvPr>
          <p:cNvSpPr/>
          <p:nvPr userDrawn="1"/>
        </p:nvSpPr>
        <p:spPr>
          <a:xfrm flipH="1">
            <a:off x="4758491" y="335281"/>
            <a:ext cx="175460" cy="5690871"/>
          </a:xfrm>
          <a:custGeom>
            <a:avLst/>
            <a:gdLst/>
            <a:ahLst/>
            <a:cxnLst/>
            <a:rect l="l" t="t" r="r" b="b"/>
            <a:pathLst>
              <a:path h="6187440">
                <a:moveTo>
                  <a:pt x="0" y="0"/>
                </a:moveTo>
                <a:lnTo>
                  <a:pt x="0" y="6187440"/>
                </a:lnTo>
              </a:path>
            </a:pathLst>
          </a:custGeom>
          <a:ln w="34925">
            <a:solidFill>
              <a:srgbClr val="000000"/>
            </a:solidFill>
          </a:ln>
        </p:spPr>
        <p:txBody>
          <a:bodyPr wrap="square" lIns="0" tIns="0" rIns="0" bIns="0" rtlCol="0"/>
          <a:lstStyle/>
          <a:p>
            <a:endParaRPr sz="2400" dirty="0"/>
          </a:p>
        </p:txBody>
      </p:sp>
    </p:spTree>
    <p:extLst>
      <p:ext uri="{BB962C8B-B14F-4D97-AF65-F5344CB8AC3E}">
        <p14:creationId xmlns:p14="http://schemas.microsoft.com/office/powerpoint/2010/main" val="2103461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4C79-BE2D-6C4C-F777-4EEC5AA30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5739A-61FC-A15F-FF5B-4C876DA24C1A}"/>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4" name="Footer Placeholder 3">
            <a:extLst>
              <a:ext uri="{FF2B5EF4-FFF2-40B4-BE49-F238E27FC236}">
                <a16:creationId xmlns:a16="http://schemas.microsoft.com/office/drawing/2014/main" id="{994608DE-B150-EE50-99FA-CBB1FA5F6D9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FDC45A-4EAD-6EFF-467B-1B4CE1219607}"/>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1522127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Blank_Blocks">
    <p:bg>
      <p:bgPr>
        <a:solidFill>
          <a:srgbClr val="F9F9F9"/>
        </a:solidFill>
        <a:effectLst/>
      </p:bgPr>
    </p:bg>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5E8BA80A-3D87-4469-8664-22DB2A038824}"/>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621786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
        <p:nvSpPr>
          <p:cNvPr id="5" name="Rectangle 4">
            <a:extLst>
              <a:ext uri="{FF2B5EF4-FFF2-40B4-BE49-F238E27FC236}">
                <a16:creationId xmlns:a16="http://schemas.microsoft.com/office/drawing/2014/main" id="{2CCF69BF-DFA6-4729-BD3D-94692E74F483}"/>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6315871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ver_CDC_Contact">
    <p:bg>
      <p:bgPr>
        <a:solidFill>
          <a:schemeClr val="bg1"/>
        </a:solidFill>
        <a:effectLst/>
      </p:bgPr>
    </p:bg>
    <p:spTree>
      <p:nvGrpSpPr>
        <p:cNvPr id="1" name=""/>
        <p:cNvGrpSpPr/>
        <p:nvPr/>
      </p:nvGrpSpPr>
      <p:grpSpPr>
        <a:xfrm>
          <a:off x="0" y="0"/>
          <a:ext cx="0" cy="0"/>
          <a:chOff x="0" y="0"/>
          <a:chExt cx="0" cy="0"/>
        </a:xfrm>
      </p:grpSpPr>
      <p:pic>
        <p:nvPicPr>
          <p:cNvPr id="4" name="Picture 3" descr="A view of a stone building&#10;&#10;Description automatically generated">
            <a:extLst>
              <a:ext uri="{FF2B5EF4-FFF2-40B4-BE49-F238E27FC236}">
                <a16:creationId xmlns:a16="http://schemas.microsoft.com/office/drawing/2014/main" id="{1FFCB7FD-454C-4DCC-B225-68AE0084AA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1" cy="6858001"/>
          </a:xfrm>
          <a:prstGeom prst="rect">
            <a:avLst/>
          </a:prstGeom>
        </p:spPr>
      </p:pic>
      <p:sp>
        <p:nvSpPr>
          <p:cNvPr id="8" name="Rectangle 7">
            <a:extLst>
              <a:ext uri="{FF2B5EF4-FFF2-40B4-BE49-F238E27FC236}">
                <a16:creationId xmlns:a16="http://schemas.microsoft.com/office/drawing/2014/main" id="{8292BE50-33C5-2947-818C-3FDC8B1F58F5}"/>
              </a:ext>
            </a:extLst>
          </p:cNvPr>
          <p:cNvSpPr/>
          <p:nvPr userDrawn="1"/>
        </p:nvSpPr>
        <p:spPr>
          <a:xfrm>
            <a:off x="0" y="1801504"/>
            <a:ext cx="5916304" cy="436045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 name="Picture 5" descr="A picture containing drawing&#10;&#10;Description automatically generated">
            <a:extLst>
              <a:ext uri="{FF2B5EF4-FFF2-40B4-BE49-F238E27FC236}">
                <a16:creationId xmlns:a16="http://schemas.microsoft.com/office/drawing/2014/main" id="{2296CBB2-F169-3A4C-87A1-2674D6B63C8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0264346" y="5827013"/>
            <a:ext cx="1425164" cy="783339"/>
          </a:xfrm>
          <a:prstGeom prst="rect">
            <a:avLst/>
          </a:prstGeom>
        </p:spPr>
      </p:pic>
      <p:pic>
        <p:nvPicPr>
          <p:cNvPr id="7" name="Picture 6">
            <a:extLst>
              <a:ext uri="{FF2B5EF4-FFF2-40B4-BE49-F238E27FC236}">
                <a16:creationId xmlns:a16="http://schemas.microsoft.com/office/drawing/2014/main" id="{CAF1CD98-6DCF-44C9-9EE6-75684DE9E3F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31757" y="2"/>
            <a:ext cx="1225195" cy="1944463"/>
          </a:xfrm>
          <a:prstGeom prst="rect">
            <a:avLst/>
          </a:prstGeom>
        </p:spPr>
      </p:pic>
      <p:sp>
        <p:nvSpPr>
          <p:cNvPr id="9" name="Content Placeholder 2">
            <a:extLst>
              <a:ext uri="{FF2B5EF4-FFF2-40B4-BE49-F238E27FC236}">
                <a16:creationId xmlns:a16="http://schemas.microsoft.com/office/drawing/2014/main" id="{7B35309E-EE79-49B1-B83F-8EB57248D9FA}"/>
              </a:ext>
            </a:extLst>
          </p:cNvPr>
          <p:cNvSpPr>
            <a:spLocks noGrp="1"/>
          </p:cNvSpPr>
          <p:nvPr>
            <p:ph idx="1"/>
          </p:nvPr>
        </p:nvSpPr>
        <p:spPr>
          <a:xfrm>
            <a:off x="438151" y="2468590"/>
            <a:ext cx="5029200" cy="3297212"/>
          </a:xfrm>
        </p:spPr>
        <p:txBody>
          <a:bodyPr/>
          <a:lstStyle>
            <a:lvl1pPr marL="0" indent="0">
              <a:buFontTx/>
              <a:buNone/>
              <a:defRPr>
                <a:latin typeface="Arial" panose="020B0604020202020204" pitchFamily="34" charset="0"/>
                <a:cs typeface="Arial" panose="020B0604020202020204" pitchFamily="34" charset="0"/>
              </a:defRPr>
            </a:lvl1pPr>
            <a:lvl2pPr marL="252406" indent="0">
              <a:buFont typeface="Wingdings" panose="05000000000000000000" pitchFamily="2" charset="2"/>
              <a:buNone/>
              <a:defRPr>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092280855"/>
      </p:ext>
    </p:extLst>
  </p:cSld>
  <p:clrMapOvr>
    <a:masterClrMapping/>
  </p:clrMapOvr>
  <mc:AlternateContent xmlns:mc="http://schemas.openxmlformats.org/markup-compatibility/2006" xmlns:p14="http://schemas.microsoft.com/office/powerpoint/2010/main">
    <mc:Choice Requires="p14">
      <p:transition spd="slow" p14:dur="59000" advClick="0" advTm="20000"/>
    </mc:Choice>
    <mc:Fallback xmlns="">
      <p:transition spd="slow" advClick="0" advTm="2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4"/>
            <a:ext cx="2743200" cy="365125"/>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dirty="0"/>
          </a:p>
        </p:txBody>
      </p:sp>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2" y="485449"/>
            <a:ext cx="10447113" cy="605163"/>
          </a:xfrm>
          <a:prstGeom prst="rect">
            <a:avLst/>
          </a:prstGeo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4"/>
            <a:ext cx="5626440" cy="365125"/>
          </a:xfrm>
          <a:prstGeom prst="rect">
            <a:avLst/>
          </a:prstGeom>
        </p:spPr>
        <p:txBody>
          <a:bodyPr anchor="ctr"/>
          <a:lstStyle>
            <a:lvl1pPr algn="l">
              <a:defRPr b="0" i="0">
                <a:solidFill>
                  <a:srgbClr val="1964A7"/>
                </a:solidFill>
              </a:defRPr>
            </a:lvl1pPr>
          </a:lstStyle>
          <a:p>
            <a:r>
              <a:rPr lang="en-US" dirty="0"/>
              <a:t>OFFICE OF PUBLIC HEALTH DATA, SURVEILLANCE, AND TECHNOLOGY</a:t>
            </a:r>
          </a:p>
        </p:txBody>
      </p:sp>
    </p:spTree>
    <p:extLst>
      <p:ext uri="{BB962C8B-B14F-4D97-AF65-F5344CB8AC3E}">
        <p14:creationId xmlns:p14="http://schemas.microsoft.com/office/powerpoint/2010/main" val="984374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08333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210756264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48000">
              <a:srgbClr val="10416E"/>
            </a:gs>
            <a:gs pos="100000">
              <a:srgbClr val="1964A7"/>
            </a:gs>
          </a:gsLst>
          <a:lin ang="2700000" scaled="1"/>
        </a:gra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4EFDE08-05DE-12F1-2D5B-E3EF603B40E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val="0"/>
              </a:ext>
            </a:extLst>
          </a:blip>
          <a:srcRect l="43106" t="22168" b="20927"/>
          <a:stretch/>
        </p:blipFill>
        <p:spPr>
          <a:xfrm>
            <a:off x="5153988" y="-1"/>
            <a:ext cx="6612683" cy="6858001"/>
          </a:xfrm>
          <a:prstGeom prst="rect">
            <a:avLst/>
          </a:prstGeom>
        </p:spPr>
      </p:pic>
      <p:sp>
        <p:nvSpPr>
          <p:cNvPr id="7" name="Rectangle 6"/>
          <p:cNvSpPr/>
          <p:nvPr userDrawn="1"/>
        </p:nvSpPr>
        <p:spPr>
          <a:xfrm>
            <a:off x="670558" y="1639960"/>
            <a:ext cx="4736329" cy="3051313"/>
          </a:xfrm>
          <a:prstGeom prst="rect">
            <a:avLst/>
          </a:prstGeom>
          <a:solidFill>
            <a:schemeClr val="bg1"/>
          </a:solidFill>
        </p:spPr>
        <p:txBody>
          <a:bodyPr vert="horz" lIns="45720" tIns="22860" rIns="45720" bIns="22860" rtlCol="0" anchor="t">
            <a:normAutofit/>
          </a:bodyPr>
          <a:lstStyle/>
          <a:p>
            <a:pPr lvl="0" eaLnBrk="1" hangingPunct="1">
              <a:lnSpc>
                <a:spcPct val="90000"/>
              </a:lnSpc>
              <a:spcBef>
                <a:spcPts val="500"/>
              </a:spcBef>
              <a:buFont typeface="Arial" panose="020B0604020202020204" pitchFamily="34" charset="0"/>
            </a:pPr>
            <a:endParaRPr lang="en-US" sz="1351" kern="1200" dirty="0">
              <a:solidFill>
                <a:schemeClr val="accent4"/>
              </a:solidFill>
              <a:latin typeface="Visuelt Pro Light" panose="020B0303040202040104" pitchFamily="34" charset="0"/>
            </a:endParaRPr>
          </a:p>
        </p:txBody>
      </p:sp>
      <p:sp>
        <p:nvSpPr>
          <p:cNvPr id="6" name="Slide Number Placeholder 5"/>
          <p:cNvSpPr>
            <a:spLocks noGrp="1"/>
          </p:cNvSpPr>
          <p:nvPr>
            <p:ph type="sldNum" sz="quarter" idx="12"/>
          </p:nvPr>
        </p:nvSpPr>
        <p:spPr>
          <a:xfrm>
            <a:off x="8805672" y="6304103"/>
            <a:ext cx="2743200" cy="365125"/>
          </a:xfrm>
        </p:spPr>
        <p:txBody>
          <a:bodyPr/>
          <a:lstStyle>
            <a:lvl1pPr>
              <a:defRPr>
                <a:solidFill>
                  <a:schemeClr val="bg1"/>
                </a:solidFill>
              </a:defRPr>
            </a:lvl1pPr>
          </a:lstStyle>
          <a:p>
            <a:fld id="{07024CDC-CF68-4D8C-9225-2260FB816485}" type="slidenum">
              <a:rPr lang="en-US" smtClean="0"/>
              <a:pPr/>
              <a:t>‹#›</a:t>
            </a:fld>
            <a:endParaRPr lang="en-US" dirty="0"/>
          </a:p>
        </p:txBody>
      </p:sp>
      <p:pic>
        <p:nvPicPr>
          <p:cNvPr id="4" name="Graphic 3">
            <a:extLst>
              <a:ext uri="{FF2B5EF4-FFF2-40B4-BE49-F238E27FC236}">
                <a16:creationId xmlns:a16="http://schemas.microsoft.com/office/drawing/2014/main" id="{019BC042-81EA-C30F-A0B5-9394FA6768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7326" y="6292647"/>
            <a:ext cx="631948" cy="365125"/>
          </a:xfrm>
          <a:prstGeom prst="rect">
            <a:avLst/>
          </a:prstGeom>
        </p:spPr>
      </p:pic>
      <p:sp>
        <p:nvSpPr>
          <p:cNvPr id="5" name="Title 1">
            <a:extLst>
              <a:ext uri="{FF2B5EF4-FFF2-40B4-BE49-F238E27FC236}">
                <a16:creationId xmlns:a16="http://schemas.microsoft.com/office/drawing/2014/main" id="{C3F69C2E-00ED-7A23-2E39-DEEA0A67138C}"/>
              </a:ext>
            </a:extLst>
          </p:cNvPr>
          <p:cNvSpPr>
            <a:spLocks noGrp="1"/>
          </p:cNvSpPr>
          <p:nvPr>
            <p:ph type="title"/>
          </p:nvPr>
        </p:nvSpPr>
        <p:spPr>
          <a:xfrm>
            <a:off x="790576" y="1759228"/>
            <a:ext cx="4479693" cy="2802835"/>
          </a:xfrm>
          <a:ln w="28575">
            <a:solidFill>
              <a:schemeClr val="tx2"/>
            </a:solidFill>
          </a:ln>
        </p:spPr>
        <p:txBody>
          <a:bodyPr anchor="ctr" anchorCtr="0">
            <a:normAutofit/>
          </a:bodyPr>
          <a:lstStyle>
            <a:lvl1pPr>
              <a:defRPr lang="en-US" sz="3600" b="0" i="0" kern="1200" dirty="0">
                <a:solidFill>
                  <a:schemeClr val="accent1"/>
                </a:solidFill>
                <a:latin typeface="+mj-lt"/>
                <a:ea typeface="+mj-ea"/>
                <a:cs typeface="Arial" panose="020B0604020202020204" pitchFamily="34" charset="0"/>
              </a:defRPr>
            </a:lvl1pPr>
          </a:lstStyle>
          <a:p>
            <a:r>
              <a:rPr lang="en-US"/>
              <a:t>Click to edit Master title style</a:t>
            </a:r>
          </a:p>
        </p:txBody>
      </p:sp>
      <p:sp>
        <p:nvSpPr>
          <p:cNvPr id="2" name="Footer Placeholder 4">
            <a:extLst>
              <a:ext uri="{FF2B5EF4-FFF2-40B4-BE49-F238E27FC236}">
                <a16:creationId xmlns:a16="http://schemas.microsoft.com/office/drawing/2014/main" id="{7854A0CF-546D-F78E-AB08-4DE3B81A1741}"/>
              </a:ext>
            </a:extLst>
          </p:cNvPr>
          <p:cNvSpPr>
            <a:spLocks noGrp="1"/>
          </p:cNvSpPr>
          <p:nvPr>
            <p:ph type="ftr" sz="quarter" idx="11"/>
          </p:nvPr>
        </p:nvSpPr>
        <p:spPr>
          <a:xfrm>
            <a:off x="1319274" y="6304103"/>
            <a:ext cx="4483431" cy="365125"/>
          </a:xfrm>
        </p:spPr>
        <p:txBody>
          <a:bodyPr/>
          <a:lstStyle>
            <a:lvl1pPr>
              <a:defRPr>
                <a:solidFill>
                  <a:schemeClr val="bg1"/>
                </a:solidFill>
              </a:defRPr>
            </a:lvl1pPr>
          </a:lstStyle>
          <a:p>
            <a:r>
              <a:rPr lang="en-US" dirty="0"/>
              <a:t>OFFICE OF PUBLIC HEALTH DATA, SURVEILLANCE, AND TECHNOLOGY</a:t>
            </a:r>
          </a:p>
        </p:txBody>
      </p:sp>
      <p:sp>
        <p:nvSpPr>
          <p:cNvPr id="9" name="TextBox 8">
            <a:extLst>
              <a:ext uri="{FF2B5EF4-FFF2-40B4-BE49-F238E27FC236}">
                <a16:creationId xmlns:a16="http://schemas.microsoft.com/office/drawing/2014/main" id="{90854AB8-DF41-9C8E-6670-D1DF32D5CD1B}"/>
              </a:ext>
            </a:extLst>
          </p:cNvPr>
          <p:cNvSpPr txBox="1"/>
          <p:nvPr userDrawn="1"/>
        </p:nvSpPr>
        <p:spPr>
          <a:xfrm>
            <a:off x="824350" y="3792974"/>
            <a:ext cx="4445919" cy="369332"/>
          </a:xfrm>
          <a:prstGeom prst="rect">
            <a:avLst/>
          </a:prstGeom>
          <a:noFill/>
        </p:spPr>
        <p:txBody>
          <a:bodyPr wrap="square">
            <a:spAutoFit/>
          </a:bodyPr>
          <a:lstStyle/>
          <a:p>
            <a:r>
              <a:rPr lang="en-US" sz="1800" dirty="0"/>
              <a:t>Click to add subtitle</a:t>
            </a:r>
          </a:p>
        </p:txBody>
      </p:sp>
    </p:spTree>
    <p:extLst>
      <p:ext uri="{BB962C8B-B14F-4D97-AF65-F5344CB8AC3E}">
        <p14:creationId xmlns:p14="http://schemas.microsoft.com/office/powerpoint/2010/main" val="3750867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6"/>
            <a:ext cx="10972800" cy="1143000"/>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0000"/>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a:extLst>
              <a:ext uri="{FF2B5EF4-FFF2-40B4-BE49-F238E27FC236}">
                <a16:creationId xmlns:a16="http://schemas.microsoft.com/office/drawing/2014/main" id="{B73EE938-470B-9DA7-FFED-E3CE4A1A3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
        <p:nvSpPr>
          <p:cNvPr id="2" name="Rectangle 1">
            <a:extLst>
              <a:ext uri="{FF2B5EF4-FFF2-40B4-BE49-F238E27FC236}">
                <a16:creationId xmlns:a16="http://schemas.microsoft.com/office/drawing/2014/main" id="{089C2412-9C72-F68A-C89E-1B2C31ECA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CA8CF4BB-8534-F92D-F388-F00364BC987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727" t="-6498" r="-2168" b="-6487"/>
          <a:stretch/>
        </p:blipFill>
        <p:spPr>
          <a:xfrm>
            <a:off x="10892590" y="5999749"/>
            <a:ext cx="1066799" cy="721895"/>
          </a:xfrm>
          <a:prstGeom prst="rect">
            <a:avLst/>
          </a:prstGeom>
        </p:spPr>
      </p:pic>
      <p:sp>
        <p:nvSpPr>
          <p:cNvPr id="4" name="Slide Number Placeholder 3">
            <a:extLst>
              <a:ext uri="{FF2B5EF4-FFF2-40B4-BE49-F238E27FC236}">
                <a16:creationId xmlns:a16="http://schemas.microsoft.com/office/drawing/2014/main" id="{806A2EE6-3458-FDE5-088F-0524F161BF40}"/>
              </a:ext>
              <a:ext uri="{C183D7F6-B498-43B3-948B-1728B52AA6E4}">
                <adec:decorative xmlns:adec="http://schemas.microsoft.com/office/drawing/2017/decorative" val="1"/>
              </a:ext>
            </a:extLst>
          </p:cNvPr>
          <p:cNvSpPr>
            <a:spLocks noGrp="1"/>
          </p:cNvSpPr>
          <p:nvPr>
            <p:ph type="sldNum" sz="quarter" idx="13"/>
          </p:nvPr>
        </p:nvSpPr>
        <p:spPr>
          <a:xfrm>
            <a:off x="177980" y="6355461"/>
            <a:ext cx="2743200" cy="366183"/>
          </a:xfrm>
        </p:spPr>
        <p:txBody>
          <a:bodyPr/>
          <a:lstStyle>
            <a:lvl1pPr algn="l">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81516356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a:grpSpLocks noGrp="1" noUngrp="1" noRot="1" noMove="1" noResize="1"/>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6"/>
            <a:ext cx="10972800" cy="1143000"/>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r>
              <a:rPr lang="en-US" sz="2400" kern="0">
                <a:effectLst/>
                <a:latin typeface="Calibri" panose="020F0502020204030204" pitchFamily="34" charset="0"/>
                <a:ea typeface="Times New Roman" panose="02020603050405020304" pitchFamily="18" charset="0"/>
              </a:rPr>
              <a:t>Optional title for CIO name</a:t>
            </a:r>
            <a:endParaRPr lang="en-US"/>
          </a:p>
        </p:txBody>
      </p:sp>
    </p:spTree>
    <p:extLst>
      <p:ext uri="{BB962C8B-B14F-4D97-AF65-F5344CB8AC3E}">
        <p14:creationId xmlns:p14="http://schemas.microsoft.com/office/powerpoint/2010/main" val="175649920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_CDC_ATSDR">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200BC-739F-E118-66FF-78E246516802}"/>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4" name="Rectangle 3">
              <a:extLst>
                <a:ext uri="{FF2B5EF4-FFF2-40B4-BE49-F238E27FC236}">
                  <a16:creationId xmlns:a16="http://schemas.microsoft.com/office/drawing/2014/main" id="{45488B65-51B9-24CC-82CF-581585667F65}"/>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6" name="Group 5">
              <a:extLst>
                <a:ext uri="{FF2B5EF4-FFF2-40B4-BE49-F238E27FC236}">
                  <a16:creationId xmlns:a16="http://schemas.microsoft.com/office/drawing/2014/main" id="{57EE0707-A628-935A-CECC-70626B3FA8FC}"/>
                </a:ext>
              </a:extLst>
            </p:cNvPr>
            <p:cNvGrpSpPr>
              <a:grpSpLocks noGrp="1" noUngrp="1" noRot="1" noMove="1" noResize="1"/>
            </p:cNvGrpSpPr>
            <p:nvPr userDrawn="1"/>
          </p:nvGrpSpPr>
          <p:grpSpPr>
            <a:xfrm>
              <a:off x="430" y="1080101"/>
              <a:ext cx="5345267" cy="224308"/>
              <a:chOff x="1771" y="389"/>
              <a:chExt cx="18815689" cy="664930"/>
            </a:xfrm>
          </p:grpSpPr>
          <p:sp>
            <p:nvSpPr>
              <p:cNvPr id="11" name="Parallelogram 9">
                <a:extLst>
                  <a:ext uri="{FF2B5EF4-FFF2-40B4-BE49-F238E27FC236}">
                    <a16:creationId xmlns:a16="http://schemas.microsoft.com/office/drawing/2014/main" id="{8C56AB45-808E-D371-67FF-0A735725B5BF}"/>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2" name="Parallelogram 11">
                <a:extLst>
                  <a:ext uri="{FF2B5EF4-FFF2-40B4-BE49-F238E27FC236}">
                    <a16:creationId xmlns:a16="http://schemas.microsoft.com/office/drawing/2014/main" id="{91CB8924-C83A-F743-E7B7-6A26681D7283}"/>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3" name="Parallelogram 12">
                <a:extLst>
                  <a:ext uri="{FF2B5EF4-FFF2-40B4-BE49-F238E27FC236}">
                    <a16:creationId xmlns:a16="http://schemas.microsoft.com/office/drawing/2014/main" id="{352A5B8C-A481-8BA7-8E13-68A6747B9BF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4" name="Parallelogram 13">
                <a:extLst>
                  <a:ext uri="{FF2B5EF4-FFF2-40B4-BE49-F238E27FC236}">
                    <a16:creationId xmlns:a16="http://schemas.microsoft.com/office/drawing/2014/main" id="{DAB573E3-591C-13FE-7262-EA1F1564CB36}"/>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5" name="Parallelogram 14">
                <a:extLst>
                  <a:ext uri="{FF2B5EF4-FFF2-40B4-BE49-F238E27FC236}">
                    <a16:creationId xmlns:a16="http://schemas.microsoft.com/office/drawing/2014/main" id="{C0A06E43-B1E2-116B-6C8D-8AE5C97FA5CC}"/>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46048"/>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6" name="Slide Number Placeholder 15">
            <a:extLst>
              <a:ext uri="{FF2B5EF4-FFF2-40B4-BE49-F238E27FC236}">
                <a16:creationId xmlns:a16="http://schemas.microsoft.com/office/drawing/2014/main" id="{28E5FCF9-D4BB-C238-A1FB-70D35E4A4BC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95730110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ECE9E-57F7-D05D-DD3C-7DB5EB28AF24}"/>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3" name="Footer Placeholder 2">
            <a:extLst>
              <a:ext uri="{FF2B5EF4-FFF2-40B4-BE49-F238E27FC236}">
                <a16:creationId xmlns:a16="http://schemas.microsoft.com/office/drawing/2014/main" id="{A66F72C0-E2A7-E0B4-CB86-12A2571684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225D4CE-3942-59CA-904D-EA98B1551A97}"/>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622194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E5EA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467097"/>
            <a:ext cx="10972800" cy="1143000"/>
          </a:xfrm>
          <a:prstGeom prst="rect">
            <a:avLst/>
          </a:prstGeom>
        </p:spPr>
        <p:txBody>
          <a:bodyPr anchor="ctr"/>
          <a:lstStyle>
            <a:lvl1pPr algn="l">
              <a:lnSpc>
                <a:spcPts val="5333"/>
              </a:lnSpc>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610098"/>
            <a:ext cx="10363200" cy="568325"/>
          </a:xfrm>
          <a:prstGeom prst="rect">
            <a:avLst/>
          </a:prstGeom>
        </p:spPr>
        <p:txBody>
          <a:bodyPr anchor="ctr"/>
          <a:lstStyle>
            <a:lvl1pPr marL="0" indent="0" algn="l">
              <a:lnSpc>
                <a:spcPts val="2667"/>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8BCAB115-5E7C-25FD-D47F-33D7F9B62738}"/>
              </a:ext>
              <a:ext uri="{C183D7F6-B498-43B3-948B-1728B52AA6E4}">
                <adec:decorative xmlns:adec="http://schemas.microsoft.com/office/drawing/2017/decorative" val="1"/>
              </a:ext>
            </a:extLst>
          </p:cNvPr>
          <p:cNvSpPr>
            <a:spLocks noGrp="1"/>
          </p:cNvSpPr>
          <p:nvPr>
            <p:ph type="sldNum" sz="quarter" idx="11"/>
          </p:nvPr>
        </p:nvSpPr>
        <p:spPr>
          <a:xfrm>
            <a:off x="11265408" y="6356350"/>
            <a:ext cx="753275" cy="366183"/>
          </a:xfrm>
        </p:spPr>
        <p:txBody>
          <a:bodyPr/>
          <a:lstStyle>
            <a:lvl1pPr>
              <a:defRPr>
                <a:solidFill>
                  <a:schemeClr val="bg1"/>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256512484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DIVIDER OPTION 2">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6368FE-BB30-52F8-89C1-D155114AB35A}"/>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15" name="Rectangle 14">
              <a:extLst>
                <a:ext uri="{FF2B5EF4-FFF2-40B4-BE49-F238E27FC236}">
                  <a16:creationId xmlns:a16="http://schemas.microsoft.com/office/drawing/2014/main" id="{55A2EC66-252E-FB31-C586-41F7DC2F7D6F}"/>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23" name="Group 22">
              <a:extLst>
                <a:ext uri="{FF2B5EF4-FFF2-40B4-BE49-F238E27FC236}">
                  <a16:creationId xmlns:a16="http://schemas.microsoft.com/office/drawing/2014/main" id="{9DF158DF-BAF5-68F6-78E1-1E179A3E0136}"/>
                </a:ext>
              </a:extLst>
            </p:cNvPr>
            <p:cNvGrpSpPr>
              <a:grpSpLocks noGrp="1" noUngrp="1" noRot="1" noMove="1" noResize="1"/>
            </p:cNvGrpSpPr>
            <p:nvPr userDrawn="1"/>
          </p:nvGrpSpPr>
          <p:grpSpPr>
            <a:xfrm>
              <a:off x="430" y="1080101"/>
              <a:ext cx="5345267" cy="224308"/>
              <a:chOff x="1771" y="389"/>
              <a:chExt cx="18815689" cy="664930"/>
            </a:xfrm>
          </p:grpSpPr>
          <p:sp>
            <p:nvSpPr>
              <p:cNvPr id="24" name="Parallelogram 9">
                <a:extLst>
                  <a:ext uri="{FF2B5EF4-FFF2-40B4-BE49-F238E27FC236}">
                    <a16:creationId xmlns:a16="http://schemas.microsoft.com/office/drawing/2014/main" id="{143E1EDA-4AF6-C976-C4EF-C1C84A0090F1}"/>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5" name="Parallelogram 24">
                <a:extLst>
                  <a:ext uri="{FF2B5EF4-FFF2-40B4-BE49-F238E27FC236}">
                    <a16:creationId xmlns:a16="http://schemas.microsoft.com/office/drawing/2014/main" id="{F6FA40E6-EF82-BF3D-A917-8B343EC59494}"/>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6" name="Parallelogram 25">
                <a:extLst>
                  <a:ext uri="{FF2B5EF4-FFF2-40B4-BE49-F238E27FC236}">
                    <a16:creationId xmlns:a16="http://schemas.microsoft.com/office/drawing/2014/main" id="{23549B84-60EC-73B4-5015-36EDBB01E4AA}"/>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7" name="Parallelogram 26">
                <a:extLst>
                  <a:ext uri="{FF2B5EF4-FFF2-40B4-BE49-F238E27FC236}">
                    <a16:creationId xmlns:a16="http://schemas.microsoft.com/office/drawing/2014/main" id="{5C53FF0A-86FC-1D88-9239-97955B1F770D}"/>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8" name="Parallelogram 27">
                <a:extLst>
                  <a:ext uri="{FF2B5EF4-FFF2-40B4-BE49-F238E27FC236}">
                    <a16:creationId xmlns:a16="http://schemas.microsoft.com/office/drawing/2014/main" id="{6AF49E4E-32CD-B60C-5A81-83D00D5ACF6D}"/>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grpSp>
        <p:nvGrpSpPr>
          <p:cNvPr id="4" name="Group 3">
            <a:extLst>
              <a:ext uri="{FF2B5EF4-FFF2-40B4-BE49-F238E27FC236}">
                <a16:creationId xmlns:a16="http://schemas.microsoft.com/office/drawing/2014/main" id="{F6E5637B-3F0C-2926-5B7D-F69F43A279AB}"/>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5" name="Rectangle 20">
              <a:extLst>
                <a:ext uri="{FF2B5EF4-FFF2-40B4-BE49-F238E27FC236}">
                  <a16:creationId xmlns:a16="http://schemas.microsoft.com/office/drawing/2014/main" id="{300377C4-FCF5-82F7-7DB1-68E20E9DF843}"/>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8617F19E-1B06-5F6E-BC5F-B4999383D269}"/>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7" name="Rectangle 20">
              <a:extLst>
                <a:ext uri="{FF2B5EF4-FFF2-40B4-BE49-F238E27FC236}">
                  <a16:creationId xmlns:a16="http://schemas.microsoft.com/office/drawing/2014/main" id="{A43CC56B-482B-7088-88A1-9E73AE17CF36}"/>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CAD4BAC6-1B0A-39BB-6345-BC7EBD647837}"/>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
        <p:nvSpPr>
          <p:cNvPr id="11" name="Title 1">
            <a:extLst>
              <a:ext uri="{FF2B5EF4-FFF2-40B4-BE49-F238E27FC236}">
                <a16:creationId xmlns:a16="http://schemas.microsoft.com/office/drawing/2014/main" id="{6E2CA051-2C2A-C819-70ED-EB963429D9BB}"/>
              </a:ext>
            </a:extLst>
          </p:cNvPr>
          <p:cNvSpPr>
            <a:spLocks noGrp="1"/>
          </p:cNvSpPr>
          <p:nvPr>
            <p:ph type="title"/>
          </p:nvPr>
        </p:nvSpPr>
        <p:spPr>
          <a:xfrm>
            <a:off x="609601" y="4467097"/>
            <a:ext cx="10972800" cy="1143000"/>
          </a:xfrm>
          <a:prstGeom prst="rect">
            <a:avLst/>
          </a:prstGeom>
        </p:spPr>
        <p:txBody>
          <a:bodyPr anchor="ctr"/>
          <a:lstStyle>
            <a:lvl1pPr algn="l">
              <a:lnSpc>
                <a:spcPts val="5333"/>
              </a:lnSpc>
              <a:defRPr sz="4800" b="1" baseline="0">
                <a:solidFill>
                  <a:srgbClr val="0E5EAB"/>
                </a:solidFill>
                <a:effectLst/>
                <a:latin typeface="Calibri" pitchFamily="34" charset="0"/>
              </a:defRPr>
            </a:lvl1pPr>
          </a:lstStyle>
          <a:p>
            <a:endParaRPr lang="en-US"/>
          </a:p>
        </p:txBody>
      </p:sp>
      <p:sp>
        <p:nvSpPr>
          <p:cNvPr id="12" name="Text Placeholder 2">
            <a:extLst>
              <a:ext uri="{FF2B5EF4-FFF2-40B4-BE49-F238E27FC236}">
                <a16:creationId xmlns:a16="http://schemas.microsoft.com/office/drawing/2014/main" id="{E8CB9565-742B-02A4-5552-FD20A36E6D43}"/>
              </a:ext>
            </a:extLst>
          </p:cNvPr>
          <p:cNvSpPr>
            <a:spLocks noGrp="1"/>
          </p:cNvSpPr>
          <p:nvPr>
            <p:ph type="body" idx="1"/>
          </p:nvPr>
        </p:nvSpPr>
        <p:spPr>
          <a:xfrm>
            <a:off x="609601" y="5608320"/>
            <a:ext cx="10363200" cy="568325"/>
          </a:xfrm>
          <a:prstGeom prst="rect">
            <a:avLst/>
          </a:prstGeom>
        </p:spPr>
        <p:txBody>
          <a:bodyPr anchor="b"/>
          <a:lstStyle>
            <a:lvl1pPr marL="0" indent="0" algn="l">
              <a:lnSpc>
                <a:spcPts val="2667"/>
              </a:lnSpc>
              <a:buNone/>
              <a:defRPr sz="2667" baseline="0">
                <a:solidFill>
                  <a:srgbClr val="000000"/>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9" name="Slide Number Placeholder 8">
            <a:extLst>
              <a:ext uri="{FF2B5EF4-FFF2-40B4-BE49-F238E27FC236}">
                <a16:creationId xmlns:a16="http://schemas.microsoft.com/office/drawing/2014/main" id="{B3BDCA29-50E7-82FD-B0E3-51922FF87AF3}"/>
              </a:ext>
              <a:ext uri="{C183D7F6-B498-43B3-948B-1728B52AA6E4}">
                <adec:decorative xmlns:adec="http://schemas.microsoft.com/office/drawing/2017/decorative" val="1"/>
              </a:ext>
            </a:extLst>
          </p:cNvPr>
          <p:cNvSpPr>
            <a:spLocks noGrp="1"/>
          </p:cNvSpPr>
          <p:nvPr>
            <p:ph type="sldNum" sz="quarter" idx="11"/>
          </p:nvPr>
        </p:nvSpPr>
        <p:spPr>
          <a:xfrm>
            <a:off x="11514933" y="6397680"/>
            <a:ext cx="539217" cy="366425"/>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2249415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ctr" anchorCtr="0"/>
          <a:lstStyle>
            <a:lvl1pPr algn="l">
              <a:lnSpc>
                <a:spcPts val="4000"/>
              </a:lnSpc>
              <a:defRPr sz="3733" b="1" baseline="0">
                <a:solidFill>
                  <a:srgbClr val="0E5EAB"/>
                </a:solidFill>
                <a:effectLst/>
                <a:latin typeface="Calibri" pitchFamily="34" charset="0"/>
              </a:defRPr>
            </a:lvl1pPr>
          </a:lstStyle>
          <a:p>
            <a:endParaRPr lang="en-US"/>
          </a:p>
        </p:txBody>
      </p:sp>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E5EAB"/>
              </a:buClr>
              <a:buFont typeface="Arial" panose="020B0604020202020204" pitchFamily="34" charset="0"/>
              <a:buChar char="•"/>
              <a:defRPr sz="2667" b="0">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D5710D62-FA23-37E1-D9CA-4E6562C12821}"/>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
        <p:nvSpPr>
          <p:cNvPr id="10" name="Text Placeholder 9">
            <a:extLst>
              <a:ext uri="{FF2B5EF4-FFF2-40B4-BE49-F238E27FC236}">
                <a16:creationId xmlns:a16="http://schemas.microsoft.com/office/drawing/2014/main" id="{1ABEE049-4EDC-72E7-33F0-97CB98B02587}"/>
              </a:ext>
            </a:extLst>
          </p:cNvPr>
          <p:cNvSpPr>
            <a:spLocks noGrp="1"/>
          </p:cNvSpPr>
          <p:nvPr>
            <p:ph type="body" sz="quarter" idx="11" hasCustomPrompt="1"/>
          </p:nvPr>
        </p:nvSpPr>
        <p:spPr>
          <a:xfrm>
            <a:off x="584200" y="6416841"/>
            <a:ext cx="10490976" cy="292212"/>
          </a:xfrm>
        </p:spPr>
        <p:txBody>
          <a:bodyPr/>
          <a:lstStyle>
            <a:lvl1pPr marL="0" indent="0">
              <a:buNone/>
              <a:defRPr sz="1067"/>
            </a:lvl1pPr>
          </a:lstStyle>
          <a:p>
            <a:pPr lvl="0"/>
            <a:r>
              <a:rPr lang="en-US"/>
              <a:t>CSTE 2024</a:t>
            </a:r>
          </a:p>
        </p:txBody>
      </p:sp>
      <p:sp>
        <p:nvSpPr>
          <p:cNvPr id="11" name="Slide Number Placeholder 11">
            <a:extLst>
              <a:ext uri="{FF2B5EF4-FFF2-40B4-BE49-F238E27FC236}">
                <a16:creationId xmlns:a16="http://schemas.microsoft.com/office/drawing/2014/main" id="{EE5CAFF7-7E21-9C78-9070-5FCF133DCD1D}"/>
              </a:ext>
              <a:ext uri="{C183D7F6-B498-43B3-948B-1728B52AA6E4}">
                <adec:decorative xmlns:adec="http://schemas.microsoft.com/office/drawing/2017/decorative" val="1"/>
              </a:ext>
            </a:extLst>
          </p:cNvPr>
          <p:cNvSpPr>
            <a:spLocks noGrp="1"/>
          </p:cNvSpPr>
          <p:nvPr>
            <p:ph type="sldNum" sz="quarter" idx="17"/>
          </p:nvPr>
        </p:nvSpPr>
        <p:spPr>
          <a:xfrm>
            <a:off x="11521439" y="6400799"/>
            <a:ext cx="536448" cy="365760"/>
          </a:xfrm>
          <a:prstGeom prst="rect">
            <a:avLst/>
          </a:prstGeom>
        </p:spPr>
        <p:txBody>
          <a:bodyPr/>
          <a:lstStyle>
            <a:lvl1pPr algn="r">
              <a:defRPr sz="1333">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dirty="0"/>
          </a:p>
        </p:txBody>
      </p:sp>
      <p:sp>
        <p:nvSpPr>
          <p:cNvPr id="9" name="Footer Placeholder 8">
            <a:extLst>
              <a:ext uri="{FF2B5EF4-FFF2-40B4-BE49-F238E27FC236}">
                <a16:creationId xmlns:a16="http://schemas.microsoft.com/office/drawing/2014/main" id="{D5E1F155-0738-0729-33B4-9C8BE311F98A}"/>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17400410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ts val="4000"/>
              </a:lnSpc>
              <a:defRPr sz="3733" b="1" baseline="0">
                <a:solidFill>
                  <a:srgbClr val="0E5EAB"/>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
        <p:nvSpPr>
          <p:cNvPr id="3" name="Text Placeholder 9">
            <a:extLst>
              <a:ext uri="{FF2B5EF4-FFF2-40B4-BE49-F238E27FC236}">
                <a16:creationId xmlns:a16="http://schemas.microsoft.com/office/drawing/2014/main" id="{1F4A2EA4-CB15-F760-81BC-C412F587A4B8}"/>
              </a:ext>
            </a:extLst>
          </p:cNvPr>
          <p:cNvSpPr>
            <a:spLocks noGrp="1"/>
          </p:cNvSpPr>
          <p:nvPr>
            <p:ph type="body" sz="quarter" idx="12"/>
          </p:nvPr>
        </p:nvSpPr>
        <p:spPr>
          <a:xfrm>
            <a:off x="584200" y="6416841"/>
            <a:ext cx="10779488" cy="292212"/>
          </a:xfrm>
        </p:spPr>
        <p:txBody>
          <a:bodyPr/>
          <a:lstStyle>
            <a:lvl1pPr marL="0" indent="0">
              <a:buNone/>
              <a:defRPr sz="1067"/>
            </a:lvl1pPr>
          </a:lstStyle>
          <a:p>
            <a:pPr lvl="0"/>
            <a:endParaRPr lang="en-US"/>
          </a:p>
        </p:txBody>
      </p:sp>
      <p:sp>
        <p:nvSpPr>
          <p:cNvPr id="4" name="Slide Number Placeholder 11">
            <a:extLst>
              <a:ext uri="{FF2B5EF4-FFF2-40B4-BE49-F238E27FC236}">
                <a16:creationId xmlns:a16="http://schemas.microsoft.com/office/drawing/2014/main" id="{BB1B9751-7180-4936-9F8D-56531DFB4155}"/>
              </a:ext>
              <a:ext uri="{C183D7F6-B498-43B3-948B-1728B52AA6E4}">
                <adec:decorative xmlns:adec="http://schemas.microsoft.com/office/drawing/2017/decorative" val="1"/>
              </a:ext>
            </a:extLst>
          </p:cNvPr>
          <p:cNvSpPr>
            <a:spLocks noGrp="1"/>
          </p:cNvSpPr>
          <p:nvPr>
            <p:ph type="sldNum" sz="quarter" idx="17"/>
          </p:nvPr>
        </p:nvSpPr>
        <p:spPr>
          <a:xfrm>
            <a:off x="11521440" y="6400800"/>
            <a:ext cx="536448" cy="365760"/>
          </a:xfrm>
          <a:prstGeom prst="rect">
            <a:avLst/>
          </a:prstGeom>
        </p:spPr>
        <p:txBody>
          <a:bodyPr/>
          <a:lstStyle>
            <a:lvl1pPr algn="r">
              <a:defRPr sz="1333">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dirty="0"/>
          </a:p>
        </p:txBody>
      </p:sp>
    </p:spTree>
    <p:extLst>
      <p:ext uri="{BB962C8B-B14F-4D97-AF65-F5344CB8AC3E}">
        <p14:creationId xmlns:p14="http://schemas.microsoft.com/office/powerpoint/2010/main" val="384377144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 uri="{C183D7F6-B498-43B3-948B-1728B52AA6E4}">
                <adec:decorative xmlns:adec="http://schemas.microsoft.com/office/drawing/2017/decorative" val="1"/>
              </a:ext>
            </a:extLst>
          </p:cNvPr>
          <p:cNvGrpSpPr>
            <a:grpSpLocks noGrp="1" noUngrp="1" noRot="1" noMove="1" noResize="1"/>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a:spLocks noGrp="1" noRot="1" noMove="1" noResize="1" noEditPoints="1" noAdjustHandles="1" noChangeArrowheads="1" noChangeShapeType="1"/>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a:grpSpLocks noGrp="1" noUngrp="1" noRot="1" noMove="1" noResize="1"/>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pic>
        <p:nvPicPr>
          <p:cNvPr id="2" name="Picture 1">
            <a:extLst>
              <a:ext uri="{FF2B5EF4-FFF2-40B4-BE49-F238E27FC236}">
                <a16:creationId xmlns:a16="http://schemas.microsoft.com/office/drawing/2014/main" id="{F0911660-0328-8FB7-F5E8-8FE9408CEE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6838" t="-4371" r="-5290" b="-9440"/>
          <a:stretch/>
        </p:blipFill>
        <p:spPr>
          <a:xfrm>
            <a:off x="10876548" y="5927557"/>
            <a:ext cx="1114923" cy="717732"/>
          </a:xfrm>
          <a:prstGeom prst="rect">
            <a:avLst/>
          </a:prstGeom>
        </p:spPr>
      </p:pic>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0E5EAB"/>
                </a:solidFill>
                <a:latin typeface="Calibri" panose="020F0502020204030204" pitchFamily="34" charset="0"/>
                <a:cs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85D74EFB-518F-C978-3CDA-5C27004A669B}"/>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97456493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 uri="{C183D7F6-B498-43B3-948B-1728B52AA6E4}">
                <adec:decorative xmlns:adec="http://schemas.microsoft.com/office/drawing/2017/decorative" val="1"/>
              </a:ext>
            </a:extLst>
          </p:cNvPr>
          <p:cNvGrpSpPr>
            <a:grpSpLocks/>
          </p:cNvGrpSpPr>
          <p:nvPr userDrawn="1"/>
        </p:nvGrpSpPr>
        <p:grpSpPr>
          <a:xfrm>
            <a:off x="0" y="5699139"/>
            <a:ext cx="12192000" cy="1158861"/>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a:spLocks/>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6" name="Group 5">
              <a:extLst>
                <a:ext uri="{FF2B5EF4-FFF2-40B4-BE49-F238E27FC236}">
                  <a16:creationId xmlns:a16="http://schemas.microsoft.com/office/drawing/2014/main" id="{4C15464F-2DC0-02E4-5EBE-4271CBFCFE29}"/>
                </a:ext>
              </a:extLst>
            </p:cNvPr>
            <p:cNvGrpSpPr>
              <a:grpSpLocks/>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a:spLocks/>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8" name="Parallelogram 7">
                <a:extLst>
                  <a:ext uri="{FF2B5EF4-FFF2-40B4-BE49-F238E27FC236}">
                    <a16:creationId xmlns:a16="http://schemas.microsoft.com/office/drawing/2014/main" id="{B86E1BC7-59E7-4F47-5FB3-C02246911E2C}"/>
                  </a:ext>
                </a:extLst>
              </p:cNvPr>
              <p:cNvSpPr>
                <a:spLocks/>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3" name="Parallelogram 12">
                <a:extLst>
                  <a:ext uri="{FF2B5EF4-FFF2-40B4-BE49-F238E27FC236}">
                    <a16:creationId xmlns:a16="http://schemas.microsoft.com/office/drawing/2014/main" id="{1200FC31-8FC6-FF0D-B5D2-3AAF45711FE3}"/>
                  </a:ext>
                </a:extLst>
              </p:cNvPr>
              <p:cNvSpPr>
                <a:spLocks/>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9E48511E-6721-466F-BC20-6BA94574094F}"/>
                  </a:ext>
                </a:extLst>
              </p:cNvPr>
              <p:cNvSpPr>
                <a:spLocks/>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0E5EAB"/>
                </a:solidFill>
                <a:latin typeface="Calibri" panose="020F0502020204030204" pitchFamily="34" charset="0"/>
                <a:cs typeface="Calibri" panose="020F0502020204030204" pitchFamily="34" charset="0"/>
              </a:defRPr>
            </a:lvl1pPr>
          </a:lstStyle>
          <a:p>
            <a:endParaRPr lang="en-US"/>
          </a:p>
        </p:txBody>
      </p:sp>
      <p:pic>
        <p:nvPicPr>
          <p:cNvPr id="10" name="Picture 9">
            <a:extLst>
              <a:ext uri="{FF2B5EF4-FFF2-40B4-BE49-F238E27FC236}">
                <a16:creationId xmlns:a16="http://schemas.microsoft.com/office/drawing/2014/main" id="{A913A7AB-3BD7-6D83-E156-20B20392C0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875264" y="6111521"/>
            <a:ext cx="1041453" cy="319323"/>
          </a:xfrm>
          <a:prstGeom prst="rect">
            <a:avLst/>
          </a:prstGeom>
        </p:spPr>
      </p:pic>
      <p:pic>
        <p:nvPicPr>
          <p:cNvPr id="3" name="Picture 2">
            <a:extLst>
              <a:ext uri="{FF2B5EF4-FFF2-40B4-BE49-F238E27FC236}">
                <a16:creationId xmlns:a16="http://schemas.microsoft.com/office/drawing/2014/main" id="{A81F4667-BA54-714C-A549-361BBCD1E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Lst>
          </a:blip>
          <a:srcRect l="-6838" t="-4371" r="-5290" b="-9440"/>
          <a:stretch/>
        </p:blipFill>
        <p:spPr>
          <a:xfrm>
            <a:off x="9582420" y="5925313"/>
            <a:ext cx="1114923" cy="717732"/>
          </a:xfrm>
          <a:prstGeom prst="rect">
            <a:avLst/>
          </a:prstGeom>
        </p:spPr>
      </p:pic>
      <p:sp>
        <p:nvSpPr>
          <p:cNvPr id="12" name="Slide Number Placeholder 11">
            <a:extLst>
              <a:ext uri="{FF2B5EF4-FFF2-40B4-BE49-F238E27FC236}">
                <a16:creationId xmlns:a16="http://schemas.microsoft.com/office/drawing/2014/main" id="{22D3104C-B56F-273E-8CB7-21BAFD11ED8C}"/>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58212202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E5EAB"/>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48793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4"/>
            <a:ext cx="2743200" cy="365125"/>
          </a:xfrm>
        </p:spPr>
        <p:txBody>
          <a:bodyPr anchor="ctr"/>
          <a:lstStyle>
            <a:lvl1pPr algn="r">
              <a:defRPr b="0" i="0">
                <a:solidFill>
                  <a:srgbClr val="1964A7"/>
                </a:solidFill>
              </a:defRPr>
            </a:lvl1pPr>
          </a:lstStyle>
          <a:p>
            <a:fld id="{9ABF8E7D-0782-4402-876D-ACDA350B323A}" type="slidenum">
              <a:rPr lang="en-US" smtClean="0"/>
              <a:pPr/>
              <a:t>‹#›</a:t>
            </a:fld>
            <a:endParaRPr lang="en-US" dirty="0"/>
          </a:p>
        </p:txBody>
      </p:sp>
      <p:grpSp>
        <p:nvGrpSpPr>
          <p:cNvPr id="36" name="!!Group 60">
            <a:extLst>
              <a:ext uri="{FF2B5EF4-FFF2-40B4-BE49-F238E27FC236}">
                <a16:creationId xmlns:a16="http://schemas.microsoft.com/office/drawing/2014/main" id="{7E3DC753-F383-AF8D-BC3E-30E4E4F015AF}"/>
              </a:ext>
            </a:extLst>
          </p:cNvPr>
          <p:cNvGrpSpPr/>
          <p:nvPr userDrawn="1"/>
        </p:nvGrpSpPr>
        <p:grpSpPr>
          <a:xfrm>
            <a:off x="687325" y="580800"/>
            <a:ext cx="414435" cy="429691"/>
            <a:chOff x="5248634" y="2301884"/>
            <a:chExt cx="1379602" cy="1430386"/>
          </a:xfrm>
        </p:grpSpPr>
        <p:sp>
          <p:nvSpPr>
            <p:cNvPr id="37" name="Freeform: Shape 36">
              <a:extLst>
                <a:ext uri="{FF2B5EF4-FFF2-40B4-BE49-F238E27FC236}">
                  <a16:creationId xmlns:a16="http://schemas.microsoft.com/office/drawing/2014/main" id="{CACB272D-2418-9A72-A357-2465DEB3FD19}"/>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400" dirty="0"/>
            </a:p>
          </p:txBody>
        </p:sp>
        <p:sp>
          <p:nvSpPr>
            <p:cNvPr id="38" name="Freeform: Shape 37">
              <a:extLst>
                <a:ext uri="{FF2B5EF4-FFF2-40B4-BE49-F238E27FC236}">
                  <a16:creationId xmlns:a16="http://schemas.microsoft.com/office/drawing/2014/main" id="{F56D1EC9-90E1-869D-37A4-1B77596B9DC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400" dirty="0"/>
            </a:p>
          </p:txBody>
        </p:sp>
        <p:sp>
          <p:nvSpPr>
            <p:cNvPr id="40" name="Freeform: Shape 39">
              <a:extLst>
                <a:ext uri="{FF2B5EF4-FFF2-40B4-BE49-F238E27FC236}">
                  <a16:creationId xmlns:a16="http://schemas.microsoft.com/office/drawing/2014/main" id="{ECF11097-3132-D2FA-716C-E362E59AFE78}"/>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400" dirty="0"/>
            </a:p>
          </p:txBody>
        </p:sp>
        <p:sp>
          <p:nvSpPr>
            <p:cNvPr id="42" name="Freeform: Shape 41">
              <a:extLst>
                <a:ext uri="{FF2B5EF4-FFF2-40B4-BE49-F238E27FC236}">
                  <a16:creationId xmlns:a16="http://schemas.microsoft.com/office/drawing/2014/main" id="{AF4E7ACF-7786-B1C9-88E7-EEADFFF4F200}"/>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400" dirty="0"/>
            </a:p>
          </p:txBody>
        </p:sp>
        <p:sp>
          <p:nvSpPr>
            <p:cNvPr id="43" name="Freeform: Shape 42">
              <a:extLst>
                <a:ext uri="{FF2B5EF4-FFF2-40B4-BE49-F238E27FC236}">
                  <a16:creationId xmlns:a16="http://schemas.microsoft.com/office/drawing/2014/main" id="{F75A9444-26E0-B263-DBD7-370339FADE4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400" dirty="0"/>
            </a:p>
          </p:txBody>
        </p:sp>
        <p:sp>
          <p:nvSpPr>
            <p:cNvPr id="44" name="Freeform: Shape 43">
              <a:extLst>
                <a:ext uri="{FF2B5EF4-FFF2-40B4-BE49-F238E27FC236}">
                  <a16:creationId xmlns:a16="http://schemas.microsoft.com/office/drawing/2014/main" id="{BC39609F-8820-E154-7EFB-B672D4F3D4D9}"/>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400" dirty="0"/>
            </a:p>
          </p:txBody>
        </p:sp>
        <p:sp>
          <p:nvSpPr>
            <p:cNvPr id="45" name="Freeform: Shape 44">
              <a:extLst>
                <a:ext uri="{FF2B5EF4-FFF2-40B4-BE49-F238E27FC236}">
                  <a16:creationId xmlns:a16="http://schemas.microsoft.com/office/drawing/2014/main" id="{92C24D62-1E35-3EEA-3946-982DB84314E0}"/>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400" dirty="0"/>
            </a:p>
          </p:txBody>
        </p:sp>
        <p:sp>
          <p:nvSpPr>
            <p:cNvPr id="46" name="Freeform: Shape 45">
              <a:extLst>
                <a:ext uri="{FF2B5EF4-FFF2-40B4-BE49-F238E27FC236}">
                  <a16:creationId xmlns:a16="http://schemas.microsoft.com/office/drawing/2014/main" id="{907C6133-3EB5-C72B-5916-BA6BDC2F4DA8}"/>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400" dirty="0"/>
            </a:p>
          </p:txBody>
        </p:sp>
        <p:sp>
          <p:nvSpPr>
            <p:cNvPr id="47" name="Freeform: Shape 46">
              <a:extLst>
                <a:ext uri="{FF2B5EF4-FFF2-40B4-BE49-F238E27FC236}">
                  <a16:creationId xmlns:a16="http://schemas.microsoft.com/office/drawing/2014/main" id="{265FC725-8B32-E9BD-724E-D8ED69E05A6F}"/>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400" dirty="0"/>
            </a:p>
          </p:txBody>
        </p:sp>
        <p:sp>
          <p:nvSpPr>
            <p:cNvPr id="48" name="Freeform: Shape 47">
              <a:extLst>
                <a:ext uri="{FF2B5EF4-FFF2-40B4-BE49-F238E27FC236}">
                  <a16:creationId xmlns:a16="http://schemas.microsoft.com/office/drawing/2014/main" id="{8879C85F-71F9-864D-3785-EE15A50D67F6}"/>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400" dirty="0"/>
            </a:p>
          </p:txBody>
        </p:sp>
        <p:sp>
          <p:nvSpPr>
            <p:cNvPr id="49" name="Freeform: Shape 48">
              <a:extLst>
                <a:ext uri="{FF2B5EF4-FFF2-40B4-BE49-F238E27FC236}">
                  <a16:creationId xmlns:a16="http://schemas.microsoft.com/office/drawing/2014/main" id="{384FA75B-28A6-2E62-979F-904ECE0333D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400" dirty="0"/>
            </a:p>
          </p:txBody>
        </p:sp>
        <p:sp>
          <p:nvSpPr>
            <p:cNvPr id="50" name="Freeform: Shape 49">
              <a:extLst>
                <a:ext uri="{FF2B5EF4-FFF2-40B4-BE49-F238E27FC236}">
                  <a16:creationId xmlns:a16="http://schemas.microsoft.com/office/drawing/2014/main" id="{5B239401-0102-E1A8-B94F-9860B2A083D5}"/>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400" dirty="0"/>
            </a:p>
          </p:txBody>
        </p:sp>
        <p:sp>
          <p:nvSpPr>
            <p:cNvPr id="51" name="Freeform: Shape 50">
              <a:extLst>
                <a:ext uri="{FF2B5EF4-FFF2-40B4-BE49-F238E27FC236}">
                  <a16:creationId xmlns:a16="http://schemas.microsoft.com/office/drawing/2014/main" id="{78955AA0-C27E-EE39-BE3C-5EBAA08E5A01}"/>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400" dirty="0"/>
            </a:p>
          </p:txBody>
        </p:sp>
        <p:sp>
          <p:nvSpPr>
            <p:cNvPr id="52" name="Freeform: Shape 51">
              <a:extLst>
                <a:ext uri="{FF2B5EF4-FFF2-40B4-BE49-F238E27FC236}">
                  <a16:creationId xmlns:a16="http://schemas.microsoft.com/office/drawing/2014/main" id="{226A9344-DEFA-CBBB-3531-E34D53986A6D}"/>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400" dirty="0"/>
            </a:p>
          </p:txBody>
        </p:sp>
        <p:sp>
          <p:nvSpPr>
            <p:cNvPr id="53" name="Freeform: Shape 52">
              <a:extLst>
                <a:ext uri="{FF2B5EF4-FFF2-40B4-BE49-F238E27FC236}">
                  <a16:creationId xmlns:a16="http://schemas.microsoft.com/office/drawing/2014/main" id="{86BD8CE0-D1AC-619A-71DF-A05F0023E4D0}"/>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400" dirty="0"/>
            </a:p>
          </p:txBody>
        </p:sp>
        <p:sp>
          <p:nvSpPr>
            <p:cNvPr id="54" name="Freeform: Shape 53">
              <a:extLst>
                <a:ext uri="{FF2B5EF4-FFF2-40B4-BE49-F238E27FC236}">
                  <a16:creationId xmlns:a16="http://schemas.microsoft.com/office/drawing/2014/main" id="{FC16B11F-E609-C9FB-84B9-D6F0AFE983B0}"/>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400" dirty="0"/>
            </a:p>
          </p:txBody>
        </p:sp>
        <p:sp>
          <p:nvSpPr>
            <p:cNvPr id="55" name="Freeform: Shape 54">
              <a:extLst>
                <a:ext uri="{FF2B5EF4-FFF2-40B4-BE49-F238E27FC236}">
                  <a16:creationId xmlns:a16="http://schemas.microsoft.com/office/drawing/2014/main" id="{BB9AA8B2-A526-878E-5F88-51559376FD44}"/>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400" dirty="0"/>
            </a:p>
          </p:txBody>
        </p:sp>
      </p:gr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327" y="6292648"/>
            <a:ext cx="631948" cy="365125"/>
          </a:xfrm>
          <a:prstGeom prst="rect">
            <a:avLst/>
          </a:prstGeom>
        </p:spPr>
      </p:pic>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2" y="485449"/>
            <a:ext cx="10447113" cy="605163"/>
          </a:xfr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4"/>
            <a:ext cx="5626440" cy="365125"/>
          </a:xfrm>
        </p:spPr>
        <p:txBody>
          <a:bodyPr anchor="ctr"/>
          <a:lstStyle>
            <a:lvl1pPr algn="l">
              <a:defRPr b="0" i="0">
                <a:solidFill>
                  <a:srgbClr val="1964A7"/>
                </a:solidFill>
              </a:defRPr>
            </a:lvl1pPr>
          </a:lstStyle>
          <a:p>
            <a:endParaRPr lang="en-US" dirty="0"/>
          </a:p>
        </p:txBody>
      </p:sp>
    </p:spTree>
    <p:extLst>
      <p:ext uri="{BB962C8B-B14F-4D97-AF65-F5344CB8AC3E}">
        <p14:creationId xmlns:p14="http://schemas.microsoft.com/office/powerpoint/2010/main" val="3404925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154659865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11622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AB70-6ECF-7B6B-5620-087326D23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7A427B-8045-64E2-30E4-B5FE6D8A88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A49F8-A757-A2DC-149B-AFC24515A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8C8F9-C508-A9C8-325F-A20395F0B68C}"/>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6" name="Footer Placeholder 5">
            <a:extLst>
              <a:ext uri="{FF2B5EF4-FFF2-40B4-BE49-F238E27FC236}">
                <a16:creationId xmlns:a16="http://schemas.microsoft.com/office/drawing/2014/main" id="{C2080920-9006-1806-E174-00241637B8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60C568-FE86-C70D-C97E-5A095A3CC099}"/>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2518326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6802174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dirty="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dirty="0"/>
            </a:p>
          </p:txBody>
        </p:sp>
      </p:grpSp>
    </p:spTree>
    <p:extLst>
      <p:ext uri="{BB962C8B-B14F-4D97-AF65-F5344CB8AC3E}">
        <p14:creationId xmlns:p14="http://schemas.microsoft.com/office/powerpoint/2010/main" val="227497853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dirty="0">
                <a:solidFill>
                  <a:srgbClr val="0057B7"/>
                </a:solidFill>
                <a:latin typeface="Calibri" panose="020F0502020204030204" pitchFamily="34" charset="0"/>
              </a:rPr>
              <a:t>For more information, contact CDC</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1-800-CDC-INFO (232-4636)</a:t>
            </a: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TTY:  1-888-232-6348    cdc.gov</a:t>
            </a: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br>
              <a:rPr lang="en-US" sz="1600" dirty="0">
                <a:solidFill>
                  <a:srgbClr val="0057B7"/>
                </a:solidFill>
                <a:latin typeface="Calibri" panose="020F0502020204030204" pitchFamily="34" charset="0"/>
              </a:rPr>
            </a:br>
            <a:r>
              <a:rPr lang="en-US" sz="1600" dirty="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167542352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936580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87581914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059424"/>
            <a:ext cx="8777977" cy="420564"/>
          </a:xfrm>
          <a:prstGeom prst="rect">
            <a:avLst/>
          </a:prstGeom>
          <a:noFill/>
        </p:spPr>
        <p:txBody>
          <a:bodyPr wrap="square" rtlCol="0">
            <a:spAutoFit/>
          </a:bodyPr>
          <a:lstStyle/>
          <a:p>
            <a:r>
              <a:rPr lang="en-US" sz="2133" b="1" dirty="0">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22041071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976092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marL="1219170" indent="0">
              <a:buClr>
                <a:srgbClr val="008265"/>
              </a:buClr>
              <a:buSzPct val="75000"/>
              <a:buFont typeface="Arial" pitchFamily="34" charset="0"/>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a:buClr>
                <a:srgbClr val="008265"/>
              </a:buClr>
              <a:buSzPct val="75000"/>
              <a:buFont typeface="Arial" pitchFamily="34" charset="0"/>
              <a:buChar char="•"/>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25" name="Group 24">
            <a:extLst>
              <a:ext uri="{FF2B5EF4-FFF2-40B4-BE49-F238E27FC236}">
                <a16:creationId xmlns:a16="http://schemas.microsoft.com/office/drawing/2014/main" id="{3AA1C0F7-63A6-403C-99A0-B3578079A054}"/>
              </a:ext>
            </a:extLst>
          </p:cNvPr>
          <p:cNvGrpSpPr/>
          <p:nvPr userDrawn="1"/>
        </p:nvGrpSpPr>
        <p:grpSpPr>
          <a:xfrm>
            <a:off x="-9063" y="6810361"/>
            <a:ext cx="12192000" cy="0"/>
            <a:chOff x="-6797" y="5107771"/>
            <a:chExt cx="9144000" cy="0"/>
          </a:xfrm>
        </p:grpSpPr>
        <p:cxnSp>
          <p:nvCxnSpPr>
            <p:cNvPr id="26" name="Straight Connector 25">
              <a:extLst>
                <a:ext uri="{FF2B5EF4-FFF2-40B4-BE49-F238E27FC236}">
                  <a16:creationId xmlns:a16="http://schemas.microsoft.com/office/drawing/2014/main" id="{2E382F2B-F19F-4A9E-A086-AB4A4513DF62}"/>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91088B-4008-4E0B-A7D5-64A6DF7E1874}"/>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8A475C-FE9B-45B0-AE95-C9CD2DEE01A6}"/>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948EC1-78C6-4FCF-A738-9F1603B576D4}"/>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649B9F-F8C1-45F2-AF04-C281D9EF8481}"/>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B259A4-36D6-46CD-B5B0-5BCA6EA3A9D1}"/>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252701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marL="1295368"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796411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dirty="0"/>
            </a:p>
          </p:txBody>
        </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4"/>
            <a:ext cx="1117600" cy="725917"/>
          </a:xfrm>
          <a:prstGeom prst="rect">
            <a:avLst/>
          </a:prstGeom>
        </p:spPr>
      </p:pic>
    </p:spTree>
    <p:extLst>
      <p:ext uri="{BB962C8B-B14F-4D97-AF65-F5344CB8AC3E}">
        <p14:creationId xmlns:p14="http://schemas.microsoft.com/office/powerpoint/2010/main" val="403902819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8B12-56B0-FEF8-9071-84FEE8799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4C5BF-6A11-FCC5-49A3-7F7195E1F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56AB93-AEC4-09FE-D854-E14A07AE5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05AE-21D7-6F25-316E-D62ACFCC490B}"/>
              </a:ext>
            </a:extLst>
          </p:cNvPr>
          <p:cNvSpPr>
            <a:spLocks noGrp="1"/>
          </p:cNvSpPr>
          <p:nvPr>
            <p:ph type="dt" sz="half" idx="10"/>
          </p:nvPr>
        </p:nvSpPr>
        <p:spPr/>
        <p:txBody>
          <a:bodyPr/>
          <a:lstStyle/>
          <a:p>
            <a:fld id="{9B918001-E928-4297-B4C9-54BC211C7F87}" type="datetimeFigureOut">
              <a:rPr lang="en-US" smtClean="0"/>
              <a:t>9/19/2024</a:t>
            </a:fld>
            <a:endParaRPr lang="en-US" dirty="0"/>
          </a:p>
        </p:txBody>
      </p:sp>
      <p:sp>
        <p:nvSpPr>
          <p:cNvPr id="6" name="Footer Placeholder 5">
            <a:extLst>
              <a:ext uri="{FF2B5EF4-FFF2-40B4-BE49-F238E27FC236}">
                <a16:creationId xmlns:a16="http://schemas.microsoft.com/office/drawing/2014/main" id="{629C6378-DC5E-A560-9974-D449A6911F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EC8529-3675-BF86-91B0-B8943BD96163}"/>
              </a:ext>
            </a:extLst>
          </p:cNvPr>
          <p:cNvSpPr>
            <a:spLocks noGrp="1"/>
          </p:cNvSpPr>
          <p:nvPr>
            <p:ph type="sldNum" sz="quarter" idx="12"/>
          </p:nvPr>
        </p:nvSpPr>
        <p:spPr/>
        <p:txBody>
          <a:bodyPr/>
          <a:lstStyle/>
          <a:p>
            <a:fld id="{2D00DB9B-ED32-4237-9E80-190202891914}" type="slidenum">
              <a:rPr lang="en-US" smtClean="0"/>
              <a:t>‹#›</a:t>
            </a:fld>
            <a:endParaRPr lang="en-US" dirty="0"/>
          </a:p>
        </p:txBody>
      </p:sp>
    </p:spTree>
    <p:extLst>
      <p:ext uri="{BB962C8B-B14F-4D97-AF65-F5344CB8AC3E}">
        <p14:creationId xmlns:p14="http://schemas.microsoft.com/office/powerpoint/2010/main" val="850674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21801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FC40A-5CD5-45F6-A6B8-5DF4D44FF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A7230-DFA7-4E00-AE06-3F83E981504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E9E659-D6DA-4B47-BF14-7D4B31E0BC52}"/>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1F0B4AF8-3646-4F3F-960C-501336667F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D48ECC-1A7D-4D48-8164-DE18D2F52D4C}"/>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3866689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E65C-6524-48B9-A06B-FD403EFD707A}"/>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729C7B1A-8A17-4A49-A0D7-9DC5ACDD0FA3}"/>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710E77A8-C48C-43F3-8141-D48EBAAD9F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C0C3EB-4C04-4816-994A-2C21741E22AF}"/>
              </a:ext>
            </a:extLst>
          </p:cNvPr>
          <p:cNvSpPr>
            <a:spLocks noGrp="1"/>
          </p:cNvSpPr>
          <p:nvPr>
            <p:ph type="sldNum" sz="quarter" idx="12"/>
          </p:nvPr>
        </p:nvSpPr>
        <p:spPr/>
        <p:txBody>
          <a:bodyPr/>
          <a:lstStyle/>
          <a:p>
            <a:fld id="{C4F39108-BB30-4FDE-9252-8939361A1DBE}" type="slidenum">
              <a:rPr lang="en-US" smtClean="0"/>
              <a:t>‹#›</a:t>
            </a:fld>
            <a:endParaRPr lang="en-US" dirty="0"/>
          </a:p>
        </p:txBody>
      </p:sp>
      <p:pic>
        <p:nvPicPr>
          <p:cNvPr id="10" name="Picture 9" descr="A picture containing text, envelope&#10;&#10;Description automatically generated">
            <a:extLst>
              <a:ext uri="{FF2B5EF4-FFF2-40B4-BE49-F238E27FC236}">
                <a16:creationId xmlns:a16="http://schemas.microsoft.com/office/drawing/2014/main" id="{8FF6902B-F4AC-4C62-880E-FE972612C0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200"/>
                    </a14:imgEffect>
                  </a14:imgLayer>
                </a14:imgProps>
              </a:ext>
              <a:ext uri="{28A0092B-C50C-407E-A947-70E740481C1C}">
                <a14:useLocalDpi xmlns:a14="http://schemas.microsoft.com/office/drawing/2010/main"/>
              </a:ext>
            </a:extLst>
          </a:blip>
          <a:srcRect l="-1" r="30247"/>
          <a:stretch/>
        </p:blipFill>
        <p:spPr>
          <a:xfrm>
            <a:off x="0" y="0"/>
            <a:ext cx="6096000" cy="6858000"/>
          </a:xfrm>
          <a:prstGeom prst="rect">
            <a:avLst/>
          </a:prstGeom>
        </p:spPr>
      </p:pic>
      <p:sp>
        <p:nvSpPr>
          <p:cNvPr id="12" name="object 7">
            <a:extLst>
              <a:ext uri="{FF2B5EF4-FFF2-40B4-BE49-F238E27FC236}">
                <a16:creationId xmlns:a16="http://schemas.microsoft.com/office/drawing/2014/main" id="{9C7DC627-5200-4F52-9DE0-76784FD4BF92}"/>
              </a:ext>
            </a:extLst>
          </p:cNvPr>
          <p:cNvSpPr/>
          <p:nvPr userDrawn="1"/>
        </p:nvSpPr>
        <p:spPr>
          <a:xfrm>
            <a:off x="5582619" y="378130"/>
            <a:ext cx="687156" cy="62383"/>
          </a:xfrm>
          <a:custGeom>
            <a:avLst/>
            <a:gdLst/>
            <a:ahLst/>
            <a:cxnLst/>
            <a:rect l="l" t="t" r="r" b="b"/>
            <a:pathLst>
              <a:path w="843280" h="81280">
                <a:moveTo>
                  <a:pt x="0" y="0"/>
                </a:moveTo>
                <a:lnTo>
                  <a:pt x="842771" y="0"/>
                </a:lnTo>
                <a:lnTo>
                  <a:pt x="842771" y="80772"/>
                </a:lnTo>
                <a:lnTo>
                  <a:pt x="0" y="80772"/>
                </a:lnTo>
                <a:lnTo>
                  <a:pt x="0" y="0"/>
                </a:lnTo>
                <a:close/>
              </a:path>
            </a:pathLst>
          </a:custGeom>
          <a:solidFill>
            <a:schemeClr val="bg1"/>
          </a:solidFill>
        </p:spPr>
        <p:txBody>
          <a:bodyPr wrap="square" lIns="0" tIns="0" rIns="0" bIns="0" rtlCol="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B8857D31-B30B-494A-8CA6-8A5C0733A6AC}"/>
              </a:ext>
            </a:extLst>
          </p:cNvPr>
          <p:cNvSpPr>
            <a:spLocks noGrp="1"/>
          </p:cNvSpPr>
          <p:nvPr>
            <p:ph idx="1"/>
          </p:nvPr>
        </p:nvSpPr>
        <p:spPr>
          <a:xfrm>
            <a:off x="6610349" y="1825625"/>
            <a:ext cx="4743451"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E3E53160-4D41-4362-BF6B-ECA4F0966E2D}"/>
              </a:ext>
            </a:extLst>
          </p:cNvPr>
          <p:cNvSpPr txBox="1">
            <a:spLocks/>
          </p:cNvSpPr>
          <p:nvPr userDrawn="1"/>
        </p:nvSpPr>
        <p:spPr>
          <a:xfrm>
            <a:off x="5582618" y="360365"/>
            <a:ext cx="5771183" cy="1116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kern="1200">
                <a:solidFill>
                  <a:schemeClr val="tx1"/>
                </a:solidFill>
                <a:latin typeface="Arial" panose="020B0604020202020204" pitchFamily="34" charset="0"/>
                <a:ea typeface="+mj-ea"/>
                <a:cs typeface="Arial" panose="020B0604020202020204" pitchFamily="34" charset="0"/>
              </a:defRPr>
            </a:lvl1pPr>
          </a:lstStyle>
          <a:p>
            <a:r>
              <a:rPr lang="en-US" sz="2600" dirty="0">
                <a:solidFill>
                  <a:schemeClr val="bg1"/>
                </a:solidFill>
              </a:rPr>
              <a:t>Click to edit Master title style</a:t>
            </a:r>
          </a:p>
        </p:txBody>
      </p:sp>
      <p:sp>
        <p:nvSpPr>
          <p:cNvPr id="15" name="Rectangle 14">
            <a:extLst>
              <a:ext uri="{FF2B5EF4-FFF2-40B4-BE49-F238E27FC236}">
                <a16:creationId xmlns:a16="http://schemas.microsoft.com/office/drawing/2014/main" id="{FCB72E88-4FF1-4A7B-BC24-0CB8B58213A5}"/>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54606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26EC-9254-4D7C-BF14-54D9F8B48F5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7C7DA-38B7-40A8-B596-8B92C7E9DC6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6660B-0AAF-4193-959F-E47BB9CE7DB3}"/>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B5163EF3-A77A-4EB9-85D4-1A5E72AA4C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BEA310-8107-49F9-B0B0-7DAAC4D31505}"/>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28026820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EA0E-C298-4604-80E5-6DF76200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4CB3F5-E0A5-4674-AACE-A10D2F310AF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CB54FD-A381-4867-9BF0-DF5D340EAF3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B92D5-65D2-46BA-97B5-317A53A06ACF}"/>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6" name="Footer Placeholder 5">
            <a:extLst>
              <a:ext uri="{FF2B5EF4-FFF2-40B4-BE49-F238E27FC236}">
                <a16:creationId xmlns:a16="http://schemas.microsoft.com/office/drawing/2014/main" id="{E50DCC2A-CF52-4D4F-84DA-D35F75A0EC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6F0EC8-1F7D-4FFF-B440-8CA919644184}"/>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1985648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A27-FA43-4F3B-9094-8BC23E451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10B3C2-9069-47E6-96AC-D0453F770CC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3E8A8D-E45B-4CD7-A348-936FB62DE88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45CDB-865E-496D-B20E-5DCC5E226E8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DABD26-5E76-49E7-9678-A542AFF9EFD7}"/>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26B54-74A4-41BC-83AE-5C5265B27498}"/>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8" name="Footer Placeholder 7">
            <a:extLst>
              <a:ext uri="{FF2B5EF4-FFF2-40B4-BE49-F238E27FC236}">
                <a16:creationId xmlns:a16="http://schemas.microsoft.com/office/drawing/2014/main" id="{1B56612B-ED5B-4F45-873A-26E5D8EBF4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F7D0E8-C191-4BAF-B53F-D175BEA3F2F6}"/>
              </a:ext>
            </a:extLst>
          </p:cNvPr>
          <p:cNvSpPr>
            <a:spLocks noGrp="1"/>
          </p:cNvSpPr>
          <p:nvPr>
            <p:ph type="sldNum" sz="quarter" idx="12"/>
          </p:nvPr>
        </p:nvSpPr>
        <p:spPr/>
        <p:txBody>
          <a:bodyPr/>
          <a:lstStyle/>
          <a:p>
            <a:fld id="{C4F39108-BB30-4FDE-9252-8939361A1DBE}" type="slidenum">
              <a:rPr lang="en-US" smtClean="0"/>
              <a:t>‹#›</a:t>
            </a:fld>
            <a:endParaRPr lang="en-US" dirty="0"/>
          </a:p>
        </p:txBody>
      </p:sp>
    </p:spTree>
    <p:extLst>
      <p:ext uri="{BB962C8B-B14F-4D97-AF65-F5344CB8AC3E}">
        <p14:creationId xmlns:p14="http://schemas.microsoft.com/office/powerpoint/2010/main" val="39268697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0E686EB0-B339-4741-AD14-323C802DF947}"/>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96D8E334-E310-4DE8-B302-9E79D86B98FE}"/>
              </a:ext>
            </a:extLst>
          </p:cNvPr>
          <p:cNvSpPr>
            <a:spLocks noGrp="1"/>
          </p:cNvSpPr>
          <p:nvPr>
            <p:ph type="title"/>
          </p:nvPr>
        </p:nvSpPr>
        <p:spPr>
          <a:xfrm>
            <a:off x="329074" y="360365"/>
            <a:ext cx="11024727" cy="1116012"/>
          </a:xfrm>
        </p:spPr>
        <p:txBody>
          <a:bodyPr>
            <a:normAutofit/>
          </a:bodyPr>
          <a:lstStyle>
            <a:lvl1pPr>
              <a:defRPr sz="2600" b="1">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F81A87E-3459-4541-8895-C4C2158721CB}"/>
              </a:ext>
            </a:extLst>
          </p:cNvPr>
          <p:cNvSpPr>
            <a:spLocks noGrp="1"/>
          </p:cNvSpPr>
          <p:nvPr>
            <p:ph type="dt" sz="half" idx="10"/>
          </p:nvPr>
        </p:nvSpPr>
        <p:spPr/>
        <p:txBody>
          <a:bodyPr/>
          <a:lstStyle/>
          <a:p>
            <a:fld id="{646940B2-3C16-42CB-B5DC-0D9842FE8697}" type="datetimeFigureOut">
              <a:rPr lang="en-US" smtClean="0"/>
              <a:t>9/19/2024</a:t>
            </a:fld>
            <a:endParaRPr lang="en-US" dirty="0"/>
          </a:p>
        </p:txBody>
      </p:sp>
      <p:sp>
        <p:nvSpPr>
          <p:cNvPr id="4" name="Footer Placeholder 3">
            <a:extLst>
              <a:ext uri="{FF2B5EF4-FFF2-40B4-BE49-F238E27FC236}">
                <a16:creationId xmlns:a16="http://schemas.microsoft.com/office/drawing/2014/main" id="{A9A53D44-58A1-4583-B5F4-21C25A66AC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93CD42-435E-42D7-95B6-3A2403E9C843}"/>
              </a:ext>
            </a:extLst>
          </p:cNvPr>
          <p:cNvSpPr>
            <a:spLocks noGrp="1"/>
          </p:cNvSpPr>
          <p:nvPr>
            <p:ph type="sldNum" sz="quarter" idx="12"/>
          </p:nvPr>
        </p:nvSpPr>
        <p:spPr/>
        <p:txBody>
          <a:bodyPr/>
          <a:lstStyle/>
          <a:p>
            <a:fld id="{C4F39108-BB30-4FDE-9252-8939361A1DBE}" type="slidenum">
              <a:rPr lang="en-US" smtClean="0"/>
              <a:t>‹#›</a:t>
            </a:fld>
            <a:endParaRPr lang="en-US" dirty="0"/>
          </a:p>
        </p:txBody>
      </p:sp>
      <p:sp>
        <p:nvSpPr>
          <p:cNvPr id="7" name="Rectangle 6">
            <a:extLst>
              <a:ext uri="{FF2B5EF4-FFF2-40B4-BE49-F238E27FC236}">
                <a16:creationId xmlns:a16="http://schemas.microsoft.com/office/drawing/2014/main" id="{80BF8DCC-8AA5-4C52-9E66-7DECBAC94D97}"/>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object 8">
            <a:extLst>
              <a:ext uri="{FF2B5EF4-FFF2-40B4-BE49-F238E27FC236}">
                <a16:creationId xmlns:a16="http://schemas.microsoft.com/office/drawing/2014/main" id="{CD606DAD-7168-4D39-A14B-E5041BFCB61F}"/>
              </a:ext>
            </a:extLst>
          </p:cNvPr>
          <p:cNvSpPr/>
          <p:nvPr userDrawn="1"/>
        </p:nvSpPr>
        <p:spPr>
          <a:xfrm>
            <a:off x="3921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7255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6" name="object 8">
            <a:extLst>
              <a:ext uri="{FF2B5EF4-FFF2-40B4-BE49-F238E27FC236}">
                <a16:creationId xmlns:a16="http://schemas.microsoft.com/office/drawing/2014/main" id="{674CE2C8-DACE-4B25-AA8B-90BCA726CDF4}"/>
              </a:ext>
            </a:extLst>
          </p:cNvPr>
          <p:cNvSpPr/>
          <p:nvPr userDrawn="1"/>
        </p:nvSpPr>
        <p:spPr>
          <a:xfrm>
            <a:off x="392177" y="968470"/>
            <a:ext cx="11408203" cy="502823"/>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914354"/>
            <a:endParaRPr lang="en-US" sz="2400" dirty="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11572372" y="0"/>
            <a:ext cx="290555" cy="466725"/>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476250" y="968469"/>
            <a:ext cx="10877551" cy="507907"/>
          </a:xfrm>
        </p:spPr>
        <p:txBody>
          <a:bodyPr>
            <a:normAutofit/>
          </a:bodyPr>
          <a:lstStyle>
            <a:lvl1pPr>
              <a:defRPr sz="260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392177" y="443610"/>
            <a:ext cx="620196" cy="466708"/>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7276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73050" y="20727"/>
            <a:ext cx="11080751" cy="507907"/>
          </a:xfr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838200" y="1016001"/>
            <a:ext cx="10515600" cy="5160963"/>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2905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E5F36F1C-8C94-4B65-835A-59FDFEBBDB18}"/>
              </a:ext>
            </a:extLst>
          </p:cNvPr>
          <p:cNvSpPr/>
          <p:nvPr userDrawn="1"/>
        </p:nvSpPr>
        <p:spPr>
          <a:xfrm>
            <a:off x="0" y="2"/>
            <a:ext cx="12191997" cy="68579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2400" dirty="0"/>
          </a:p>
        </p:txBody>
      </p:sp>
      <p:sp>
        <p:nvSpPr>
          <p:cNvPr id="2" name="Title 1">
            <a:extLst>
              <a:ext uri="{FF2B5EF4-FFF2-40B4-BE49-F238E27FC236}">
                <a16:creationId xmlns:a16="http://schemas.microsoft.com/office/drawing/2014/main" id="{6C39BEBC-393A-481B-B9DF-94C39BC6E2D9}"/>
              </a:ext>
            </a:extLst>
          </p:cNvPr>
          <p:cNvSpPr>
            <a:spLocks noGrp="1"/>
          </p:cNvSpPr>
          <p:nvPr>
            <p:ph type="title"/>
          </p:nvPr>
        </p:nvSpPr>
        <p:spPr>
          <a:xfrm>
            <a:off x="671514" y="365125"/>
            <a:ext cx="10682287" cy="501651"/>
          </a:xfrm>
          <a:prstGeom prst="rect">
            <a:avLst/>
          </a:prstGeom>
        </p:spPr>
        <p:txBody>
          <a:bodyPr>
            <a:normAutofit/>
          </a:bodyPr>
          <a:lstStyle>
            <a:lvl1pPr>
              <a:defRPr sz="260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AC5BCA08-1F30-4A64-829B-06648FCD4C61}"/>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B8B41354-F3E2-45CC-901A-E4BD108AAD52}"/>
              </a:ext>
            </a:extLst>
          </p:cNvPr>
          <p:cNvSpPr>
            <a:spLocks noGrp="1"/>
          </p:cNvSpPr>
          <p:nvPr>
            <p:ph type="dt" sz="half" idx="11"/>
          </p:nvPr>
        </p:nvSpPr>
        <p:spPr/>
        <p:txBody>
          <a:bodyPr/>
          <a:lstStyle/>
          <a:p>
            <a:fld id="{1D8BD707-D9CF-40AE-B4C6-C98DA3205C09}" type="datetimeFigureOut">
              <a:rPr lang="en-US" smtClean="0"/>
              <a:t>9/19/2024</a:t>
            </a:fld>
            <a:endParaRPr lang="en-US" dirty="0"/>
          </a:p>
        </p:txBody>
      </p:sp>
      <p:sp>
        <p:nvSpPr>
          <p:cNvPr id="5" name="Slide Number Placeholder 4">
            <a:extLst>
              <a:ext uri="{FF2B5EF4-FFF2-40B4-BE49-F238E27FC236}">
                <a16:creationId xmlns:a16="http://schemas.microsoft.com/office/drawing/2014/main" id="{30CCD7C4-624B-427F-AE6B-639BE353D4A6}"/>
              </a:ext>
            </a:extLst>
          </p:cNvPr>
          <p:cNvSpPr>
            <a:spLocks noGrp="1"/>
          </p:cNvSpPr>
          <p:nvPr>
            <p:ph type="sldNum" sz="quarter" idx="12"/>
          </p:nvPr>
        </p:nvSpPr>
        <p:spPr/>
        <p:txBody>
          <a:bodyPr/>
          <a:lstStyle/>
          <a:p>
            <a:fld id="{B6F15528-21DE-4FAA-801E-634DDDAF4B2B}" type="slidenum">
              <a:rPr lang="en-US" smtClean="0"/>
              <a:t>‹#›</a:t>
            </a:fld>
            <a:endParaRPr lang="en-US" dirty="0"/>
          </a:p>
        </p:txBody>
      </p:sp>
      <p:sp>
        <p:nvSpPr>
          <p:cNvPr id="8" name="Content Placeholder 2">
            <a:extLst>
              <a:ext uri="{FF2B5EF4-FFF2-40B4-BE49-F238E27FC236}">
                <a16:creationId xmlns:a16="http://schemas.microsoft.com/office/drawing/2014/main" id="{A76B4962-4A18-4EA0-8B58-F5DB640F9A7F}"/>
              </a:ext>
            </a:extLst>
          </p:cNvPr>
          <p:cNvSpPr>
            <a:spLocks noGrp="1"/>
          </p:cNvSpPr>
          <p:nvPr>
            <p:ph idx="1"/>
          </p:nvPr>
        </p:nvSpPr>
        <p:spPr>
          <a:xfrm>
            <a:off x="838200" y="1825625"/>
            <a:ext cx="10515600" cy="4351339"/>
          </a:xfrm>
        </p:spPr>
        <p:txBody>
          <a:bodyPr>
            <a:normAutofit/>
          </a:bodyPr>
          <a:lstStyle>
            <a:lvl1pPr>
              <a:defRPr sz="2400">
                <a:latin typeface="Arial" panose="020B0604020202020204" pitchFamily="34" charset="0"/>
                <a:cs typeface="Arial" panose="020B0604020202020204" pitchFamily="34" charset="0"/>
              </a:defRPr>
            </a:lvl1pPr>
            <a:lvl2pPr marL="523862" indent="-271456">
              <a:buFont typeface="Wingdings" panose="05000000000000000000" pitchFamily="2" charset="2"/>
              <a:buChar char="§"/>
              <a:defRPr sz="2000">
                <a:latin typeface="Arial" panose="020B0604020202020204" pitchFamily="34" charset="0"/>
                <a:cs typeface="Arial" panose="020B0604020202020204" pitchFamily="34" charset="0"/>
              </a:defRPr>
            </a:lvl2pPr>
            <a:lvl3pPr marL="819130" indent="-261932">
              <a:buSzPct val="75000"/>
              <a:buFont typeface="Courier New" panose="02070309020205020404" pitchFamily="49" charset="0"/>
              <a:buChar char="o"/>
              <a:defRPr sz="1800">
                <a:latin typeface="Arial" panose="020B0604020202020204" pitchFamily="34" charset="0"/>
                <a:cs typeface="Arial" panose="020B0604020202020204" pitchFamily="34" charset="0"/>
              </a:defRPr>
            </a:lvl3pPr>
            <a:lvl4pPr marL="1081061" indent="-252407">
              <a:buSzPct val="75000"/>
              <a:buFont typeface="Wingdings 2" panose="05020102010507070707" pitchFamily="18" charset="2"/>
              <a:buChar char="®"/>
              <a:defRPr sz="1600">
                <a:latin typeface="Arial" panose="020B0604020202020204" pitchFamily="34" charset="0"/>
                <a:cs typeface="Arial" panose="020B0604020202020204" pitchFamily="34" charset="0"/>
              </a:defRPr>
            </a:lvl4pPr>
            <a:lvl5pPr marL="1323942" indent="-233357">
              <a:buSzPct val="75000"/>
              <a:buFont typeface="Wingdings" panose="05000000000000000000" pitchFamily="2" charset="2"/>
              <a:buChar char="v"/>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theme" Target="../theme/theme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8" Type="http://schemas.openxmlformats.org/officeDocument/2006/relationships/slideLayout" Target="../slideLayouts/slideLayout38.xml"/><Relationship Id="rId3"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theme" Target="../theme/theme7.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8" Type="http://schemas.openxmlformats.org/officeDocument/2006/relationships/slideLayout" Target="../slideLayouts/slideLayout98.xml"/><Relationship Id="rId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603CE-7758-8A0F-10D3-AB0E1005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489AE-A9EC-767E-6208-9019AA56FC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FD284-06FF-678A-DDEB-0B19575609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18001-E928-4297-B4C9-54BC211C7F87}" type="datetimeFigureOut">
              <a:rPr lang="en-US" smtClean="0"/>
              <a:t>9/19/2024</a:t>
            </a:fld>
            <a:endParaRPr lang="en-US" dirty="0"/>
          </a:p>
        </p:txBody>
      </p:sp>
      <p:sp>
        <p:nvSpPr>
          <p:cNvPr id="5" name="Footer Placeholder 4">
            <a:extLst>
              <a:ext uri="{FF2B5EF4-FFF2-40B4-BE49-F238E27FC236}">
                <a16:creationId xmlns:a16="http://schemas.microsoft.com/office/drawing/2014/main" id="{BA5478AE-7968-0D4B-1A58-84B656601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2BFD703-6718-F2C4-0AF5-2FB56D220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0DB9B-ED32-4237-9E80-190202891914}" type="slidenum">
              <a:rPr lang="en-US" smtClean="0"/>
              <a:t>‹#›</a:t>
            </a:fld>
            <a:endParaRPr lang="en-US" dirty="0"/>
          </a:p>
        </p:txBody>
      </p:sp>
    </p:spTree>
    <p:extLst>
      <p:ext uri="{BB962C8B-B14F-4D97-AF65-F5344CB8AC3E}">
        <p14:creationId xmlns:p14="http://schemas.microsoft.com/office/powerpoint/2010/main" val="210657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05176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822756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39108-BB30-4FDE-9252-8939361A1DBE}" type="slidenum">
              <a:rPr lang="en-US" smtClean="0"/>
              <a:t>‹#›</a:t>
            </a:fld>
            <a:endParaRPr lang="en-US" dirty="0"/>
          </a:p>
        </p:txBody>
      </p:sp>
    </p:spTree>
    <p:extLst>
      <p:ext uri="{BB962C8B-B14F-4D97-AF65-F5344CB8AC3E}">
        <p14:creationId xmlns:p14="http://schemas.microsoft.com/office/powerpoint/2010/main" val="9146487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16AE80B7-8459-1E57-E07B-EFD832E927FF}"/>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333">
                <a:solidFill>
                  <a:srgbClr val="0057B7"/>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2">
            <a:extLst>
              <a:ext uri="{FF2B5EF4-FFF2-40B4-BE49-F238E27FC236}">
                <a16:creationId xmlns:a16="http://schemas.microsoft.com/office/drawing/2014/main" id="{1BEFFA85-9BE2-6483-0D38-5E20791A658A}"/>
              </a:ext>
            </a:extLst>
          </p:cNvPr>
          <p:cNvSpPr>
            <a:spLocks noGrp="1"/>
          </p:cNvSpPr>
          <p:nvPr>
            <p:ph type="sldNum" sz="quarter" idx="4"/>
          </p:nvPr>
        </p:nvSpPr>
        <p:spPr>
          <a:xfrm>
            <a:off x="9271388" y="6356350"/>
            <a:ext cx="2743200" cy="366183"/>
          </a:xfrm>
          <a:prstGeom prst="rect">
            <a:avLst/>
          </a:prstGeom>
        </p:spPr>
        <p:txBody>
          <a:bodyPr vert="horz" lIns="91440" tIns="45720" rIns="91440" bIns="45720" rtlCol="0" anchor="ctr"/>
          <a:lstStyle>
            <a:lvl1pPr algn="r">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dirty="0"/>
          </a:p>
        </p:txBody>
      </p:sp>
    </p:spTree>
    <p:extLst>
      <p:ext uri="{BB962C8B-B14F-4D97-AF65-F5344CB8AC3E}">
        <p14:creationId xmlns:p14="http://schemas.microsoft.com/office/powerpoint/2010/main" val="350746824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3509021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BFF5-50B2-418C-802B-88CA4AB89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7D4505-FF9E-4FEA-AF1F-39BE2D3278B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9E77B-2B67-41B2-B5FA-850144822E4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940B2-3C16-42CB-B5DC-0D9842FE8697}" type="datetimeFigureOut">
              <a:rPr lang="en-US" smtClean="0"/>
              <a:t>9/19/2024</a:t>
            </a:fld>
            <a:endParaRPr lang="en-US" dirty="0"/>
          </a:p>
        </p:txBody>
      </p:sp>
      <p:sp>
        <p:nvSpPr>
          <p:cNvPr id="5" name="Footer Placeholder 4">
            <a:extLst>
              <a:ext uri="{FF2B5EF4-FFF2-40B4-BE49-F238E27FC236}">
                <a16:creationId xmlns:a16="http://schemas.microsoft.com/office/drawing/2014/main" id="{60F88CD7-C09B-4AFD-A2EE-E57ECD88108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CB02F8-E8EB-411D-8B7F-16AB4ACC8A9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39108-BB30-4FDE-9252-8939361A1DBE}" type="slidenum">
              <a:rPr lang="en-US" smtClean="0"/>
              <a:t>‹#›</a:t>
            </a:fld>
            <a:endParaRPr lang="en-US" dirty="0"/>
          </a:p>
        </p:txBody>
      </p:sp>
    </p:spTree>
    <p:extLst>
      <p:ext uri="{BB962C8B-B14F-4D97-AF65-F5344CB8AC3E}">
        <p14:creationId xmlns:p14="http://schemas.microsoft.com/office/powerpoint/2010/main" val="345555220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hyperlink" Target="mailto:edx@cdc.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hyperlink" Target="mailto:MDN-CASE@CDC.GOV" TargetMode="External"/><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4.svg"/><Relationship Id="rId7" Type="http://schemas.openxmlformats.org/officeDocument/2006/relationships/image" Target="../media/image37.png"/><Relationship Id="rId12" Type="http://schemas.openxmlformats.org/officeDocument/2006/relationships/hyperlink" Target="https://www.cdc.gov/nndss/case-surveillance-modernization/index.html" TargetMode="External"/><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svg"/><Relationship Id="rId11"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hyperlink" Target="https://www.cdc.gov/nndss/trc/news/index.html" TargetMode="External"/><Relationship Id="rId9" Type="http://schemas.openxmlformats.org/officeDocument/2006/relationships/hyperlink" Target="mailto:edx@cdc.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hyperlink" Target="mailto:oes8@cdc.gov" TargetMode="Externa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lIns="121920" tIns="60960" rIns="121920" bIns="60960" anchor="ctr"/>
          <a:lstStyle/>
          <a:p>
            <a:pPr>
              <a:lnSpc>
                <a:spcPct val="164835"/>
              </a:lnSpc>
            </a:pPr>
            <a:r>
              <a:rPr lang="en-US" altLang="en-US" dirty="0"/>
              <a:t>NNDSS eSHARE August 2024 Webinar</a:t>
            </a:r>
            <a:endParaRPr lang="en-US" dirty="0"/>
          </a:p>
        </p:txBody>
      </p:sp>
      <p:sp>
        <p:nvSpPr>
          <p:cNvPr id="7" name="Text Placeholder 6">
            <a:extLst>
              <a:ext uri="{FF2B5EF4-FFF2-40B4-BE49-F238E27FC236}">
                <a16:creationId xmlns:a16="http://schemas.microsoft.com/office/drawing/2014/main" id="{CF2A097E-3484-325A-AFA6-F80D6D1C0BAE}"/>
              </a:ext>
            </a:extLst>
          </p:cNvPr>
          <p:cNvSpPr>
            <a:spLocks noGrp="1"/>
          </p:cNvSpPr>
          <p:nvPr>
            <p:ph type="body" sz="quarter" idx="11"/>
          </p:nvPr>
        </p:nvSpPr>
        <p:spPr/>
        <p:txBody>
          <a:bodyPr/>
          <a:lstStyle/>
          <a:p>
            <a:r>
              <a:rPr lang="en-US" dirty="0"/>
              <a:t>Centers for Disease Control and Prevention</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2"/>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NNDSS branding element">
            <a:extLst>
              <a:ext uri="{FF2B5EF4-FFF2-40B4-BE49-F238E27FC236}">
                <a16:creationId xmlns:a16="http://schemas.microsoft.com/office/drawing/2014/main" id="{D69A5EBD-3E2E-B7DA-1C99-1DEA3DC79D1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777499" y="3589940"/>
            <a:ext cx="5118135" cy="2010341"/>
          </a:xfrm>
          <a:prstGeom prst="rect">
            <a:avLst/>
          </a:prstGeom>
        </p:spPr>
      </p:pic>
      <p:sp>
        <p:nvSpPr>
          <p:cNvPr id="5" name="Subtitle 3">
            <a:extLst>
              <a:ext uri="{FF2B5EF4-FFF2-40B4-BE49-F238E27FC236}">
                <a16:creationId xmlns:a16="http://schemas.microsoft.com/office/drawing/2014/main" id="{70054E27-8200-B7C0-58E6-D47562818822}"/>
              </a:ext>
            </a:extLst>
          </p:cNvPr>
          <p:cNvSpPr txBox="1">
            <a:spLocks/>
          </p:cNvSpPr>
          <p:nvPr/>
        </p:nvSpPr>
        <p:spPr bwMode="auto">
          <a:xfrm>
            <a:off x="609601" y="5843244"/>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39A6"/>
                </a:solidFill>
                <a:effectLst/>
                <a:latin typeface="Calibri" pitchFamily="34" charset="0"/>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37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5943"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1219140" rtl="0" eaLnBrk="0" fontAlgn="base" latinLnBrk="0" hangingPunct="0">
              <a:lnSpc>
                <a:spcPct val="100000"/>
              </a:lnSpc>
              <a:spcBef>
                <a:spcPct val="20000"/>
              </a:spcBef>
              <a:spcAft>
                <a:spcPct val="0"/>
              </a:spcAft>
              <a:buClrTx/>
              <a:buSzTx/>
              <a:buFont typeface="Arial" panose="020B0604020202020204" pitchFamily="34" charset="0"/>
              <a:buNone/>
              <a:tabLst/>
              <a:defRPr/>
            </a:pPr>
            <a:r>
              <a:rPr lang="en-US" sz="2667" dirty="0"/>
              <a:t>August</a:t>
            </a:r>
            <a:r>
              <a:rPr kumimoji="0" lang="en-US" sz="2667" b="1" i="0" u="none" strike="noStrike" kern="1200" cap="none" spc="0" normalizeH="0" baseline="0" noProof="0" dirty="0">
                <a:ln>
                  <a:noFill/>
                </a:ln>
                <a:solidFill>
                  <a:srgbClr val="0039A6"/>
                </a:solidFill>
                <a:effectLst/>
                <a:uLnTx/>
                <a:uFillTx/>
                <a:latin typeface="Calibri" pitchFamily="34" charset="0"/>
                <a:ea typeface="+mn-ea"/>
                <a:cs typeface="+mn-cs"/>
              </a:rPr>
              <a:t> 27, 2024</a:t>
            </a:r>
          </a:p>
        </p:txBody>
      </p:sp>
      <p:sp>
        <p:nvSpPr>
          <p:cNvPr id="9" name="Text Placeholder 5">
            <a:extLst>
              <a:ext uri="{FF2B5EF4-FFF2-40B4-BE49-F238E27FC236}">
                <a16:creationId xmlns:a16="http://schemas.microsoft.com/office/drawing/2014/main" id="{D5AABAAD-279F-7246-1C0C-59E370BC49EB}"/>
              </a:ext>
            </a:extLst>
          </p:cNvPr>
          <p:cNvSpPr txBox="1">
            <a:spLocks/>
          </p:cNvSpPr>
          <p:nvPr/>
        </p:nvSpPr>
        <p:spPr>
          <a:xfrm>
            <a:off x="5777498" y="6008097"/>
            <a:ext cx="6251481" cy="535313"/>
          </a:xfrm>
          <a:prstGeom prst="rect">
            <a:avLst/>
          </a:prstGeom>
        </p:spPr>
        <p:txBody>
          <a:bodyPr vert="horz" lIns="162560" tIns="81280" rIns="162560" bIns="8128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609507" rtl="0" eaLnBrk="1" fontAlgn="base" latinLnBrk="0" hangingPunct="1">
              <a:lnSpc>
                <a:spcPct val="100000"/>
              </a:lnSpc>
              <a:spcBef>
                <a:spcPct val="20000"/>
              </a:spcBef>
              <a:spcAft>
                <a:spcPct val="0"/>
              </a:spcAft>
              <a:buClrTx/>
              <a:buSzTx/>
              <a:buFont typeface="Arial"/>
              <a:buNone/>
              <a:tabLst/>
              <a:defRPr/>
            </a:pPr>
            <a:r>
              <a:rPr kumimoji="0" lang="en-US" sz="1867" b="1" i="0" u="none" strike="noStrike" kern="1200" cap="none" spc="0" normalizeH="0" baseline="0" noProof="0" dirty="0">
                <a:ln>
                  <a:noFill/>
                </a:ln>
                <a:solidFill>
                  <a:srgbClr val="0039A6"/>
                </a:solidFill>
                <a:effectLst/>
                <a:uLnTx/>
                <a:uFillTx/>
                <a:latin typeface="Calibri" panose="020F0502020204030204" pitchFamily="34" charset="0"/>
                <a:ea typeface="+mj-ea"/>
                <a:cs typeface="Calibri" panose="020F0502020204030204" pitchFamily="34" charset="0"/>
              </a:rPr>
              <a:t>Office of Public Health Data, Surveillance, and Technology</a:t>
            </a:r>
          </a:p>
        </p:txBody>
      </p:sp>
    </p:spTree>
    <p:extLst>
      <p:ext uri="{BB962C8B-B14F-4D97-AF65-F5344CB8AC3E}">
        <p14:creationId xmlns:p14="http://schemas.microsoft.com/office/powerpoint/2010/main" val="1946039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E365-9806-81C3-F1CC-C95627AAAF04}"/>
              </a:ext>
            </a:extLst>
          </p:cNvPr>
          <p:cNvSpPr>
            <a:spLocks noGrp="1"/>
          </p:cNvSpPr>
          <p:nvPr>
            <p:ph type="title"/>
          </p:nvPr>
        </p:nvSpPr>
        <p:spPr/>
        <p:txBody>
          <a:bodyPr/>
          <a:lstStyle/>
          <a:p>
            <a:r>
              <a:rPr lang="en-US" dirty="0"/>
              <a:t>2023 Reconciliation: Finish Line!</a:t>
            </a:r>
          </a:p>
        </p:txBody>
      </p:sp>
      <p:pic>
        <p:nvPicPr>
          <p:cNvPr id="5" name="Picture 4">
            <a:extLst>
              <a:ext uri="{FF2B5EF4-FFF2-40B4-BE49-F238E27FC236}">
                <a16:creationId xmlns:a16="http://schemas.microsoft.com/office/drawing/2014/main" id="{77F60918-1512-3E41-F447-37414A89115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43" t="6504" r="16841" b="6124"/>
          <a:stretch/>
        </p:blipFill>
        <p:spPr bwMode="auto">
          <a:xfrm>
            <a:off x="9373850" y="264793"/>
            <a:ext cx="1903975" cy="157077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E5ACD693-6D06-1E62-A242-9AAF4210BF6C}"/>
              </a:ext>
            </a:extLst>
          </p:cNvPr>
          <p:cNvSpPr>
            <a:spLocks noGrp="1"/>
          </p:cNvSpPr>
          <p:nvPr>
            <p:ph type="body" sz="quarter" idx="10"/>
          </p:nvPr>
        </p:nvSpPr>
        <p:spPr/>
        <p:txBody>
          <a:bodyPr/>
          <a:lstStyle/>
          <a:p>
            <a:r>
              <a:rPr lang="en-US" dirty="0"/>
              <a:t>Our deadline for completing reconciliation was August 23. This included:</a:t>
            </a:r>
          </a:p>
          <a:p>
            <a:pPr lvl="1"/>
            <a:r>
              <a:rPr lang="en-US" dirty="0"/>
              <a:t>Approval of data in Message Validation, Processing, and Provisioning System (MVPS).</a:t>
            </a:r>
          </a:p>
          <a:p>
            <a:pPr lvl="1"/>
            <a:r>
              <a:rPr lang="en-US" dirty="0"/>
              <a:t>Approval of 2023 mpox cases in Data Collation and Integration for Public Health Event Responses (DCIPHER).</a:t>
            </a:r>
          </a:p>
          <a:p>
            <a:pPr lvl="1"/>
            <a:r>
              <a:rPr lang="en-US" dirty="0"/>
              <a:t>Submission of COVID-19 Epi Info</a:t>
            </a:r>
            <a:r>
              <a:rPr lang="en-US" baseline="30000" dirty="0"/>
              <a:t>TM</a:t>
            </a:r>
            <a:r>
              <a:rPr lang="en-US" dirty="0"/>
              <a:t> form with 2023 aggregate counts or 2023 reporting exception.</a:t>
            </a:r>
          </a:p>
          <a:p>
            <a:r>
              <a:rPr lang="en-US" dirty="0"/>
              <a:t>Thank you for your hard work in reconciling your 2023 NNDSS data!</a:t>
            </a:r>
          </a:p>
          <a:p>
            <a:r>
              <a:rPr lang="en-US" dirty="0"/>
              <a:t>We welcome any feedback you may have on the reconciliation process as we prepare for 2024 reconciliation.</a:t>
            </a:r>
          </a:p>
          <a:p>
            <a:pPr lvl="1"/>
            <a:r>
              <a:rPr lang="en-US" dirty="0"/>
              <a:t>Please send to </a:t>
            </a:r>
            <a:r>
              <a:rPr lang="en-US" dirty="0">
                <a:hlinkClick r:id="rId4"/>
              </a:rPr>
              <a:t>edx@cdc.gov</a:t>
            </a:r>
            <a:r>
              <a:rPr lang="en-US" dirty="0"/>
              <a:t> with “Reconciliation Feedback” in the subject line.</a:t>
            </a:r>
          </a:p>
          <a:p>
            <a:pPr lvl="1"/>
            <a:endParaRPr lang="en-US" dirty="0"/>
          </a:p>
        </p:txBody>
      </p:sp>
      <p:sp>
        <p:nvSpPr>
          <p:cNvPr id="2" name="Slide Number Placeholder 4">
            <a:extLst>
              <a:ext uri="{FF2B5EF4-FFF2-40B4-BE49-F238E27FC236}">
                <a16:creationId xmlns:a16="http://schemas.microsoft.com/office/drawing/2014/main" id="{6E2DD295-A5B7-FE97-D85D-4EAD240FD4EA}"/>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10</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84732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MVPS Updates: New “Members” Feature</a:t>
            </a:r>
          </a:p>
        </p:txBody>
      </p:sp>
    </p:spTree>
    <p:extLst>
      <p:ext uri="{BB962C8B-B14F-4D97-AF65-F5344CB8AC3E}">
        <p14:creationId xmlns:p14="http://schemas.microsoft.com/office/powerpoint/2010/main" val="25517049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B6E365-9806-81C3-F1CC-C95627AAAF04}"/>
              </a:ext>
            </a:extLst>
          </p:cNvPr>
          <p:cNvSpPr>
            <a:spLocks noGrp="1"/>
          </p:cNvSpPr>
          <p:nvPr>
            <p:ph type="title"/>
          </p:nvPr>
        </p:nvSpPr>
        <p:spPr/>
        <p:txBody>
          <a:bodyPr/>
          <a:lstStyle/>
          <a:p>
            <a:r>
              <a:rPr lang="en-US" dirty="0"/>
              <a:t>New MVPS Feature: Members</a:t>
            </a:r>
          </a:p>
        </p:txBody>
      </p:sp>
      <p:sp>
        <p:nvSpPr>
          <p:cNvPr id="6" name="Text Placeholder 5">
            <a:extLst>
              <a:ext uri="{FF2B5EF4-FFF2-40B4-BE49-F238E27FC236}">
                <a16:creationId xmlns:a16="http://schemas.microsoft.com/office/drawing/2014/main" id="{E5ACD693-6D06-1E62-A242-9AAF4210BF6C}"/>
              </a:ext>
            </a:extLst>
          </p:cNvPr>
          <p:cNvSpPr>
            <a:spLocks noGrp="1"/>
          </p:cNvSpPr>
          <p:nvPr>
            <p:ph type="body" sz="quarter" idx="10"/>
          </p:nvPr>
        </p:nvSpPr>
        <p:spPr>
          <a:xfrm>
            <a:off x="609599" y="1649431"/>
            <a:ext cx="10972799" cy="1262395"/>
          </a:xfrm>
        </p:spPr>
        <p:txBody>
          <a:bodyPr/>
          <a:lstStyle/>
          <a:p>
            <a:r>
              <a:rPr lang="en-US" dirty="0"/>
              <a:t>MVPS has released a new feature allowing users to view the roles of all jurisdiction staff with MVPS accounts.</a:t>
            </a:r>
          </a:p>
          <a:p>
            <a:pPr lvl="1"/>
            <a:endParaRPr lang="en-US" dirty="0"/>
          </a:p>
        </p:txBody>
      </p:sp>
      <p:pic>
        <p:nvPicPr>
          <p:cNvPr id="9" name="Picture 8" descr="Screenshot of left sidebar in MVPS, with link to Members highlighted.">
            <a:extLst>
              <a:ext uri="{FF2B5EF4-FFF2-40B4-BE49-F238E27FC236}">
                <a16:creationId xmlns:a16="http://schemas.microsoft.com/office/drawing/2014/main" id="{AA85AAEF-C013-C237-8A21-BDEBA264B767}"/>
              </a:ext>
            </a:extLst>
          </p:cNvPr>
          <p:cNvPicPr>
            <a:picLocks noChangeAspect="1"/>
          </p:cNvPicPr>
          <p:nvPr/>
        </p:nvPicPr>
        <p:blipFill>
          <a:blip r:embed="rId3"/>
          <a:stretch>
            <a:fillRect/>
          </a:stretch>
        </p:blipFill>
        <p:spPr>
          <a:xfrm>
            <a:off x="4930463" y="2587233"/>
            <a:ext cx="2331075" cy="3996128"/>
          </a:xfrm>
          <a:prstGeom prst="rect">
            <a:avLst/>
          </a:prstGeom>
        </p:spPr>
      </p:pic>
      <p:sp>
        <p:nvSpPr>
          <p:cNvPr id="7" name="Rectangle 6">
            <a:extLst>
              <a:ext uri="{FF2B5EF4-FFF2-40B4-BE49-F238E27FC236}">
                <a16:creationId xmlns:a16="http://schemas.microsoft.com/office/drawing/2014/main" id="{6FE9259F-5E8F-9433-350F-1412CD2EC20A}"/>
              </a:ext>
              <a:ext uri="{C183D7F6-B498-43B3-948B-1728B52AA6E4}">
                <adec:decorative xmlns:adec="http://schemas.microsoft.com/office/drawing/2017/decorative" val="1"/>
              </a:ext>
            </a:extLst>
          </p:cNvPr>
          <p:cNvSpPr/>
          <p:nvPr/>
        </p:nvSpPr>
        <p:spPr>
          <a:xfrm>
            <a:off x="5030396" y="6150518"/>
            <a:ext cx="1024467" cy="281687"/>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defTabSz="1219170" eaLnBrk="0" fontAlgn="base" hangingPunct="0">
              <a:spcBef>
                <a:spcPct val="0"/>
              </a:spcBef>
              <a:spcAft>
                <a:spcPct val="0"/>
              </a:spcAft>
            </a:pPr>
            <a:endParaRPr lang="en-US" sz="2400" dirty="0">
              <a:solidFill>
                <a:srgbClr val="9A3B25"/>
              </a:solidFill>
              <a:latin typeface="Myriad Web Pro"/>
            </a:endParaRPr>
          </a:p>
        </p:txBody>
      </p:sp>
      <p:sp>
        <p:nvSpPr>
          <p:cNvPr id="2" name="Slide Number Placeholder 4">
            <a:extLst>
              <a:ext uri="{FF2B5EF4-FFF2-40B4-BE49-F238E27FC236}">
                <a16:creationId xmlns:a16="http://schemas.microsoft.com/office/drawing/2014/main" id="{6295DE88-DEBE-DF85-A41F-74BF25A578C7}"/>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12</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1574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6CB094-11E4-98C1-F78B-059C916CEAD9}"/>
              </a:ext>
            </a:extLst>
          </p:cNvPr>
          <p:cNvSpPr>
            <a:spLocks noGrp="1"/>
          </p:cNvSpPr>
          <p:nvPr>
            <p:ph type="title"/>
          </p:nvPr>
        </p:nvSpPr>
        <p:spPr/>
        <p:txBody>
          <a:bodyPr/>
          <a:lstStyle/>
          <a:p>
            <a:r>
              <a:rPr lang="en-US" dirty="0"/>
              <a:t>New MVPS Feature: Members</a:t>
            </a:r>
          </a:p>
        </p:txBody>
      </p:sp>
      <p:pic>
        <p:nvPicPr>
          <p:cNvPr id="5" name="Picture 4" descr="Screenshot of Members list in MVPS, showing list of MVPS users in a jurisdiction with user roles.">
            <a:extLst>
              <a:ext uri="{FF2B5EF4-FFF2-40B4-BE49-F238E27FC236}">
                <a16:creationId xmlns:a16="http://schemas.microsoft.com/office/drawing/2014/main" id="{82450ED8-1922-D4E6-BA15-F9AD0FF79A45}"/>
              </a:ext>
            </a:extLst>
          </p:cNvPr>
          <p:cNvPicPr>
            <a:picLocks noChangeAspect="1"/>
          </p:cNvPicPr>
          <p:nvPr/>
        </p:nvPicPr>
        <p:blipFill>
          <a:blip r:embed="rId3"/>
          <a:stretch>
            <a:fillRect/>
          </a:stretch>
        </p:blipFill>
        <p:spPr>
          <a:xfrm>
            <a:off x="968478" y="1417639"/>
            <a:ext cx="10255045" cy="5167375"/>
          </a:xfrm>
          <a:prstGeom prst="rect">
            <a:avLst/>
          </a:prstGeom>
        </p:spPr>
      </p:pic>
      <p:sp>
        <p:nvSpPr>
          <p:cNvPr id="2" name="Slide Number Placeholder 4">
            <a:extLst>
              <a:ext uri="{FF2B5EF4-FFF2-40B4-BE49-F238E27FC236}">
                <a16:creationId xmlns:a16="http://schemas.microsoft.com/office/drawing/2014/main" id="{3B169251-F17E-DB64-5CE5-1A15AB39C923}"/>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13</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93006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66058" y="2641431"/>
            <a:ext cx="11059884" cy="1162051"/>
          </a:xfrm>
        </p:spPr>
        <p:txBody>
          <a:bodyPr/>
          <a:lstStyle/>
          <a:p>
            <a:r>
              <a:rPr lang="en-US" dirty="0"/>
              <a:t>Minimal Data Necessary (MDN)</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4909351"/>
            <a:ext cx="10363200" cy="1437531"/>
          </a:xfrm>
        </p:spPr>
        <p:txBody>
          <a:bodyPr/>
          <a:lstStyle/>
          <a:p>
            <a:pPr>
              <a:lnSpc>
                <a:spcPct val="100000"/>
              </a:lnSpc>
              <a:spcBef>
                <a:spcPts val="600"/>
              </a:spcBef>
            </a:pPr>
            <a:r>
              <a:rPr lang="en-US" dirty="0"/>
              <a:t>Anne McIntyre, PhD, MPH and Sally Rodriguez</a:t>
            </a:r>
          </a:p>
          <a:p>
            <a:pPr>
              <a:lnSpc>
                <a:spcPct val="100000"/>
              </a:lnSpc>
              <a:spcBef>
                <a:spcPts val="600"/>
              </a:spcBef>
            </a:pPr>
            <a:r>
              <a:rPr lang="en-US" dirty="0"/>
              <a:t>Detect and Monitor Division</a:t>
            </a:r>
          </a:p>
          <a:p>
            <a:pPr>
              <a:lnSpc>
                <a:spcPct val="100000"/>
              </a:lnSpc>
              <a:spcBef>
                <a:spcPts val="600"/>
              </a:spcBef>
            </a:pPr>
            <a:r>
              <a:rPr lang="en-US" dirty="0"/>
              <a:t>Office of Public Health Data, Surveillance, and Technology</a:t>
            </a:r>
          </a:p>
        </p:txBody>
      </p:sp>
    </p:spTree>
    <p:extLst>
      <p:ext uri="{BB962C8B-B14F-4D97-AF65-F5344CB8AC3E}">
        <p14:creationId xmlns:p14="http://schemas.microsoft.com/office/powerpoint/2010/main" val="3941147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a:xfrm>
            <a:off x="609600" y="665256"/>
            <a:ext cx="10972800" cy="759504"/>
          </a:xfrm>
        </p:spPr>
        <p:txBody>
          <a:bodyPr/>
          <a:lstStyle/>
          <a:p>
            <a:r>
              <a:rPr lang="en-US" dirty="0"/>
              <a:t>Agenda</a:t>
            </a:r>
            <a:r>
              <a:rPr lang="en-US" b="0" i="0" dirty="0">
                <a:solidFill>
                  <a:srgbClr val="000000"/>
                </a:solidFill>
                <a:effectLst/>
                <a:latin typeface="Century Gothic" panose="020B0502020202020204" pitchFamily="34" charset="0"/>
              </a:rPr>
              <a:t>​</a:t>
            </a:r>
            <a:endParaRPr lang="en-US" dirty="0"/>
          </a:p>
        </p:txBody>
      </p:sp>
      <p:sp>
        <p:nvSpPr>
          <p:cNvPr id="2" name="Text Placeholder 1" descr="Introduction to DSWG Project">
            <a:extLst>
              <a:ext uri="{FF2B5EF4-FFF2-40B4-BE49-F238E27FC236}">
                <a16:creationId xmlns:a16="http://schemas.microsoft.com/office/drawing/2014/main" id="{62F731CD-55AE-FD44-581A-53EE2B9380C7}"/>
              </a:ext>
              <a:ext uri="{C183D7F6-B498-43B3-948B-1728B52AA6E4}">
                <adec:decorative xmlns:adec="http://schemas.microsoft.com/office/drawing/2017/decorative" val="0"/>
              </a:ext>
            </a:extLst>
          </p:cNvPr>
          <p:cNvSpPr>
            <a:spLocks noGrp="1"/>
          </p:cNvSpPr>
          <p:nvPr>
            <p:ph type="body" sz="quarter" idx="10"/>
          </p:nvPr>
        </p:nvSpPr>
        <p:spPr>
          <a:xfrm>
            <a:off x="609600" y="1793289"/>
            <a:ext cx="10972800" cy="4570441"/>
          </a:xfrm>
        </p:spPr>
        <p:txBody>
          <a:bodyPr/>
          <a:lstStyle/>
          <a:p>
            <a:r>
              <a:rPr lang="en-US" sz="2400" b="0" dirty="0">
                <a:ea typeface="Open Sans"/>
                <a:cs typeface="Calibri" panose="020F0502020204030204" pitchFamily="34" charset="0"/>
              </a:rPr>
              <a:t>Office of Public Health Data, Surveillance, and Technology (OPHDST) Organizational Chart</a:t>
            </a:r>
          </a:p>
          <a:p>
            <a:r>
              <a:rPr lang="en-US" sz="2400" b="0" dirty="0">
                <a:ea typeface="Open Sans"/>
                <a:cs typeface="Calibri" panose="020F0502020204030204" pitchFamily="34" charset="0"/>
              </a:rPr>
              <a:t>Minimal Data Necessary (MDN) Overview</a:t>
            </a:r>
          </a:p>
          <a:p>
            <a:r>
              <a:rPr lang="en-US" sz="2400" b="0" dirty="0">
                <a:ea typeface="Open Sans"/>
                <a:cs typeface="Calibri" panose="020F0502020204030204" pitchFamily="34" charset="0"/>
              </a:rPr>
              <a:t>Implementing the MDN for Case Notification</a:t>
            </a:r>
          </a:p>
          <a:p>
            <a:r>
              <a:rPr lang="en-US" sz="2400" b="0" dirty="0">
                <a:ea typeface="Open Sans"/>
                <a:cs typeface="Calibri" panose="020F0502020204030204" pitchFamily="34" charset="0"/>
              </a:rPr>
              <a:t>Discussion/Questions &amp; Answers</a:t>
            </a:r>
          </a:p>
          <a:p>
            <a:pPr lvl="1"/>
            <a:endParaRPr lang="en-US" dirty="0">
              <a:ea typeface="Open Sans"/>
              <a:cs typeface="Calibri" panose="020F0502020204030204" pitchFamily="34" charset="0"/>
            </a:endParaRPr>
          </a:p>
        </p:txBody>
      </p:sp>
    </p:spTree>
    <p:extLst>
      <p:ext uri="{BB962C8B-B14F-4D97-AF65-F5344CB8AC3E}">
        <p14:creationId xmlns:p14="http://schemas.microsoft.com/office/powerpoint/2010/main" val="277091226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Office of Public Health Data, Surveillance, and Technology (OPHDST) Organizational Chart</a:t>
            </a:r>
          </a:p>
        </p:txBody>
      </p:sp>
      <p:sp>
        <p:nvSpPr>
          <p:cNvPr id="2" name="Text Placeholder 1">
            <a:extLst>
              <a:ext uri="{FF2B5EF4-FFF2-40B4-BE49-F238E27FC236}">
                <a16:creationId xmlns:a16="http://schemas.microsoft.com/office/drawing/2014/main" id="{927BCEA2-532C-0DBC-797A-1493A8D790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0793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5CBF-D253-3151-3A01-0FD431E6BDF3}"/>
              </a:ext>
            </a:extLst>
          </p:cNvPr>
          <p:cNvSpPr>
            <a:spLocks noGrp="1"/>
          </p:cNvSpPr>
          <p:nvPr>
            <p:ph type="title"/>
          </p:nvPr>
        </p:nvSpPr>
        <p:spPr>
          <a:xfrm>
            <a:off x="609600" y="274639"/>
            <a:ext cx="6726071" cy="1551759"/>
          </a:xfrm>
        </p:spPr>
        <p:txBody>
          <a:bodyPr lIns="91440" tIns="45720" rIns="91440" bIns="45720" anchor="b" anchorCtr="0"/>
          <a:lstStyle/>
          <a:p>
            <a:pPr>
              <a:lnSpc>
                <a:spcPct val="106609"/>
              </a:lnSpc>
            </a:pPr>
            <a:r>
              <a:rPr lang="en-US" sz="3200" b="1">
                <a:solidFill>
                  <a:srgbClr val="0E5EAB"/>
                </a:solidFill>
              </a:rPr>
              <a:t>CDC’s Office of Public Health Data, Surveillance and Technology (OPHDST)</a:t>
            </a:r>
            <a:endParaRPr lang="en-US" sz="3200">
              <a:solidFill>
                <a:srgbClr val="0E5EAB"/>
              </a:solidFill>
            </a:endParaRPr>
          </a:p>
        </p:txBody>
      </p:sp>
      <p:grpSp>
        <p:nvGrpSpPr>
          <p:cNvPr id="14" name="Group 13" descr="OPHDST Org Chart&#10;">
            <a:extLst>
              <a:ext uri="{FF2B5EF4-FFF2-40B4-BE49-F238E27FC236}">
                <a16:creationId xmlns:a16="http://schemas.microsoft.com/office/drawing/2014/main" id="{B15E7AB6-C8D3-83F0-A9BF-E74DB0542BF0}"/>
              </a:ext>
            </a:extLst>
          </p:cNvPr>
          <p:cNvGrpSpPr/>
          <p:nvPr/>
        </p:nvGrpSpPr>
        <p:grpSpPr>
          <a:xfrm>
            <a:off x="675504" y="2172114"/>
            <a:ext cx="10548550" cy="4169579"/>
            <a:chOff x="1536658" y="1793593"/>
            <a:chExt cx="7882067" cy="4258841"/>
          </a:xfrm>
        </p:grpSpPr>
        <p:sp>
          <p:nvSpPr>
            <p:cNvPr id="15" name="Title 1">
              <a:extLst>
                <a:ext uri="{FF2B5EF4-FFF2-40B4-BE49-F238E27FC236}">
                  <a16:creationId xmlns:a16="http://schemas.microsoft.com/office/drawing/2014/main" id="{63C6791E-EAC9-7B85-2EA4-6E182A14DE6B}"/>
                </a:ext>
              </a:extLst>
            </p:cNvPr>
            <p:cNvSpPr txBox="1">
              <a:spLocks/>
            </p:cNvSpPr>
            <p:nvPr/>
          </p:nvSpPr>
          <p:spPr>
            <a:xfrm>
              <a:off x="1536659" y="2578134"/>
              <a:ext cx="2448201"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914377">
                <a:spcBef>
                  <a:spcPct val="0"/>
                </a:spcBef>
                <a:defRPr/>
              </a:pPr>
              <a:r>
                <a:rPr lang="en-US" sz="1200" b="1">
                  <a:solidFill>
                    <a:srgbClr val="002060"/>
                  </a:solidFill>
                  <a:cs typeface="Calibri"/>
                </a:rPr>
                <a:t>Detect and Monitor Division</a:t>
              </a:r>
              <a:endParaRPr lang="en-US" sz="1100" i="1">
                <a:solidFill>
                  <a:srgbClr val="000000"/>
                </a:solidFill>
                <a:cs typeface="Calibri"/>
              </a:endParaRPr>
            </a:p>
            <a:p>
              <a:pPr algn="ctr" defTabSz="1219170" fontAlgn="base">
                <a:spcBef>
                  <a:spcPct val="0"/>
                </a:spcBef>
                <a:spcAft>
                  <a:spcPct val="0"/>
                </a:spcAft>
                <a:defRPr/>
              </a:pPr>
              <a:r>
                <a:rPr lang="en-US" sz="1100" i="1">
                  <a:solidFill>
                    <a:srgbClr val="000000"/>
                  </a:solidFill>
                  <a:cs typeface="Calibri"/>
                </a:rPr>
                <a:t>Enables rapid detection on the state and local levels, tracks diseases and conditions nationally, and improves surveillance capabilities of </a:t>
              </a:r>
              <a:r>
                <a:rPr lang="en-US" sz="1000" i="1">
                  <a:solidFill>
                    <a:schemeClr val="accent6"/>
                  </a:solidFill>
                  <a:cs typeface="Calibri"/>
                </a:rPr>
                <a:t>State, Tribal, Local and Territorial (</a:t>
              </a:r>
              <a:r>
                <a:rPr lang="en-US" sz="1100" i="1">
                  <a:solidFill>
                    <a:srgbClr val="000000"/>
                  </a:solidFill>
                  <a:cs typeface="Calibri"/>
                </a:rPr>
                <a:t>STLTs), federal partners and internal officers​</a:t>
              </a:r>
            </a:p>
          </p:txBody>
        </p:sp>
        <p:sp>
          <p:nvSpPr>
            <p:cNvPr id="16" name="Title 1">
              <a:extLst>
                <a:ext uri="{FF2B5EF4-FFF2-40B4-BE49-F238E27FC236}">
                  <a16:creationId xmlns:a16="http://schemas.microsoft.com/office/drawing/2014/main" id="{8C1E464F-C7EF-00FB-033F-38E9DCE083E7}"/>
                </a:ext>
              </a:extLst>
            </p:cNvPr>
            <p:cNvSpPr txBox="1">
              <a:spLocks/>
            </p:cNvSpPr>
            <p:nvPr/>
          </p:nvSpPr>
          <p:spPr>
            <a:xfrm>
              <a:off x="4152677" y="2576483"/>
              <a:ext cx="255084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cs typeface="Calibri"/>
                </a:rPr>
                <a:t>Investigate and Respond Division</a:t>
              </a:r>
              <a:endParaRPr lang="en-US" sz="1100">
                <a:cs typeface="Calibri"/>
              </a:endParaRPr>
            </a:p>
            <a:p>
              <a:pPr algn="ctr" defTabSz="1219170" fontAlgn="base">
                <a:spcBef>
                  <a:spcPct val="0"/>
                </a:spcBef>
                <a:spcAft>
                  <a:spcPct val="0"/>
                </a:spcAft>
              </a:pPr>
              <a:r>
                <a:rPr lang="en-US" sz="1100" i="1">
                  <a:cs typeface="Calibri"/>
                </a:rPr>
                <a:t>Empowers STLTs and other Public Health (PH) actors with the tools to investigate, prevent and minimize PH risks and innovate to bolster future responses</a:t>
              </a:r>
            </a:p>
          </p:txBody>
        </p:sp>
        <p:sp>
          <p:nvSpPr>
            <p:cNvPr id="17" name="Title 1">
              <a:extLst>
                <a:ext uri="{FF2B5EF4-FFF2-40B4-BE49-F238E27FC236}">
                  <a16:creationId xmlns:a16="http://schemas.microsoft.com/office/drawing/2014/main" id="{E8CB4427-F0D3-4B98-BB88-5C85F7806859}"/>
                </a:ext>
              </a:extLst>
            </p:cNvPr>
            <p:cNvSpPr txBox="1">
              <a:spLocks/>
            </p:cNvSpPr>
            <p:nvPr/>
          </p:nvSpPr>
          <p:spPr>
            <a:xfrm>
              <a:off x="6871340" y="2576483"/>
              <a:ext cx="254738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latin typeface="Calibri" panose="020F0502020204030204" pitchFamily="34" charset="0"/>
                  <a:cs typeface="Calibri" panose="020F0502020204030204" pitchFamily="34" charset="0"/>
                </a:rPr>
                <a:t>Inform and Disseminate Division</a:t>
              </a:r>
              <a:endParaRPr lang="en-US" sz="1100" i="1">
                <a:latin typeface="Calibri" panose="020F0502020204030204" pitchFamily="34" charset="0"/>
                <a:cs typeface="Calibri" panose="020F0502020204030204" pitchFamily="34" charset="0"/>
              </a:endParaRPr>
            </a:p>
            <a:p>
              <a:pPr algn="ctr" defTabSz="1219170" fontAlgn="base">
                <a:spcBef>
                  <a:spcPct val="0"/>
                </a:spcBef>
                <a:spcAft>
                  <a:spcPct val="0"/>
                </a:spcAft>
              </a:pPr>
              <a:r>
                <a:rPr lang="en-US" sz="1100" i="1">
                  <a:latin typeface="Calibri" panose="020F0502020204030204" pitchFamily="34" charset="0"/>
                  <a:cs typeface="Calibri" panose="020F0502020204030204" pitchFamily="34" charset="0"/>
                </a:rPr>
                <a:t>Provides the public and PH decision-makers timely and actionable data, data products and analytic insights to guide decisions​</a:t>
              </a:r>
            </a:p>
          </p:txBody>
        </p:sp>
        <p:sp>
          <p:nvSpPr>
            <p:cNvPr id="18" name="Title 1">
              <a:extLst>
                <a:ext uri="{FF2B5EF4-FFF2-40B4-BE49-F238E27FC236}">
                  <a16:creationId xmlns:a16="http://schemas.microsoft.com/office/drawing/2014/main" id="{0EEAF2E7-10C1-A822-AB17-FA85A1050624}"/>
                </a:ext>
              </a:extLst>
            </p:cNvPr>
            <p:cNvSpPr txBox="1">
              <a:spLocks/>
            </p:cNvSpPr>
            <p:nvPr/>
          </p:nvSpPr>
          <p:spPr>
            <a:xfrm flipH="1">
              <a:off x="1536658" y="3996051"/>
              <a:ext cx="7882066" cy="961811"/>
            </a:xfrm>
            <a:prstGeom prst="round2DiagRect">
              <a:avLst/>
            </a:prstGeom>
            <a:solidFill>
              <a:schemeClr val="accent6">
                <a:lumMod val="25000"/>
                <a:lumOff val="75000"/>
              </a:schemeClr>
            </a:solidFill>
            <a:ln w="38100">
              <a:solidFill>
                <a:schemeClr val="accent6">
                  <a:lumMod val="25000"/>
                  <a:lumOff val="75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chemeClr val="accent6"/>
                  </a:solidFill>
                </a:rPr>
                <a:t>Data Policy and Standards Division</a:t>
              </a:r>
              <a:endParaRPr lang="en-US" sz="1200">
                <a:solidFill>
                  <a:schemeClr val="accent6"/>
                </a:solidFill>
                <a:cs typeface="Calibri"/>
              </a:endParaRPr>
            </a:p>
            <a:p>
              <a:pPr algn="ctr" defTabSz="1219170" fontAlgn="base">
                <a:spcBef>
                  <a:spcPct val="0"/>
                </a:spcBef>
                <a:spcAft>
                  <a:spcPct val="0"/>
                </a:spcAft>
              </a:pPr>
              <a:r>
                <a:rPr lang="en-US" sz="1100" i="1">
                  <a:solidFill>
                    <a:schemeClr val="accent6"/>
                  </a:solidFill>
                </a:rPr>
                <a:t>Helps set and interpret data and technology policy and standards to ensure data transmitted across the PH ecosystem is robust, </a:t>
              </a:r>
              <a:br>
                <a:rPr lang="en-US" sz="1100" i="1">
                  <a:solidFill>
                    <a:schemeClr val="accent6"/>
                  </a:solidFill>
                </a:rPr>
              </a:br>
              <a:r>
                <a:rPr lang="en-US" sz="1100" i="1">
                  <a:solidFill>
                    <a:schemeClr val="accent6"/>
                  </a:solidFill>
                </a:rPr>
                <a:t>interoperable and conforms to open data policies</a:t>
              </a:r>
              <a:endParaRPr lang="en-US" sz="1100" i="1">
                <a:solidFill>
                  <a:schemeClr val="accent6"/>
                </a:solidFill>
                <a:cs typeface="Calibri"/>
              </a:endParaRPr>
            </a:p>
          </p:txBody>
        </p:sp>
        <p:sp>
          <p:nvSpPr>
            <p:cNvPr id="20" name="Title 1">
              <a:extLst>
                <a:ext uri="{FF2B5EF4-FFF2-40B4-BE49-F238E27FC236}">
                  <a16:creationId xmlns:a16="http://schemas.microsoft.com/office/drawing/2014/main" id="{6BA5FC14-D05F-D5C8-7C03-6A550FDF6642}"/>
                </a:ext>
              </a:extLst>
            </p:cNvPr>
            <p:cNvSpPr txBox="1">
              <a:spLocks/>
            </p:cNvSpPr>
            <p:nvPr/>
          </p:nvSpPr>
          <p:spPr>
            <a:xfrm>
              <a:off x="1536659" y="5090623"/>
              <a:ext cx="7882065" cy="961811"/>
            </a:xfrm>
            <a:prstGeom prst="round2DiagRect">
              <a:avLst/>
            </a:prstGeom>
            <a:solidFill>
              <a:schemeClr val="tx1"/>
            </a:solidFill>
            <a:ln w="38100">
              <a:solidFill>
                <a:schemeClr val="tx1"/>
              </a:solidFill>
            </a:ln>
          </p:spPr>
          <p:txBody>
            <a:bodyPr lIns="91440" tIns="45720" rIns="91440" bIns="45720" anchor="ctr">
              <a:noAutofit/>
            </a:bodyPr>
            <a:lstStyle>
              <a:defPPr>
                <a:defRPr lang="en-US"/>
              </a:defPPr>
              <a:lvl1pPr algn="ctr">
                <a:defRPr sz="1400">
                  <a:solidFill>
                    <a:sysClr val="windowText" lastClr="000000"/>
                  </a:solidFill>
                  <a:latin typeface="Calibri" panose="020F0502020204030204"/>
                </a:defRPr>
              </a:lvl1pPr>
              <a:lvl2pPr>
                <a:defRPr>
                  <a:solidFill>
                    <a:sysClr val="windowText" lastClr="000000"/>
                  </a:solidFill>
                  <a:latin typeface="Calibri" panose="020F0502020204030204"/>
                </a:defRPr>
              </a:lvl2pPr>
              <a:lvl3pPr>
                <a:defRPr>
                  <a:solidFill>
                    <a:sysClr val="windowText" lastClr="000000"/>
                  </a:solidFill>
                  <a:latin typeface="Calibri" panose="020F0502020204030204"/>
                </a:defRPr>
              </a:lvl3pPr>
              <a:lvl4pPr>
                <a:defRPr>
                  <a:solidFill>
                    <a:sysClr val="windowText" lastClr="000000"/>
                  </a:solidFill>
                  <a:latin typeface="Calibri" panose="020F0502020204030204"/>
                </a:defRPr>
              </a:lvl4pPr>
              <a:lvl5pPr>
                <a:defRPr>
                  <a:solidFill>
                    <a:sysClr val="windowText" lastClr="000000"/>
                  </a:solidFill>
                  <a:latin typeface="Calibri" panose="020F0502020204030204"/>
                </a:defRPr>
              </a:lvl5pPr>
              <a:lvl6pPr>
                <a:defRPr>
                  <a:solidFill>
                    <a:sysClr val="windowText" lastClr="000000"/>
                  </a:solidFill>
                  <a:latin typeface="Calibri" panose="020F0502020204030204"/>
                </a:defRPr>
              </a:lvl6pPr>
              <a:lvl7pPr>
                <a:defRPr>
                  <a:solidFill>
                    <a:sysClr val="windowText" lastClr="000000"/>
                  </a:solidFill>
                  <a:latin typeface="Calibri" panose="020F0502020204030204"/>
                </a:defRPr>
              </a:lvl7pPr>
              <a:lvl8pPr>
                <a:defRPr>
                  <a:solidFill>
                    <a:sysClr val="windowText" lastClr="000000"/>
                  </a:solidFill>
                  <a:latin typeface="Calibri" panose="020F0502020204030204"/>
                </a:defRPr>
              </a:lvl8pPr>
              <a:lvl9pPr>
                <a:defRPr>
                  <a:solidFill>
                    <a:sysClr val="windowText" lastClr="000000"/>
                  </a:solidFill>
                  <a:latin typeface="Calibri" panose="020F0502020204030204"/>
                </a:defRPr>
              </a:lvl9pPr>
            </a:lstStyle>
            <a:p>
              <a:pPr defTabSz="1219170" eaLnBrk="0" fontAlgn="base" hangingPunct="0">
                <a:spcBef>
                  <a:spcPct val="0"/>
                </a:spcBef>
                <a:spcAft>
                  <a:spcPct val="0"/>
                </a:spcAft>
              </a:pPr>
              <a:r>
                <a:rPr lang="en-US" sz="1200" b="1">
                  <a:solidFill>
                    <a:schemeClr val="bg2"/>
                  </a:solidFill>
                </a:rPr>
                <a:t>Platforms Division</a:t>
              </a:r>
              <a:endParaRPr lang="en-US" sz="1200">
                <a:solidFill>
                  <a:schemeClr val="bg2"/>
                </a:solidFill>
                <a:cs typeface="Calibri"/>
              </a:endParaRPr>
            </a:p>
            <a:p>
              <a:pPr defTabSz="1219170" eaLnBrk="0" fontAlgn="base" hangingPunct="0">
                <a:spcBef>
                  <a:spcPct val="0"/>
                </a:spcBef>
                <a:spcAft>
                  <a:spcPct val="0"/>
                </a:spcAft>
              </a:pPr>
              <a:r>
                <a:rPr lang="en-US" sz="1100" i="1">
                  <a:solidFill>
                    <a:schemeClr val="bg2"/>
                  </a:solidFill>
                </a:rPr>
                <a:t>Ensures that data used across CDC is robust and as accessible as possible, and to make reusable and shareable technologies </a:t>
              </a:r>
              <a:br>
                <a:rPr lang="en-US" sz="1100" i="1">
                  <a:solidFill>
                    <a:schemeClr val="bg2"/>
                  </a:solidFill>
                </a:rPr>
              </a:br>
              <a:r>
                <a:rPr lang="en-US" sz="1100" i="1">
                  <a:solidFill>
                    <a:schemeClr val="bg2"/>
                  </a:solidFill>
                </a:rPr>
                <a:t>available across the PH ecosystem</a:t>
              </a:r>
              <a:endParaRPr lang="en-US" sz="1100" i="1">
                <a:solidFill>
                  <a:schemeClr val="bg2"/>
                </a:solidFill>
                <a:cs typeface="Calibri"/>
              </a:endParaRPr>
            </a:p>
          </p:txBody>
        </p:sp>
        <p:sp>
          <p:nvSpPr>
            <p:cNvPr id="22" name="Flowchart: Off-page Connector 21">
              <a:extLst>
                <a:ext uri="{FF2B5EF4-FFF2-40B4-BE49-F238E27FC236}">
                  <a16:creationId xmlns:a16="http://schemas.microsoft.com/office/drawing/2014/main" id="{BD4D538D-A6F9-E0A7-C793-528439830E8A}"/>
                </a:ext>
              </a:extLst>
            </p:cNvPr>
            <p:cNvSpPr/>
            <p:nvPr/>
          </p:nvSpPr>
          <p:spPr>
            <a:xfrm>
              <a:off x="1536658" y="1793593"/>
              <a:ext cx="7882066" cy="651780"/>
            </a:xfrm>
            <a:prstGeom prst="flowChartOffpageConnector">
              <a:avLst/>
            </a:prstGeom>
            <a:gradFill>
              <a:gsLst>
                <a:gs pos="0">
                  <a:schemeClr val="accent6"/>
                </a:gs>
                <a:gs pos="100000">
                  <a:schemeClr val="tx1"/>
                </a:gs>
              </a:gsLst>
              <a:lin ang="5400000" scaled="1"/>
            </a:gradFill>
            <a:ln w="19050" cap="flat" cmpd="sng" algn="ctr">
              <a:noFill/>
              <a:prstDash val="solid"/>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pPr>
              <a:r>
                <a:rPr lang="en-US" sz="1100" b="1" kern="0">
                  <a:solidFill>
                    <a:srgbClr val="FFFFFF"/>
                  </a:solidFill>
                  <a:latin typeface="Arial" panose="020B0604020202020204" pitchFamily="34" charset="0"/>
                  <a:cs typeface="Arial" panose="020B0604020202020204" pitchFamily="34" charset="0"/>
                </a:rPr>
                <a:t>Office of the Director</a:t>
              </a:r>
            </a:p>
          </p:txBody>
        </p:sp>
      </p:grpSp>
      <p:sp>
        <p:nvSpPr>
          <p:cNvPr id="3" name="Slide Number Placeholder 4">
            <a:extLst>
              <a:ext uri="{FF2B5EF4-FFF2-40B4-BE49-F238E27FC236}">
                <a16:creationId xmlns:a16="http://schemas.microsoft.com/office/drawing/2014/main" id="{A00743B0-3C4C-CDF0-A9FF-47199E50A467}"/>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17</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6894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5CBF-D253-3151-3A01-0FD431E6BDF3}"/>
              </a:ext>
            </a:extLst>
          </p:cNvPr>
          <p:cNvSpPr>
            <a:spLocks noGrp="1"/>
          </p:cNvSpPr>
          <p:nvPr>
            <p:ph type="title"/>
          </p:nvPr>
        </p:nvSpPr>
        <p:spPr>
          <a:xfrm>
            <a:off x="609600" y="274639"/>
            <a:ext cx="6726071" cy="1551759"/>
          </a:xfrm>
        </p:spPr>
        <p:txBody>
          <a:bodyPr lIns="91440" tIns="45720" rIns="91440" bIns="45720" anchor="b" anchorCtr="0"/>
          <a:lstStyle/>
          <a:p>
            <a:pPr>
              <a:lnSpc>
                <a:spcPct val="106609"/>
              </a:lnSpc>
            </a:pPr>
            <a:r>
              <a:rPr lang="en-US" sz="3200" b="1">
                <a:solidFill>
                  <a:srgbClr val="0E5EAB"/>
                </a:solidFill>
              </a:rPr>
              <a:t>CDC’s Office of Public Health Data, Surveillance and Technology (OPHDST)</a:t>
            </a:r>
            <a:endParaRPr lang="en-US" sz="3200">
              <a:solidFill>
                <a:srgbClr val="0E5EAB"/>
              </a:solidFill>
            </a:endParaRPr>
          </a:p>
        </p:txBody>
      </p:sp>
      <p:grpSp>
        <p:nvGrpSpPr>
          <p:cNvPr id="14" name="Group 13" descr="OPHDST Org Chart&#10;">
            <a:extLst>
              <a:ext uri="{FF2B5EF4-FFF2-40B4-BE49-F238E27FC236}">
                <a16:creationId xmlns:a16="http://schemas.microsoft.com/office/drawing/2014/main" id="{B15E7AB6-C8D3-83F0-A9BF-E74DB0542BF0}"/>
              </a:ext>
            </a:extLst>
          </p:cNvPr>
          <p:cNvGrpSpPr/>
          <p:nvPr/>
        </p:nvGrpSpPr>
        <p:grpSpPr>
          <a:xfrm>
            <a:off x="675504" y="2172114"/>
            <a:ext cx="10548550" cy="4169579"/>
            <a:chOff x="1536658" y="1793593"/>
            <a:chExt cx="7882067" cy="4258841"/>
          </a:xfrm>
        </p:grpSpPr>
        <p:sp>
          <p:nvSpPr>
            <p:cNvPr id="15" name="Title 1">
              <a:extLst>
                <a:ext uri="{FF2B5EF4-FFF2-40B4-BE49-F238E27FC236}">
                  <a16:creationId xmlns:a16="http://schemas.microsoft.com/office/drawing/2014/main" id="{63C6791E-EAC9-7B85-2EA4-6E182A14DE6B}"/>
                </a:ext>
              </a:extLst>
            </p:cNvPr>
            <p:cNvSpPr txBox="1">
              <a:spLocks/>
            </p:cNvSpPr>
            <p:nvPr/>
          </p:nvSpPr>
          <p:spPr>
            <a:xfrm>
              <a:off x="1536659" y="2578134"/>
              <a:ext cx="2448201"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914377">
                <a:spcBef>
                  <a:spcPct val="0"/>
                </a:spcBef>
                <a:defRPr/>
              </a:pPr>
              <a:r>
                <a:rPr lang="en-US" sz="1200" b="1">
                  <a:solidFill>
                    <a:srgbClr val="002060"/>
                  </a:solidFill>
                  <a:cs typeface="Calibri"/>
                </a:rPr>
                <a:t>Detect and Monitor Division</a:t>
              </a:r>
              <a:endParaRPr lang="en-US" sz="1100" i="1">
                <a:solidFill>
                  <a:srgbClr val="000000"/>
                </a:solidFill>
                <a:cs typeface="Calibri"/>
              </a:endParaRPr>
            </a:p>
            <a:p>
              <a:pPr algn="ctr" defTabSz="1219170" fontAlgn="base">
                <a:spcBef>
                  <a:spcPct val="0"/>
                </a:spcBef>
                <a:spcAft>
                  <a:spcPct val="0"/>
                </a:spcAft>
                <a:defRPr/>
              </a:pPr>
              <a:r>
                <a:rPr lang="en-US" sz="1100" i="1">
                  <a:solidFill>
                    <a:srgbClr val="000000"/>
                  </a:solidFill>
                  <a:cs typeface="Calibri"/>
                </a:rPr>
                <a:t>Enables rapid detection on the state and local levels, tracks diseases and conditions nationally, and improves surveillance capabilities of </a:t>
              </a:r>
              <a:r>
                <a:rPr lang="en-US" sz="1000" i="1">
                  <a:solidFill>
                    <a:schemeClr val="accent6"/>
                  </a:solidFill>
                  <a:cs typeface="Calibri"/>
                </a:rPr>
                <a:t>State, Tribal, Local and Territorial (</a:t>
              </a:r>
              <a:r>
                <a:rPr lang="en-US" sz="1100" i="1">
                  <a:solidFill>
                    <a:srgbClr val="000000"/>
                  </a:solidFill>
                  <a:cs typeface="Calibri"/>
                </a:rPr>
                <a:t>STLTs), federal partners and internal officers​</a:t>
              </a:r>
            </a:p>
          </p:txBody>
        </p:sp>
        <p:sp>
          <p:nvSpPr>
            <p:cNvPr id="16" name="Title 1">
              <a:extLst>
                <a:ext uri="{FF2B5EF4-FFF2-40B4-BE49-F238E27FC236}">
                  <a16:creationId xmlns:a16="http://schemas.microsoft.com/office/drawing/2014/main" id="{8C1E464F-C7EF-00FB-033F-38E9DCE083E7}"/>
                </a:ext>
              </a:extLst>
            </p:cNvPr>
            <p:cNvSpPr txBox="1">
              <a:spLocks/>
            </p:cNvSpPr>
            <p:nvPr/>
          </p:nvSpPr>
          <p:spPr>
            <a:xfrm>
              <a:off x="4152677" y="2576483"/>
              <a:ext cx="255084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cs typeface="Calibri"/>
                </a:rPr>
                <a:t>Investigate and Respond Division</a:t>
              </a:r>
              <a:endParaRPr lang="en-US" sz="1100">
                <a:cs typeface="Calibri"/>
              </a:endParaRPr>
            </a:p>
            <a:p>
              <a:pPr algn="ctr" defTabSz="1219170" fontAlgn="base">
                <a:spcBef>
                  <a:spcPct val="0"/>
                </a:spcBef>
                <a:spcAft>
                  <a:spcPct val="0"/>
                </a:spcAft>
              </a:pPr>
              <a:r>
                <a:rPr lang="en-US" sz="1100" i="1">
                  <a:cs typeface="Calibri"/>
                </a:rPr>
                <a:t>Empowers STLTs and other Public Health (PH) actors with the tools to investigate, prevent and minimize PH risks and innovate to bolster future responses</a:t>
              </a:r>
            </a:p>
          </p:txBody>
        </p:sp>
        <p:sp>
          <p:nvSpPr>
            <p:cNvPr id="17" name="Title 1">
              <a:extLst>
                <a:ext uri="{FF2B5EF4-FFF2-40B4-BE49-F238E27FC236}">
                  <a16:creationId xmlns:a16="http://schemas.microsoft.com/office/drawing/2014/main" id="{E8CB4427-F0D3-4B98-BB88-5C85F7806859}"/>
                </a:ext>
              </a:extLst>
            </p:cNvPr>
            <p:cNvSpPr txBox="1">
              <a:spLocks/>
            </p:cNvSpPr>
            <p:nvPr/>
          </p:nvSpPr>
          <p:spPr>
            <a:xfrm>
              <a:off x="6871340" y="2576483"/>
              <a:ext cx="254738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latin typeface="Calibri" panose="020F0502020204030204" pitchFamily="34" charset="0"/>
                  <a:cs typeface="Calibri" panose="020F0502020204030204" pitchFamily="34" charset="0"/>
                </a:rPr>
                <a:t>Inform and Disseminate Division</a:t>
              </a:r>
              <a:endParaRPr lang="en-US" sz="1100" i="1">
                <a:latin typeface="Calibri" panose="020F0502020204030204" pitchFamily="34" charset="0"/>
                <a:cs typeface="Calibri" panose="020F0502020204030204" pitchFamily="34" charset="0"/>
              </a:endParaRPr>
            </a:p>
            <a:p>
              <a:pPr algn="ctr" defTabSz="1219170" fontAlgn="base">
                <a:spcBef>
                  <a:spcPct val="0"/>
                </a:spcBef>
                <a:spcAft>
                  <a:spcPct val="0"/>
                </a:spcAft>
              </a:pPr>
              <a:r>
                <a:rPr lang="en-US" sz="1100" i="1">
                  <a:latin typeface="Calibri" panose="020F0502020204030204" pitchFamily="34" charset="0"/>
                  <a:cs typeface="Calibri" panose="020F0502020204030204" pitchFamily="34" charset="0"/>
                </a:rPr>
                <a:t>Provides the public and PH decision-makers timely and actionable data, data products and analytic insights to guide decisions​</a:t>
              </a:r>
            </a:p>
          </p:txBody>
        </p:sp>
        <p:sp>
          <p:nvSpPr>
            <p:cNvPr id="18" name="Title 1">
              <a:extLst>
                <a:ext uri="{FF2B5EF4-FFF2-40B4-BE49-F238E27FC236}">
                  <a16:creationId xmlns:a16="http://schemas.microsoft.com/office/drawing/2014/main" id="{0EEAF2E7-10C1-A822-AB17-FA85A1050624}"/>
                </a:ext>
              </a:extLst>
            </p:cNvPr>
            <p:cNvSpPr txBox="1">
              <a:spLocks/>
            </p:cNvSpPr>
            <p:nvPr/>
          </p:nvSpPr>
          <p:spPr>
            <a:xfrm flipH="1">
              <a:off x="1536658" y="3996051"/>
              <a:ext cx="7882066" cy="961811"/>
            </a:xfrm>
            <a:prstGeom prst="round2DiagRect">
              <a:avLst/>
            </a:prstGeom>
            <a:solidFill>
              <a:schemeClr val="accent6">
                <a:lumMod val="25000"/>
                <a:lumOff val="75000"/>
              </a:schemeClr>
            </a:solidFill>
            <a:ln w="38100">
              <a:solidFill>
                <a:schemeClr val="accent6">
                  <a:lumMod val="25000"/>
                  <a:lumOff val="75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dirty="0">
                  <a:solidFill>
                    <a:schemeClr val="accent6"/>
                  </a:solidFill>
                </a:rPr>
                <a:t>Data Policy and Standards Division</a:t>
              </a:r>
              <a:endParaRPr lang="en-US" sz="1200" dirty="0">
                <a:solidFill>
                  <a:schemeClr val="accent6"/>
                </a:solidFill>
                <a:cs typeface="Calibri"/>
              </a:endParaRPr>
            </a:p>
            <a:p>
              <a:pPr algn="ctr" defTabSz="1219170" fontAlgn="base">
                <a:spcBef>
                  <a:spcPct val="0"/>
                </a:spcBef>
                <a:spcAft>
                  <a:spcPct val="0"/>
                </a:spcAft>
              </a:pPr>
              <a:r>
                <a:rPr lang="en-US" sz="1100" i="1" dirty="0">
                  <a:solidFill>
                    <a:schemeClr val="accent6"/>
                  </a:solidFill>
                </a:rPr>
                <a:t>Helps set and interpret data and technology policy and standards to ensure data transmitted across the PH ecosystem is robust, </a:t>
              </a:r>
              <a:br>
                <a:rPr lang="en-US" sz="1100" i="1" dirty="0">
                  <a:solidFill>
                    <a:schemeClr val="accent6"/>
                  </a:solidFill>
                </a:rPr>
              </a:br>
              <a:r>
                <a:rPr lang="en-US" sz="1100" i="1" dirty="0">
                  <a:solidFill>
                    <a:schemeClr val="accent6"/>
                  </a:solidFill>
                </a:rPr>
                <a:t>interoperable and conforms to open data policies</a:t>
              </a:r>
              <a:endParaRPr lang="en-US" sz="1100" i="1" dirty="0">
                <a:solidFill>
                  <a:schemeClr val="accent6"/>
                </a:solidFill>
                <a:cs typeface="Calibri"/>
              </a:endParaRPr>
            </a:p>
          </p:txBody>
        </p:sp>
        <p:sp>
          <p:nvSpPr>
            <p:cNvPr id="20" name="Title 1">
              <a:extLst>
                <a:ext uri="{FF2B5EF4-FFF2-40B4-BE49-F238E27FC236}">
                  <a16:creationId xmlns:a16="http://schemas.microsoft.com/office/drawing/2014/main" id="{6BA5FC14-D05F-D5C8-7C03-6A550FDF6642}"/>
                </a:ext>
              </a:extLst>
            </p:cNvPr>
            <p:cNvSpPr txBox="1">
              <a:spLocks/>
            </p:cNvSpPr>
            <p:nvPr/>
          </p:nvSpPr>
          <p:spPr>
            <a:xfrm>
              <a:off x="1536659" y="5090623"/>
              <a:ext cx="7882065" cy="961811"/>
            </a:xfrm>
            <a:prstGeom prst="round2DiagRect">
              <a:avLst/>
            </a:prstGeom>
            <a:solidFill>
              <a:schemeClr val="tx1"/>
            </a:solidFill>
            <a:ln w="38100">
              <a:solidFill>
                <a:schemeClr val="tx1"/>
              </a:solidFill>
            </a:ln>
          </p:spPr>
          <p:txBody>
            <a:bodyPr lIns="91440" tIns="45720" rIns="91440" bIns="45720" anchor="ctr">
              <a:noAutofit/>
            </a:bodyPr>
            <a:lstStyle>
              <a:defPPr>
                <a:defRPr lang="en-US"/>
              </a:defPPr>
              <a:lvl1pPr algn="ctr">
                <a:defRPr sz="1400">
                  <a:solidFill>
                    <a:sysClr val="windowText" lastClr="000000"/>
                  </a:solidFill>
                  <a:latin typeface="Calibri" panose="020F0502020204030204"/>
                </a:defRPr>
              </a:lvl1pPr>
              <a:lvl2pPr>
                <a:defRPr>
                  <a:solidFill>
                    <a:sysClr val="windowText" lastClr="000000"/>
                  </a:solidFill>
                  <a:latin typeface="Calibri" panose="020F0502020204030204"/>
                </a:defRPr>
              </a:lvl2pPr>
              <a:lvl3pPr>
                <a:defRPr>
                  <a:solidFill>
                    <a:sysClr val="windowText" lastClr="000000"/>
                  </a:solidFill>
                  <a:latin typeface="Calibri" panose="020F0502020204030204"/>
                </a:defRPr>
              </a:lvl3pPr>
              <a:lvl4pPr>
                <a:defRPr>
                  <a:solidFill>
                    <a:sysClr val="windowText" lastClr="000000"/>
                  </a:solidFill>
                  <a:latin typeface="Calibri" panose="020F0502020204030204"/>
                </a:defRPr>
              </a:lvl4pPr>
              <a:lvl5pPr>
                <a:defRPr>
                  <a:solidFill>
                    <a:sysClr val="windowText" lastClr="000000"/>
                  </a:solidFill>
                  <a:latin typeface="Calibri" panose="020F0502020204030204"/>
                </a:defRPr>
              </a:lvl5pPr>
              <a:lvl6pPr>
                <a:defRPr>
                  <a:solidFill>
                    <a:sysClr val="windowText" lastClr="000000"/>
                  </a:solidFill>
                  <a:latin typeface="Calibri" panose="020F0502020204030204"/>
                </a:defRPr>
              </a:lvl6pPr>
              <a:lvl7pPr>
                <a:defRPr>
                  <a:solidFill>
                    <a:sysClr val="windowText" lastClr="000000"/>
                  </a:solidFill>
                  <a:latin typeface="Calibri" panose="020F0502020204030204"/>
                </a:defRPr>
              </a:lvl7pPr>
              <a:lvl8pPr>
                <a:defRPr>
                  <a:solidFill>
                    <a:sysClr val="windowText" lastClr="000000"/>
                  </a:solidFill>
                  <a:latin typeface="Calibri" panose="020F0502020204030204"/>
                </a:defRPr>
              </a:lvl8pPr>
              <a:lvl9pPr>
                <a:defRPr>
                  <a:solidFill>
                    <a:sysClr val="windowText" lastClr="000000"/>
                  </a:solidFill>
                  <a:latin typeface="Calibri" panose="020F0502020204030204"/>
                </a:defRPr>
              </a:lvl9pPr>
            </a:lstStyle>
            <a:p>
              <a:pPr defTabSz="1219170" eaLnBrk="0" fontAlgn="base" hangingPunct="0">
                <a:spcBef>
                  <a:spcPct val="0"/>
                </a:spcBef>
                <a:spcAft>
                  <a:spcPct val="0"/>
                </a:spcAft>
              </a:pPr>
              <a:r>
                <a:rPr lang="en-US" sz="1200" b="1">
                  <a:solidFill>
                    <a:schemeClr val="bg2"/>
                  </a:solidFill>
                </a:rPr>
                <a:t>Platforms Division</a:t>
              </a:r>
              <a:endParaRPr lang="en-US" sz="1200">
                <a:solidFill>
                  <a:schemeClr val="bg2"/>
                </a:solidFill>
                <a:cs typeface="Calibri"/>
              </a:endParaRPr>
            </a:p>
            <a:p>
              <a:pPr defTabSz="1219170" eaLnBrk="0" fontAlgn="base" hangingPunct="0">
                <a:spcBef>
                  <a:spcPct val="0"/>
                </a:spcBef>
                <a:spcAft>
                  <a:spcPct val="0"/>
                </a:spcAft>
              </a:pPr>
              <a:r>
                <a:rPr lang="en-US" sz="1100" i="1">
                  <a:solidFill>
                    <a:schemeClr val="bg2"/>
                  </a:solidFill>
                </a:rPr>
                <a:t>Ensures that data used across CDC is robust and as accessible as possible, and to make reusable and shareable technologies </a:t>
              </a:r>
              <a:br>
                <a:rPr lang="en-US" sz="1100" i="1">
                  <a:solidFill>
                    <a:schemeClr val="bg2"/>
                  </a:solidFill>
                </a:rPr>
              </a:br>
              <a:r>
                <a:rPr lang="en-US" sz="1100" i="1">
                  <a:solidFill>
                    <a:schemeClr val="bg2"/>
                  </a:solidFill>
                </a:rPr>
                <a:t>available across the PH ecosystem</a:t>
              </a:r>
              <a:endParaRPr lang="en-US" sz="1100" i="1">
                <a:solidFill>
                  <a:schemeClr val="bg2"/>
                </a:solidFill>
                <a:cs typeface="Calibri"/>
              </a:endParaRPr>
            </a:p>
          </p:txBody>
        </p:sp>
        <p:sp>
          <p:nvSpPr>
            <p:cNvPr id="22" name="Flowchart: Off-page Connector 21">
              <a:extLst>
                <a:ext uri="{FF2B5EF4-FFF2-40B4-BE49-F238E27FC236}">
                  <a16:creationId xmlns:a16="http://schemas.microsoft.com/office/drawing/2014/main" id="{BD4D538D-A6F9-E0A7-C793-528439830E8A}"/>
                </a:ext>
              </a:extLst>
            </p:cNvPr>
            <p:cNvSpPr/>
            <p:nvPr/>
          </p:nvSpPr>
          <p:spPr>
            <a:xfrm>
              <a:off x="1536658" y="1793593"/>
              <a:ext cx="7882066" cy="651780"/>
            </a:xfrm>
            <a:prstGeom prst="flowChartOffpageConnector">
              <a:avLst/>
            </a:prstGeom>
            <a:gradFill>
              <a:gsLst>
                <a:gs pos="0">
                  <a:schemeClr val="accent6"/>
                </a:gs>
                <a:gs pos="100000">
                  <a:schemeClr val="tx1"/>
                </a:gs>
              </a:gsLst>
              <a:lin ang="5400000" scaled="1"/>
            </a:gradFill>
            <a:ln w="19050" cap="flat" cmpd="sng" algn="ctr">
              <a:noFill/>
              <a:prstDash val="solid"/>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pPr>
              <a:r>
                <a:rPr lang="en-US" sz="1100" b="1" kern="0">
                  <a:solidFill>
                    <a:srgbClr val="FFFFFF"/>
                  </a:solidFill>
                  <a:latin typeface="Arial" panose="020B0604020202020204" pitchFamily="34" charset="0"/>
                  <a:cs typeface="Arial" panose="020B0604020202020204" pitchFamily="34" charset="0"/>
                </a:rPr>
                <a:t>Office of the Director</a:t>
              </a:r>
            </a:p>
          </p:txBody>
        </p:sp>
      </p:grpSp>
      <p:sp>
        <p:nvSpPr>
          <p:cNvPr id="5" name="Rectangle 4" descr="emphasis on Data Policy and Standards division ">
            <a:extLst>
              <a:ext uri="{FF2B5EF4-FFF2-40B4-BE49-F238E27FC236}">
                <a16:creationId xmlns:a16="http://schemas.microsoft.com/office/drawing/2014/main" id="{133D7289-E779-9058-E8F4-B40EA606AF11}"/>
              </a:ext>
            </a:extLst>
          </p:cNvPr>
          <p:cNvSpPr/>
          <p:nvPr/>
        </p:nvSpPr>
        <p:spPr>
          <a:xfrm>
            <a:off x="433953" y="4198431"/>
            <a:ext cx="11082542" cy="12016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4">
            <a:extLst>
              <a:ext uri="{FF2B5EF4-FFF2-40B4-BE49-F238E27FC236}">
                <a16:creationId xmlns:a16="http://schemas.microsoft.com/office/drawing/2014/main" id="{FF8139EF-6C95-087D-214C-3219128C2B0D}"/>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18</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179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5CBF-D253-3151-3A01-0FD431E6BDF3}"/>
              </a:ext>
            </a:extLst>
          </p:cNvPr>
          <p:cNvSpPr>
            <a:spLocks noGrp="1"/>
          </p:cNvSpPr>
          <p:nvPr>
            <p:ph type="title"/>
          </p:nvPr>
        </p:nvSpPr>
        <p:spPr>
          <a:xfrm>
            <a:off x="609600" y="274639"/>
            <a:ext cx="6726071" cy="1551759"/>
          </a:xfrm>
        </p:spPr>
        <p:txBody>
          <a:bodyPr lIns="91440" tIns="45720" rIns="91440" bIns="45720" anchor="b" anchorCtr="0"/>
          <a:lstStyle/>
          <a:p>
            <a:pPr>
              <a:lnSpc>
                <a:spcPct val="106609"/>
              </a:lnSpc>
            </a:pPr>
            <a:r>
              <a:rPr lang="en-US" sz="3200" b="1">
                <a:solidFill>
                  <a:srgbClr val="0E5EAB"/>
                </a:solidFill>
              </a:rPr>
              <a:t>CDC’s Office of Public Health Data, Surveillance and Technology (OPHDST)</a:t>
            </a:r>
            <a:endParaRPr lang="en-US" sz="3200">
              <a:solidFill>
                <a:srgbClr val="0E5EAB"/>
              </a:solidFill>
            </a:endParaRPr>
          </a:p>
        </p:txBody>
      </p:sp>
      <p:grpSp>
        <p:nvGrpSpPr>
          <p:cNvPr id="14" name="Group 13" descr="OPHDST Org Chart&#10;">
            <a:extLst>
              <a:ext uri="{FF2B5EF4-FFF2-40B4-BE49-F238E27FC236}">
                <a16:creationId xmlns:a16="http://schemas.microsoft.com/office/drawing/2014/main" id="{B15E7AB6-C8D3-83F0-A9BF-E74DB0542BF0}"/>
              </a:ext>
            </a:extLst>
          </p:cNvPr>
          <p:cNvGrpSpPr/>
          <p:nvPr/>
        </p:nvGrpSpPr>
        <p:grpSpPr>
          <a:xfrm>
            <a:off x="675504" y="2172114"/>
            <a:ext cx="10548550" cy="4169579"/>
            <a:chOff x="1536658" y="1793593"/>
            <a:chExt cx="7882067" cy="4258841"/>
          </a:xfrm>
        </p:grpSpPr>
        <p:sp>
          <p:nvSpPr>
            <p:cNvPr id="15" name="Title 1">
              <a:extLst>
                <a:ext uri="{FF2B5EF4-FFF2-40B4-BE49-F238E27FC236}">
                  <a16:creationId xmlns:a16="http://schemas.microsoft.com/office/drawing/2014/main" id="{63C6791E-EAC9-7B85-2EA4-6E182A14DE6B}"/>
                </a:ext>
              </a:extLst>
            </p:cNvPr>
            <p:cNvSpPr txBox="1">
              <a:spLocks/>
            </p:cNvSpPr>
            <p:nvPr/>
          </p:nvSpPr>
          <p:spPr>
            <a:xfrm>
              <a:off x="1536659" y="2578134"/>
              <a:ext cx="2448201"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914377">
                <a:spcBef>
                  <a:spcPct val="0"/>
                </a:spcBef>
                <a:defRPr/>
              </a:pPr>
              <a:r>
                <a:rPr lang="en-US" sz="1200" b="1" dirty="0">
                  <a:solidFill>
                    <a:srgbClr val="002060"/>
                  </a:solidFill>
                  <a:cs typeface="Calibri"/>
                </a:rPr>
                <a:t>Detect and Monitor Division</a:t>
              </a:r>
              <a:endParaRPr lang="en-US" sz="1100" i="1" dirty="0">
                <a:solidFill>
                  <a:srgbClr val="000000"/>
                </a:solidFill>
                <a:cs typeface="Calibri"/>
              </a:endParaRPr>
            </a:p>
            <a:p>
              <a:pPr algn="ctr" defTabSz="1219170" fontAlgn="base">
                <a:spcBef>
                  <a:spcPct val="0"/>
                </a:spcBef>
                <a:spcAft>
                  <a:spcPct val="0"/>
                </a:spcAft>
                <a:defRPr/>
              </a:pPr>
              <a:r>
                <a:rPr lang="en-US" sz="1100" i="1" dirty="0">
                  <a:solidFill>
                    <a:srgbClr val="000000"/>
                  </a:solidFill>
                  <a:cs typeface="Calibri"/>
                </a:rPr>
                <a:t>Enables rapid detection on the state and local levels, tracks diseases and conditions nationally, and improves surveillance capabilities of </a:t>
              </a:r>
              <a:r>
                <a:rPr lang="en-US" sz="1000" i="1" dirty="0">
                  <a:solidFill>
                    <a:schemeClr val="accent6"/>
                  </a:solidFill>
                  <a:cs typeface="Calibri"/>
                </a:rPr>
                <a:t>State, Tribal, Local and Territorial (</a:t>
              </a:r>
              <a:r>
                <a:rPr lang="en-US" sz="1100" i="1" dirty="0">
                  <a:solidFill>
                    <a:srgbClr val="000000"/>
                  </a:solidFill>
                  <a:cs typeface="Calibri"/>
                </a:rPr>
                <a:t>STLTs), federal partners and internal officers​</a:t>
              </a:r>
            </a:p>
          </p:txBody>
        </p:sp>
        <p:sp>
          <p:nvSpPr>
            <p:cNvPr id="16" name="Title 1">
              <a:extLst>
                <a:ext uri="{FF2B5EF4-FFF2-40B4-BE49-F238E27FC236}">
                  <a16:creationId xmlns:a16="http://schemas.microsoft.com/office/drawing/2014/main" id="{8C1E464F-C7EF-00FB-033F-38E9DCE083E7}"/>
                </a:ext>
              </a:extLst>
            </p:cNvPr>
            <p:cNvSpPr txBox="1">
              <a:spLocks/>
            </p:cNvSpPr>
            <p:nvPr/>
          </p:nvSpPr>
          <p:spPr>
            <a:xfrm>
              <a:off x="4152677" y="2576483"/>
              <a:ext cx="255084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cs typeface="Calibri"/>
                </a:rPr>
                <a:t>Investigate and Respond Division</a:t>
              </a:r>
              <a:endParaRPr lang="en-US" sz="1100">
                <a:cs typeface="Calibri"/>
              </a:endParaRPr>
            </a:p>
            <a:p>
              <a:pPr algn="ctr" defTabSz="1219170" fontAlgn="base">
                <a:spcBef>
                  <a:spcPct val="0"/>
                </a:spcBef>
                <a:spcAft>
                  <a:spcPct val="0"/>
                </a:spcAft>
              </a:pPr>
              <a:r>
                <a:rPr lang="en-US" sz="1100" i="1">
                  <a:cs typeface="Calibri"/>
                </a:rPr>
                <a:t>Empowers STLTs and other Public Health (PH) actors with the tools to investigate, prevent and minimize PH risks and innovate to bolster future responses</a:t>
              </a:r>
            </a:p>
          </p:txBody>
        </p:sp>
        <p:sp>
          <p:nvSpPr>
            <p:cNvPr id="17" name="Title 1">
              <a:extLst>
                <a:ext uri="{FF2B5EF4-FFF2-40B4-BE49-F238E27FC236}">
                  <a16:creationId xmlns:a16="http://schemas.microsoft.com/office/drawing/2014/main" id="{E8CB4427-F0D3-4B98-BB88-5C85F7806859}"/>
                </a:ext>
              </a:extLst>
            </p:cNvPr>
            <p:cNvSpPr txBox="1">
              <a:spLocks/>
            </p:cNvSpPr>
            <p:nvPr/>
          </p:nvSpPr>
          <p:spPr>
            <a:xfrm>
              <a:off x="6871340" y="2576483"/>
              <a:ext cx="2547385" cy="1286806"/>
            </a:xfrm>
            <a:prstGeom prst="roundRect">
              <a:avLst/>
            </a:prstGeom>
            <a:solidFill>
              <a:schemeClr val="accent6">
                <a:lumMod val="10000"/>
                <a:lumOff val="90000"/>
              </a:schemeClr>
            </a:solidFill>
            <a:ln w="38100">
              <a:solidFill>
                <a:schemeClr val="accent6">
                  <a:lumMod val="10000"/>
                  <a:lumOff val="90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rgbClr val="002060"/>
                  </a:solidFill>
                  <a:latin typeface="Calibri" panose="020F0502020204030204" pitchFamily="34" charset="0"/>
                  <a:cs typeface="Calibri" panose="020F0502020204030204" pitchFamily="34" charset="0"/>
                </a:rPr>
                <a:t>Inform and Disseminate Division</a:t>
              </a:r>
              <a:endParaRPr lang="en-US" sz="1100" i="1">
                <a:latin typeface="Calibri" panose="020F0502020204030204" pitchFamily="34" charset="0"/>
                <a:cs typeface="Calibri" panose="020F0502020204030204" pitchFamily="34" charset="0"/>
              </a:endParaRPr>
            </a:p>
            <a:p>
              <a:pPr algn="ctr" defTabSz="1219170" fontAlgn="base">
                <a:spcBef>
                  <a:spcPct val="0"/>
                </a:spcBef>
                <a:spcAft>
                  <a:spcPct val="0"/>
                </a:spcAft>
              </a:pPr>
              <a:r>
                <a:rPr lang="en-US" sz="1100" i="1">
                  <a:latin typeface="Calibri" panose="020F0502020204030204" pitchFamily="34" charset="0"/>
                  <a:cs typeface="Calibri" panose="020F0502020204030204" pitchFamily="34" charset="0"/>
                </a:rPr>
                <a:t>Provides the public and PH decision-makers timely and actionable data, data products and analytic insights to guide decisions​</a:t>
              </a:r>
            </a:p>
          </p:txBody>
        </p:sp>
        <p:sp>
          <p:nvSpPr>
            <p:cNvPr id="18" name="Title 1">
              <a:extLst>
                <a:ext uri="{FF2B5EF4-FFF2-40B4-BE49-F238E27FC236}">
                  <a16:creationId xmlns:a16="http://schemas.microsoft.com/office/drawing/2014/main" id="{0EEAF2E7-10C1-A822-AB17-FA85A1050624}"/>
                </a:ext>
              </a:extLst>
            </p:cNvPr>
            <p:cNvSpPr txBox="1">
              <a:spLocks/>
            </p:cNvSpPr>
            <p:nvPr/>
          </p:nvSpPr>
          <p:spPr>
            <a:xfrm flipH="1">
              <a:off x="1536658" y="3996051"/>
              <a:ext cx="7882066" cy="961811"/>
            </a:xfrm>
            <a:prstGeom prst="round2DiagRect">
              <a:avLst/>
            </a:prstGeom>
            <a:solidFill>
              <a:schemeClr val="accent6">
                <a:lumMod val="25000"/>
                <a:lumOff val="75000"/>
              </a:schemeClr>
            </a:solidFill>
            <a:ln w="38100">
              <a:solidFill>
                <a:schemeClr val="accent6">
                  <a:lumMod val="25000"/>
                  <a:lumOff val="75000"/>
                </a:schemeClr>
              </a:solidFill>
            </a:ln>
          </p:spPr>
          <p:txBody>
            <a:bodyPr lIns="91440" tIns="45720" rIns="91440" bIns="45720" anchor="ctr">
              <a:noAutofit/>
            </a:bodyP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defRPr/>
              </a:pPr>
              <a:r>
                <a:rPr lang="en-US" sz="1200" b="1">
                  <a:solidFill>
                    <a:schemeClr val="accent6"/>
                  </a:solidFill>
                </a:rPr>
                <a:t>Data Policy and Standards Division</a:t>
              </a:r>
              <a:endParaRPr lang="en-US" sz="1200">
                <a:solidFill>
                  <a:schemeClr val="accent6"/>
                </a:solidFill>
                <a:cs typeface="Calibri"/>
              </a:endParaRPr>
            </a:p>
            <a:p>
              <a:pPr algn="ctr" defTabSz="1219170" fontAlgn="base">
                <a:spcBef>
                  <a:spcPct val="0"/>
                </a:spcBef>
                <a:spcAft>
                  <a:spcPct val="0"/>
                </a:spcAft>
              </a:pPr>
              <a:r>
                <a:rPr lang="en-US" sz="1100" i="1">
                  <a:solidFill>
                    <a:schemeClr val="accent6"/>
                  </a:solidFill>
                </a:rPr>
                <a:t>Helps set and interpret data and technology policy and standards to ensure data transmitted across the PH ecosystem is robust, </a:t>
              </a:r>
              <a:br>
                <a:rPr lang="en-US" sz="1100" i="1">
                  <a:solidFill>
                    <a:schemeClr val="accent6"/>
                  </a:solidFill>
                </a:rPr>
              </a:br>
              <a:r>
                <a:rPr lang="en-US" sz="1100" i="1">
                  <a:solidFill>
                    <a:schemeClr val="accent6"/>
                  </a:solidFill>
                </a:rPr>
                <a:t>interoperable and conforms to open data policies</a:t>
              </a:r>
              <a:endParaRPr lang="en-US" sz="1100" i="1">
                <a:solidFill>
                  <a:schemeClr val="accent6"/>
                </a:solidFill>
                <a:cs typeface="Calibri"/>
              </a:endParaRPr>
            </a:p>
          </p:txBody>
        </p:sp>
        <p:sp>
          <p:nvSpPr>
            <p:cNvPr id="20" name="Title 1">
              <a:extLst>
                <a:ext uri="{FF2B5EF4-FFF2-40B4-BE49-F238E27FC236}">
                  <a16:creationId xmlns:a16="http://schemas.microsoft.com/office/drawing/2014/main" id="{6BA5FC14-D05F-D5C8-7C03-6A550FDF6642}"/>
                </a:ext>
              </a:extLst>
            </p:cNvPr>
            <p:cNvSpPr txBox="1">
              <a:spLocks/>
            </p:cNvSpPr>
            <p:nvPr/>
          </p:nvSpPr>
          <p:spPr>
            <a:xfrm>
              <a:off x="1536659" y="5090623"/>
              <a:ext cx="7882065" cy="961811"/>
            </a:xfrm>
            <a:prstGeom prst="round2DiagRect">
              <a:avLst/>
            </a:prstGeom>
            <a:solidFill>
              <a:schemeClr val="tx1"/>
            </a:solidFill>
            <a:ln w="38100">
              <a:solidFill>
                <a:schemeClr val="tx1"/>
              </a:solidFill>
            </a:ln>
          </p:spPr>
          <p:txBody>
            <a:bodyPr lIns="91440" tIns="45720" rIns="91440" bIns="45720" anchor="ctr">
              <a:noAutofit/>
            </a:bodyPr>
            <a:lstStyle>
              <a:defPPr>
                <a:defRPr lang="en-US"/>
              </a:defPPr>
              <a:lvl1pPr algn="ctr">
                <a:defRPr sz="1400">
                  <a:solidFill>
                    <a:sysClr val="windowText" lastClr="000000"/>
                  </a:solidFill>
                  <a:latin typeface="Calibri" panose="020F0502020204030204"/>
                </a:defRPr>
              </a:lvl1pPr>
              <a:lvl2pPr>
                <a:defRPr>
                  <a:solidFill>
                    <a:sysClr val="windowText" lastClr="000000"/>
                  </a:solidFill>
                  <a:latin typeface="Calibri" panose="020F0502020204030204"/>
                </a:defRPr>
              </a:lvl2pPr>
              <a:lvl3pPr>
                <a:defRPr>
                  <a:solidFill>
                    <a:sysClr val="windowText" lastClr="000000"/>
                  </a:solidFill>
                  <a:latin typeface="Calibri" panose="020F0502020204030204"/>
                </a:defRPr>
              </a:lvl3pPr>
              <a:lvl4pPr>
                <a:defRPr>
                  <a:solidFill>
                    <a:sysClr val="windowText" lastClr="000000"/>
                  </a:solidFill>
                  <a:latin typeface="Calibri" panose="020F0502020204030204"/>
                </a:defRPr>
              </a:lvl4pPr>
              <a:lvl5pPr>
                <a:defRPr>
                  <a:solidFill>
                    <a:sysClr val="windowText" lastClr="000000"/>
                  </a:solidFill>
                  <a:latin typeface="Calibri" panose="020F0502020204030204"/>
                </a:defRPr>
              </a:lvl5pPr>
              <a:lvl6pPr>
                <a:defRPr>
                  <a:solidFill>
                    <a:sysClr val="windowText" lastClr="000000"/>
                  </a:solidFill>
                  <a:latin typeface="Calibri" panose="020F0502020204030204"/>
                </a:defRPr>
              </a:lvl6pPr>
              <a:lvl7pPr>
                <a:defRPr>
                  <a:solidFill>
                    <a:sysClr val="windowText" lastClr="000000"/>
                  </a:solidFill>
                  <a:latin typeface="Calibri" panose="020F0502020204030204"/>
                </a:defRPr>
              </a:lvl7pPr>
              <a:lvl8pPr>
                <a:defRPr>
                  <a:solidFill>
                    <a:sysClr val="windowText" lastClr="000000"/>
                  </a:solidFill>
                  <a:latin typeface="Calibri" panose="020F0502020204030204"/>
                </a:defRPr>
              </a:lvl8pPr>
              <a:lvl9pPr>
                <a:defRPr>
                  <a:solidFill>
                    <a:sysClr val="windowText" lastClr="000000"/>
                  </a:solidFill>
                  <a:latin typeface="Calibri" panose="020F0502020204030204"/>
                </a:defRPr>
              </a:lvl9pPr>
            </a:lstStyle>
            <a:p>
              <a:pPr defTabSz="1219170" eaLnBrk="0" fontAlgn="base" hangingPunct="0">
                <a:spcBef>
                  <a:spcPct val="0"/>
                </a:spcBef>
                <a:spcAft>
                  <a:spcPct val="0"/>
                </a:spcAft>
              </a:pPr>
              <a:r>
                <a:rPr lang="en-US" sz="1200" b="1">
                  <a:solidFill>
                    <a:schemeClr val="bg2"/>
                  </a:solidFill>
                </a:rPr>
                <a:t>Platforms Division</a:t>
              </a:r>
              <a:endParaRPr lang="en-US" sz="1200">
                <a:solidFill>
                  <a:schemeClr val="bg2"/>
                </a:solidFill>
                <a:cs typeface="Calibri"/>
              </a:endParaRPr>
            </a:p>
            <a:p>
              <a:pPr defTabSz="1219170" eaLnBrk="0" fontAlgn="base" hangingPunct="0">
                <a:spcBef>
                  <a:spcPct val="0"/>
                </a:spcBef>
                <a:spcAft>
                  <a:spcPct val="0"/>
                </a:spcAft>
              </a:pPr>
              <a:r>
                <a:rPr lang="en-US" sz="1100" i="1">
                  <a:solidFill>
                    <a:schemeClr val="bg2"/>
                  </a:solidFill>
                </a:rPr>
                <a:t>Ensures that data used across CDC is robust and as accessible as possible, and to make reusable and shareable technologies </a:t>
              </a:r>
              <a:br>
                <a:rPr lang="en-US" sz="1100" i="1">
                  <a:solidFill>
                    <a:schemeClr val="bg2"/>
                  </a:solidFill>
                </a:rPr>
              </a:br>
              <a:r>
                <a:rPr lang="en-US" sz="1100" i="1">
                  <a:solidFill>
                    <a:schemeClr val="bg2"/>
                  </a:solidFill>
                </a:rPr>
                <a:t>available across the PH ecosystem</a:t>
              </a:r>
              <a:endParaRPr lang="en-US" sz="1100" i="1">
                <a:solidFill>
                  <a:schemeClr val="bg2"/>
                </a:solidFill>
                <a:cs typeface="Calibri"/>
              </a:endParaRPr>
            </a:p>
          </p:txBody>
        </p:sp>
        <p:sp>
          <p:nvSpPr>
            <p:cNvPr id="22" name="Flowchart: Off-page Connector 21">
              <a:extLst>
                <a:ext uri="{FF2B5EF4-FFF2-40B4-BE49-F238E27FC236}">
                  <a16:creationId xmlns:a16="http://schemas.microsoft.com/office/drawing/2014/main" id="{BD4D538D-A6F9-E0A7-C793-528439830E8A}"/>
                </a:ext>
              </a:extLst>
            </p:cNvPr>
            <p:cNvSpPr/>
            <p:nvPr/>
          </p:nvSpPr>
          <p:spPr>
            <a:xfrm>
              <a:off x="1536658" y="1793593"/>
              <a:ext cx="7882066" cy="651780"/>
            </a:xfrm>
            <a:prstGeom prst="flowChartOffpageConnector">
              <a:avLst/>
            </a:prstGeom>
            <a:gradFill>
              <a:gsLst>
                <a:gs pos="0">
                  <a:schemeClr val="accent6"/>
                </a:gs>
                <a:gs pos="100000">
                  <a:schemeClr val="tx1"/>
                </a:gs>
              </a:gsLst>
              <a:lin ang="5400000" scaled="1"/>
            </a:gradFill>
            <a:ln w="19050" cap="flat" cmpd="sng" algn="ctr">
              <a:noFill/>
              <a:prstDash val="solid"/>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defTabSz="1219170" fontAlgn="base">
                <a:spcBef>
                  <a:spcPct val="0"/>
                </a:spcBef>
                <a:spcAft>
                  <a:spcPct val="0"/>
                </a:spcAft>
              </a:pPr>
              <a:r>
                <a:rPr lang="en-US" sz="1100" b="1" kern="0">
                  <a:solidFill>
                    <a:srgbClr val="FFFFFF"/>
                  </a:solidFill>
                  <a:latin typeface="Arial" panose="020B0604020202020204" pitchFamily="34" charset="0"/>
                  <a:cs typeface="Arial" panose="020B0604020202020204" pitchFamily="34" charset="0"/>
                </a:rPr>
                <a:t>Office of the Director</a:t>
              </a:r>
            </a:p>
          </p:txBody>
        </p:sp>
      </p:grpSp>
      <p:sp>
        <p:nvSpPr>
          <p:cNvPr id="3" name="Rectangle 2" descr="Emphasis - highlighting - Detect and Monitor Division ">
            <a:extLst>
              <a:ext uri="{FF2B5EF4-FFF2-40B4-BE49-F238E27FC236}">
                <a16:creationId xmlns:a16="http://schemas.microsoft.com/office/drawing/2014/main" id="{50D3DFB1-4CAE-9FAC-74D0-E57727230A05}"/>
              </a:ext>
            </a:extLst>
          </p:cNvPr>
          <p:cNvSpPr/>
          <p:nvPr/>
        </p:nvSpPr>
        <p:spPr>
          <a:xfrm>
            <a:off x="449450" y="2808615"/>
            <a:ext cx="3727065" cy="151817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4">
            <a:extLst>
              <a:ext uri="{FF2B5EF4-FFF2-40B4-BE49-F238E27FC236}">
                <a16:creationId xmlns:a16="http://schemas.microsoft.com/office/drawing/2014/main" id="{04446695-4ED6-E0CC-D233-10016371CF4B}"/>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19</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1394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dirty="0"/>
              <a:t>Agenda</a:t>
            </a: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body" sz="quarter" idx="10"/>
          </p:nvPr>
        </p:nvSpPr>
        <p:spPr/>
        <p:txBody>
          <a:bodyPr/>
          <a:lstStyle/>
          <a:p>
            <a:pPr marL="304158" indent="-304158">
              <a:lnSpc>
                <a:spcPct val="100000"/>
              </a:lnSpc>
            </a:pPr>
            <a:r>
              <a:rPr lang="en-US" sz="2651" b="0" dirty="0">
                <a:cs typeface="Calibri"/>
              </a:rPr>
              <a:t>NNDSS Updates/Announcements </a:t>
            </a:r>
            <a:endParaRPr lang="en-US" sz="2651" b="0" dirty="0">
              <a:latin typeface="Calibri"/>
              <a:cs typeface="Calibri"/>
            </a:endParaRPr>
          </a:p>
          <a:p>
            <a:pPr marL="304158" indent="-304158">
              <a:lnSpc>
                <a:spcPct val="100000"/>
              </a:lnSpc>
            </a:pPr>
            <a:r>
              <a:rPr lang="en-US" sz="2651" b="0" dirty="0">
                <a:latin typeface="Calibri"/>
                <a:cs typeface="Calibri"/>
              </a:rPr>
              <a:t>Minimal Data Necessary (MDN)</a:t>
            </a:r>
          </a:p>
          <a:p>
            <a:pPr marL="608944" lvl="1" indent="-304158">
              <a:lnSpc>
                <a:spcPct val="100000"/>
              </a:lnSpc>
            </a:pPr>
            <a:r>
              <a:rPr lang="en-US" sz="2384" b="0" dirty="0">
                <a:latin typeface="Calibri"/>
                <a:cs typeface="Calibri"/>
              </a:rPr>
              <a:t>Overview</a:t>
            </a:r>
          </a:p>
          <a:p>
            <a:pPr marL="608944" lvl="1" indent="-304158">
              <a:lnSpc>
                <a:spcPct val="100000"/>
              </a:lnSpc>
            </a:pPr>
            <a:r>
              <a:rPr lang="en-US" sz="2384" b="0" dirty="0">
                <a:latin typeface="Calibri"/>
                <a:cs typeface="Calibri"/>
              </a:rPr>
              <a:t>Implementation for Case Notification </a:t>
            </a:r>
            <a:endParaRPr lang="en-US" sz="2384" b="0" dirty="0">
              <a:cs typeface="Calibri"/>
            </a:endParaRPr>
          </a:p>
          <a:p>
            <a:pPr marL="304158" indent="-304158">
              <a:lnSpc>
                <a:spcPct val="100000"/>
              </a:lnSpc>
            </a:pPr>
            <a:r>
              <a:rPr lang="en-US" sz="2651" b="0" dirty="0">
                <a:latin typeface="Calibri"/>
                <a:cs typeface="Calibri"/>
              </a:rPr>
              <a:t>Questions and Answers</a:t>
            </a:r>
          </a:p>
          <a:p>
            <a:pPr marL="0" indent="0">
              <a:lnSpc>
                <a:spcPct val="169230"/>
              </a:lnSpc>
              <a:buNone/>
            </a:pPr>
            <a:endParaRPr lang="en-US" dirty="0"/>
          </a:p>
        </p:txBody>
      </p:sp>
      <p:pic>
        <p:nvPicPr>
          <p:cNvPr id="2" name="Picture 1">
            <a:extLst>
              <a:ext uri="{FF2B5EF4-FFF2-40B4-BE49-F238E27FC236}">
                <a16:creationId xmlns:a16="http://schemas.microsoft.com/office/drawing/2014/main" id="{4DA33287-9226-D86C-42B1-93132C24CD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11189" y="3337946"/>
            <a:ext cx="2773361" cy="2886140"/>
          </a:xfrm>
          <a:prstGeom prst="rect">
            <a:avLst/>
          </a:prstGeom>
        </p:spPr>
      </p:pic>
    </p:spTree>
    <p:extLst>
      <p:ext uri="{BB962C8B-B14F-4D97-AF65-F5344CB8AC3E}">
        <p14:creationId xmlns:p14="http://schemas.microsoft.com/office/powerpoint/2010/main" val="687512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0347B-F330-6B4B-A47C-EBEF308102C7}"/>
              </a:ext>
            </a:extLst>
          </p:cNvPr>
          <p:cNvSpPr>
            <a:spLocks noGrp="1"/>
          </p:cNvSpPr>
          <p:nvPr>
            <p:ph type="title"/>
          </p:nvPr>
        </p:nvSpPr>
        <p:spPr/>
        <p:txBody>
          <a:bodyPr lIns="121920" tIns="60960" rIns="121920" bIns="60960" anchor="ctr" anchorCtr="0"/>
          <a:lstStyle/>
          <a:p>
            <a:pPr>
              <a:lnSpc>
                <a:spcPct val="63775"/>
              </a:lnSpc>
            </a:pPr>
            <a:r>
              <a:rPr lang="en-US" dirty="0"/>
              <a:t>Detect and Monitor Division</a:t>
            </a:r>
          </a:p>
        </p:txBody>
      </p:sp>
      <p:sp>
        <p:nvSpPr>
          <p:cNvPr id="4" name="Slide Number Placeholder 3">
            <a:extLst>
              <a:ext uri="{FF2B5EF4-FFF2-40B4-BE49-F238E27FC236}">
                <a16:creationId xmlns:a16="http://schemas.microsoft.com/office/drawing/2014/main" id="{63235153-8F02-34B7-E465-AC3A9154B632}"/>
              </a:ext>
            </a:extLst>
          </p:cNvPr>
          <p:cNvSpPr>
            <a:spLocks noGrp="1"/>
          </p:cNvSpPr>
          <p:nvPr>
            <p:ph type="sldNum" sz="quarter" idx="17"/>
          </p:nvPr>
        </p:nvSpPr>
        <p:spPr/>
        <p:txBody>
          <a:bodyPr/>
          <a:lstStyle/>
          <a:p>
            <a:pPr defTabSz="1219170" eaLnBrk="0" fontAlgn="base" hangingPunct="0">
              <a:spcBef>
                <a:spcPct val="0"/>
              </a:spcBef>
              <a:spcAft>
                <a:spcPct val="0"/>
              </a:spcAft>
              <a:defRPr/>
            </a:pPr>
            <a:fld id="{D8E7DCDC-E408-4B61-982D-00D1D5E6AEFC}" type="slidenum">
              <a:rPr lang="en-US"/>
              <a:pPr defTabSz="1219170" eaLnBrk="0" fontAlgn="base" hangingPunct="0">
                <a:spcBef>
                  <a:spcPct val="0"/>
                </a:spcBef>
                <a:spcAft>
                  <a:spcPct val="0"/>
                </a:spcAft>
                <a:defRPr/>
              </a:pPr>
              <a:t>20</a:t>
            </a:fld>
            <a:endParaRPr lang="en-US" dirty="0"/>
          </a:p>
        </p:txBody>
      </p:sp>
      <p:grpSp>
        <p:nvGrpSpPr>
          <p:cNvPr id="18" name="Group 17" descr="text box labeled Data transmission team with text &quot; Laura Conn, Lead&#10;&#10;Message Mapping Guides (MMG)&#10;eSHARE&#10;eCR &#10;">
            <a:extLst>
              <a:ext uri="{FF2B5EF4-FFF2-40B4-BE49-F238E27FC236}">
                <a16:creationId xmlns:a16="http://schemas.microsoft.com/office/drawing/2014/main" id="{A3292A8B-5DF0-8C60-1D97-E16A3A32A147}"/>
              </a:ext>
            </a:extLst>
          </p:cNvPr>
          <p:cNvGrpSpPr/>
          <p:nvPr/>
        </p:nvGrpSpPr>
        <p:grpSpPr>
          <a:xfrm>
            <a:off x="6256151" y="1685187"/>
            <a:ext cx="5265288" cy="4588020"/>
            <a:chOff x="3147896" y="1793132"/>
            <a:chExt cx="2737716" cy="3441015"/>
          </a:xfrm>
        </p:grpSpPr>
        <p:sp>
          <p:nvSpPr>
            <p:cNvPr id="10" name="Rectangle 9">
              <a:extLst>
                <a:ext uri="{FF2B5EF4-FFF2-40B4-BE49-F238E27FC236}">
                  <a16:creationId xmlns:a16="http://schemas.microsoft.com/office/drawing/2014/main" id="{B8E8EF39-B015-90B3-9F94-81E81DE26756}"/>
                </a:ext>
              </a:extLst>
            </p:cNvPr>
            <p:cNvSpPr/>
            <p:nvPr/>
          </p:nvSpPr>
          <p:spPr>
            <a:xfrm>
              <a:off x="3175866" y="1793132"/>
              <a:ext cx="2709746" cy="10332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Public Health Data Transmission Branch</a:t>
              </a:r>
            </a:p>
          </p:txBody>
        </p:sp>
        <p:sp>
          <p:nvSpPr>
            <p:cNvPr id="12" name="Text Placeholder 5">
              <a:extLst>
                <a:ext uri="{FF2B5EF4-FFF2-40B4-BE49-F238E27FC236}">
                  <a16:creationId xmlns:a16="http://schemas.microsoft.com/office/drawing/2014/main" id="{09213062-900B-5E7B-F6BB-50BA124E713F}"/>
                </a:ext>
              </a:extLst>
            </p:cNvPr>
            <p:cNvSpPr txBox="1">
              <a:spLocks/>
            </p:cNvSpPr>
            <p:nvPr/>
          </p:nvSpPr>
          <p:spPr bwMode="auto">
            <a:xfrm>
              <a:off x="3147896" y="2953332"/>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NNDSS</a:t>
              </a:r>
            </a:p>
            <a:p>
              <a:pPr marL="304792" indent="-304792" defTabSz="1219170">
                <a:lnSpc>
                  <a:spcPct val="65476"/>
                </a:lnSpc>
                <a:buClr>
                  <a:srgbClr val="0E5EAB"/>
                </a:buClr>
                <a:defRPr/>
              </a:pPr>
              <a:r>
                <a:rPr lang="en-US" sz="2667" dirty="0">
                  <a:cs typeface="Calibri" panose="020F0502020204030204" pitchFamily="34" charset="0"/>
                </a:rPr>
                <a:t>MVPS</a:t>
              </a:r>
            </a:p>
            <a:p>
              <a:pPr marL="304792" indent="-304792" defTabSz="1219170">
                <a:lnSpc>
                  <a:spcPct val="65476"/>
                </a:lnSpc>
                <a:buClr>
                  <a:srgbClr val="0E5EAB"/>
                </a:buClr>
                <a:defRPr/>
              </a:pPr>
              <a:r>
                <a:rPr lang="en-US" sz="2667" dirty="0">
                  <a:cs typeface="Calibri" panose="020F0502020204030204" pitchFamily="34" charset="0"/>
                </a:rPr>
                <a:t>eCR</a:t>
              </a:r>
            </a:p>
            <a:p>
              <a:pPr marL="304792" indent="-304792" defTabSz="1219170">
                <a:lnSpc>
                  <a:spcPct val="65476"/>
                </a:lnSpc>
                <a:buClr>
                  <a:srgbClr val="0E5EAB"/>
                </a:buClr>
                <a:defRPr/>
              </a:pPr>
              <a:r>
                <a:rPr lang="en-US" sz="2667" dirty="0">
                  <a:cs typeface="Calibri" panose="020F0502020204030204" pitchFamily="34" charset="0"/>
                </a:rPr>
                <a:t>ReportStream</a:t>
              </a:r>
            </a:p>
          </p:txBody>
        </p:sp>
      </p:grpSp>
      <p:grpSp>
        <p:nvGrpSpPr>
          <p:cNvPr id="17" name="Group 16" descr="Text box with labeled data evaluation and surveillance operations team with text: &quot; Michelle lin, Lead and NNDSS Program">
            <a:extLst>
              <a:ext uri="{FF2B5EF4-FFF2-40B4-BE49-F238E27FC236}">
                <a16:creationId xmlns:a16="http://schemas.microsoft.com/office/drawing/2014/main" id="{FA5784A5-88BF-BB1B-B96F-F2C4D2EAA64C}"/>
              </a:ext>
            </a:extLst>
          </p:cNvPr>
          <p:cNvGrpSpPr/>
          <p:nvPr/>
        </p:nvGrpSpPr>
        <p:grpSpPr>
          <a:xfrm>
            <a:off x="670562" y="1685187"/>
            <a:ext cx="5265290" cy="4564785"/>
            <a:chOff x="412131" y="1795693"/>
            <a:chExt cx="3343163" cy="3423589"/>
          </a:xfrm>
        </p:grpSpPr>
        <p:sp>
          <p:nvSpPr>
            <p:cNvPr id="16" name="Text Placeholder 5">
              <a:extLst>
                <a:ext uri="{FF2B5EF4-FFF2-40B4-BE49-F238E27FC236}">
                  <a16:creationId xmlns:a16="http://schemas.microsoft.com/office/drawing/2014/main" id="{54F81934-8414-13B0-C54F-470EEDCE1B79}"/>
                </a:ext>
              </a:extLst>
            </p:cNvPr>
            <p:cNvSpPr txBox="1">
              <a:spLocks/>
            </p:cNvSpPr>
            <p:nvPr/>
          </p:nvSpPr>
          <p:spPr bwMode="auto">
            <a:xfrm>
              <a:off x="412131" y="2938467"/>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NSSP</a:t>
              </a:r>
              <a:endParaRPr lang="en-US" sz="2667" dirty="0">
                <a:cs typeface="Calibri" panose="020F0502020204030204" pitchFamily="34" charset="0"/>
              </a:endParaRPr>
            </a:p>
          </p:txBody>
        </p:sp>
        <p:sp>
          <p:nvSpPr>
            <p:cNvPr id="9" name="Rectangle 8">
              <a:extLst>
                <a:ext uri="{FF2B5EF4-FFF2-40B4-BE49-F238E27FC236}">
                  <a16:creationId xmlns:a16="http://schemas.microsoft.com/office/drawing/2014/main" id="{BAE1D3C5-444E-7B2B-0974-FCB44456E692}"/>
                </a:ext>
              </a:extLst>
            </p:cNvPr>
            <p:cNvSpPr/>
            <p:nvPr/>
          </p:nvSpPr>
          <p:spPr>
            <a:xfrm>
              <a:off x="420399" y="1795693"/>
              <a:ext cx="3334895"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Integrated Monitoring Branch</a:t>
              </a:r>
            </a:p>
          </p:txBody>
        </p:sp>
      </p:grpSp>
    </p:spTree>
    <p:extLst>
      <p:ext uri="{BB962C8B-B14F-4D97-AF65-F5344CB8AC3E}">
        <p14:creationId xmlns:p14="http://schemas.microsoft.com/office/powerpoint/2010/main" val="584653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30347B-F330-6B4B-A47C-EBEF308102C7}"/>
              </a:ext>
            </a:extLst>
          </p:cNvPr>
          <p:cNvSpPr>
            <a:spLocks noGrp="1"/>
          </p:cNvSpPr>
          <p:nvPr>
            <p:ph type="title"/>
          </p:nvPr>
        </p:nvSpPr>
        <p:spPr/>
        <p:txBody>
          <a:bodyPr lIns="121920" tIns="60960" rIns="121920" bIns="60960" anchor="ctr" anchorCtr="0"/>
          <a:lstStyle/>
          <a:p>
            <a:pPr>
              <a:lnSpc>
                <a:spcPct val="63775"/>
              </a:lnSpc>
            </a:pPr>
            <a:r>
              <a:rPr lang="en-US" dirty="0"/>
              <a:t>Public Health Data Transmission Branch (PHDTB)</a:t>
            </a:r>
          </a:p>
        </p:txBody>
      </p:sp>
      <p:sp>
        <p:nvSpPr>
          <p:cNvPr id="4" name="Slide Number Placeholder 3">
            <a:extLst>
              <a:ext uri="{FF2B5EF4-FFF2-40B4-BE49-F238E27FC236}">
                <a16:creationId xmlns:a16="http://schemas.microsoft.com/office/drawing/2014/main" id="{63235153-8F02-34B7-E465-AC3A9154B632}"/>
              </a:ext>
            </a:extLst>
          </p:cNvPr>
          <p:cNvSpPr>
            <a:spLocks noGrp="1"/>
          </p:cNvSpPr>
          <p:nvPr>
            <p:ph type="sldNum" sz="quarter" idx="17"/>
          </p:nvPr>
        </p:nvSpPr>
        <p:spPr/>
        <p:txBody>
          <a:bodyPr/>
          <a:lstStyle/>
          <a:p>
            <a:pPr defTabSz="1219170" eaLnBrk="0" fontAlgn="base" hangingPunct="0">
              <a:spcBef>
                <a:spcPct val="0"/>
              </a:spcBef>
              <a:spcAft>
                <a:spcPct val="0"/>
              </a:spcAft>
              <a:defRPr/>
            </a:pPr>
            <a:fld id="{D8E7DCDC-E408-4B61-982D-00D1D5E6AEFC}" type="slidenum">
              <a:rPr lang="en-US"/>
              <a:pPr defTabSz="1219170" eaLnBrk="0" fontAlgn="base" hangingPunct="0">
                <a:spcBef>
                  <a:spcPct val="0"/>
                </a:spcBef>
                <a:spcAft>
                  <a:spcPct val="0"/>
                </a:spcAft>
                <a:defRPr/>
              </a:pPr>
              <a:t>21</a:t>
            </a:fld>
            <a:endParaRPr lang="en-US" dirty="0"/>
          </a:p>
        </p:txBody>
      </p:sp>
      <p:grpSp>
        <p:nvGrpSpPr>
          <p:cNvPr id="18" name="Group 17" descr="text box labeled Data transmission team with text &quot; Laura Conn, Lead&#10;&#10;Message Mapping Guides (MMG)&#10;eSHARE&#10;eCR &#10;">
            <a:extLst>
              <a:ext uri="{FF2B5EF4-FFF2-40B4-BE49-F238E27FC236}">
                <a16:creationId xmlns:a16="http://schemas.microsoft.com/office/drawing/2014/main" id="{A3292A8B-5DF0-8C60-1D97-E16A3A32A147}"/>
              </a:ext>
            </a:extLst>
          </p:cNvPr>
          <p:cNvGrpSpPr/>
          <p:nvPr/>
        </p:nvGrpSpPr>
        <p:grpSpPr>
          <a:xfrm>
            <a:off x="4231887" y="2390843"/>
            <a:ext cx="3650288" cy="4588020"/>
            <a:chOff x="3147896" y="1793132"/>
            <a:chExt cx="2737716" cy="3441015"/>
          </a:xfrm>
        </p:grpSpPr>
        <p:sp>
          <p:nvSpPr>
            <p:cNvPr id="10" name="Rectangle 9">
              <a:extLst>
                <a:ext uri="{FF2B5EF4-FFF2-40B4-BE49-F238E27FC236}">
                  <a16:creationId xmlns:a16="http://schemas.microsoft.com/office/drawing/2014/main" id="{B8E8EF39-B015-90B3-9F94-81E81DE26756}"/>
                </a:ext>
              </a:extLst>
            </p:cNvPr>
            <p:cNvSpPr/>
            <p:nvPr/>
          </p:nvSpPr>
          <p:spPr>
            <a:xfrm>
              <a:off x="3175866" y="1793132"/>
              <a:ext cx="2709746"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Data Transmission Team</a:t>
              </a:r>
            </a:p>
          </p:txBody>
        </p:sp>
        <p:sp>
          <p:nvSpPr>
            <p:cNvPr id="12" name="Text Placeholder 5">
              <a:extLst>
                <a:ext uri="{FF2B5EF4-FFF2-40B4-BE49-F238E27FC236}">
                  <a16:creationId xmlns:a16="http://schemas.microsoft.com/office/drawing/2014/main" id="{09213062-900B-5E7B-F6BB-50BA124E713F}"/>
                </a:ext>
              </a:extLst>
            </p:cNvPr>
            <p:cNvSpPr txBox="1">
              <a:spLocks/>
            </p:cNvSpPr>
            <p:nvPr/>
          </p:nvSpPr>
          <p:spPr bwMode="auto">
            <a:xfrm>
              <a:off x="3147896" y="2953332"/>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Laura Conn, Lead</a:t>
              </a:r>
            </a:p>
            <a:p>
              <a:pPr marL="304792" indent="-304792" defTabSz="1219170">
                <a:lnSpc>
                  <a:spcPct val="65476"/>
                </a:lnSpc>
                <a:buClr>
                  <a:srgbClr val="0E5EAB"/>
                </a:buClr>
                <a:defRPr/>
              </a:pPr>
              <a:endParaRPr lang="en-US" sz="2667"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Message Mapping Guides (MMG)</a:t>
              </a:r>
              <a:endParaRPr lang="en-US" sz="2667" b="0"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eSHARE</a:t>
              </a:r>
              <a:endParaRPr lang="en-US" sz="2667" b="0"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eCR </a:t>
              </a:r>
              <a:endParaRPr lang="en-US" sz="2667" b="0" dirty="0">
                <a:cs typeface="Calibri" panose="020F0502020204030204" pitchFamily="34" charset="0"/>
              </a:endParaRPr>
            </a:p>
          </p:txBody>
        </p:sp>
      </p:grpSp>
      <p:grpSp>
        <p:nvGrpSpPr>
          <p:cNvPr id="19" name="Group 18" descr="Text box labeled Product development and operational support team with text &quot; Andrew Kuehl, Lead&#10;&#10;MVPS&#10;">
            <a:extLst>
              <a:ext uri="{FF2B5EF4-FFF2-40B4-BE49-F238E27FC236}">
                <a16:creationId xmlns:a16="http://schemas.microsoft.com/office/drawing/2014/main" id="{E53D022C-B273-ABBC-2583-C5F93FC61DAB}"/>
              </a:ext>
            </a:extLst>
          </p:cNvPr>
          <p:cNvGrpSpPr/>
          <p:nvPr/>
        </p:nvGrpSpPr>
        <p:grpSpPr>
          <a:xfrm>
            <a:off x="7941102" y="2390843"/>
            <a:ext cx="3617303" cy="4588020"/>
            <a:chOff x="5931333" y="1793132"/>
            <a:chExt cx="2712977" cy="3441015"/>
          </a:xfrm>
        </p:grpSpPr>
        <p:sp>
          <p:nvSpPr>
            <p:cNvPr id="11" name="Rectangle 10">
              <a:extLst>
                <a:ext uri="{FF2B5EF4-FFF2-40B4-BE49-F238E27FC236}">
                  <a16:creationId xmlns:a16="http://schemas.microsoft.com/office/drawing/2014/main" id="{B9FA05C5-FD65-CD6D-C138-71E9AF3F0300}"/>
                </a:ext>
              </a:extLst>
            </p:cNvPr>
            <p:cNvSpPr/>
            <p:nvPr/>
          </p:nvSpPr>
          <p:spPr>
            <a:xfrm>
              <a:off x="5931333" y="1793132"/>
              <a:ext cx="2709746"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Product Development and Operational Support Team</a:t>
              </a:r>
            </a:p>
          </p:txBody>
        </p:sp>
        <p:sp>
          <p:nvSpPr>
            <p:cNvPr id="13" name="Text Placeholder 5">
              <a:extLst>
                <a:ext uri="{FF2B5EF4-FFF2-40B4-BE49-F238E27FC236}">
                  <a16:creationId xmlns:a16="http://schemas.microsoft.com/office/drawing/2014/main" id="{6FEF1305-DE1E-6A5F-2952-3B7C3849FA29}"/>
                </a:ext>
              </a:extLst>
            </p:cNvPr>
            <p:cNvSpPr txBox="1">
              <a:spLocks/>
            </p:cNvSpPr>
            <p:nvPr/>
          </p:nvSpPr>
          <p:spPr bwMode="auto">
            <a:xfrm>
              <a:off x="5934564" y="2953332"/>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Andrew Kuehl, Lead</a:t>
              </a:r>
            </a:p>
            <a:p>
              <a:pPr marL="304792" indent="-304792" defTabSz="1219170">
                <a:lnSpc>
                  <a:spcPct val="65476"/>
                </a:lnSpc>
                <a:buClr>
                  <a:srgbClr val="0E5EAB"/>
                </a:buClr>
                <a:defRPr/>
              </a:pPr>
              <a:endParaRPr lang="en-US" sz="2667" dirty="0">
                <a:cs typeface="Calibri" panose="020F0502020204030204" pitchFamily="34" charset="0"/>
              </a:endParaRPr>
            </a:p>
            <a:p>
              <a:pPr marL="304792" indent="-304792" defTabSz="1219170">
                <a:lnSpc>
                  <a:spcPct val="100000"/>
                </a:lnSpc>
                <a:spcBef>
                  <a:spcPts val="400"/>
                </a:spcBef>
                <a:buClr>
                  <a:srgbClr val="0E5EAB"/>
                </a:buClr>
                <a:defRPr/>
              </a:pPr>
              <a:r>
                <a:rPr lang="en-US" sz="2667" b="0" dirty="0"/>
                <a:t>MVPS</a:t>
              </a:r>
            </a:p>
          </p:txBody>
        </p:sp>
      </p:grpSp>
      <p:sp>
        <p:nvSpPr>
          <p:cNvPr id="14" name="Rectangle: Rounded Corners 13">
            <a:extLst>
              <a:ext uri="{FF2B5EF4-FFF2-40B4-BE49-F238E27FC236}">
                <a16:creationId xmlns:a16="http://schemas.microsoft.com/office/drawing/2014/main" id="{5696D8DE-657D-4F8F-8203-067A8E484F7B}"/>
              </a:ext>
            </a:extLst>
          </p:cNvPr>
          <p:cNvSpPr/>
          <p:nvPr/>
        </p:nvSpPr>
        <p:spPr>
          <a:xfrm>
            <a:off x="609601" y="1309994"/>
            <a:ext cx="10911839" cy="950428"/>
          </a:xfrm>
          <a:prstGeom prst="roundRect">
            <a:avLst/>
          </a:prstGeom>
          <a:solidFill>
            <a:schemeClr val="accent6">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Anne McIntyre, Chief</a:t>
            </a:r>
          </a:p>
          <a:p>
            <a:pPr algn="ctr" defTabSz="1219170" eaLnBrk="0" fontAlgn="base" hangingPunct="0">
              <a:spcBef>
                <a:spcPct val="0"/>
              </a:spcBef>
              <a:spcAft>
                <a:spcPct val="0"/>
              </a:spcAft>
              <a:defRPr/>
            </a:pPr>
            <a:r>
              <a:rPr lang="en-US" sz="2400" b="1" dirty="0">
                <a:solidFill>
                  <a:srgbClr val="000000"/>
                </a:solidFill>
                <a:latin typeface="Myriad Web Pro"/>
              </a:rPr>
              <a:t>Jim Duff, Technical Co-Lead</a:t>
            </a:r>
          </a:p>
        </p:txBody>
      </p:sp>
      <p:grpSp>
        <p:nvGrpSpPr>
          <p:cNvPr id="17" name="Group 16" descr="Text box with labeled data evaluation and surveillance operations team with text: &quot; Michelle lin, Lead and NNDSS Program">
            <a:extLst>
              <a:ext uri="{FF2B5EF4-FFF2-40B4-BE49-F238E27FC236}">
                <a16:creationId xmlns:a16="http://schemas.microsoft.com/office/drawing/2014/main" id="{FA5784A5-88BF-BB1B-B96F-F2C4D2EAA64C}"/>
              </a:ext>
            </a:extLst>
          </p:cNvPr>
          <p:cNvGrpSpPr/>
          <p:nvPr/>
        </p:nvGrpSpPr>
        <p:grpSpPr>
          <a:xfrm>
            <a:off x="594897" y="2390843"/>
            <a:ext cx="3624019" cy="4564785"/>
            <a:chOff x="412131" y="1795693"/>
            <a:chExt cx="2718014" cy="3423589"/>
          </a:xfrm>
        </p:grpSpPr>
        <p:sp>
          <p:nvSpPr>
            <p:cNvPr id="16" name="Text Placeholder 5">
              <a:extLst>
                <a:ext uri="{FF2B5EF4-FFF2-40B4-BE49-F238E27FC236}">
                  <a16:creationId xmlns:a16="http://schemas.microsoft.com/office/drawing/2014/main" id="{54F81934-8414-13B0-C54F-470EEDCE1B79}"/>
                </a:ext>
              </a:extLst>
            </p:cNvPr>
            <p:cNvSpPr txBox="1">
              <a:spLocks/>
            </p:cNvSpPr>
            <p:nvPr/>
          </p:nvSpPr>
          <p:spPr bwMode="auto">
            <a:xfrm>
              <a:off x="412131" y="2938467"/>
              <a:ext cx="2709746" cy="22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lnSpc>
                  <a:spcPts val="2200"/>
                </a:lnSpc>
                <a:spcBef>
                  <a:spcPct val="20000"/>
                </a:spcBef>
                <a:spcAft>
                  <a:spcPct val="0"/>
                </a:spcAft>
                <a:buClr>
                  <a:srgbClr val="003BC0"/>
                </a:buClr>
                <a:buFont typeface="Arial" panose="020B0604020202020204" pitchFamily="34" charset="0"/>
                <a:buChar char="•"/>
                <a:defRPr sz="2000" b="1" kern="1200">
                  <a:solidFill>
                    <a:srgbClr val="1D1D1D"/>
                  </a:solidFill>
                  <a:latin typeface="Calibri" panose="020F0502020204030204" pitchFamily="34" charset="0"/>
                  <a:ea typeface="+mn-ea"/>
                  <a:cs typeface="+mn-cs"/>
                </a:defRPr>
              </a:lvl1pPr>
              <a:lvl2pPr marL="457200" indent="-169863" algn="l" rtl="0" eaLnBrk="0" fontAlgn="base" hangingPunct="0">
                <a:lnSpc>
                  <a:spcPts val="2000"/>
                </a:lnSpc>
                <a:spcBef>
                  <a:spcPct val="20000"/>
                </a:spcBef>
                <a:spcAft>
                  <a:spcPct val="0"/>
                </a:spcAft>
                <a:buClr>
                  <a:srgbClr val="005761"/>
                </a:buClr>
                <a:buFont typeface="Arial" panose="020B0604020202020204" pitchFamily="34" charset="0"/>
                <a:buChar char="-"/>
                <a:tabLst>
                  <a:tab pos="400050" algn="l"/>
                </a:tabLst>
                <a:defRPr sz="1800" kern="1200">
                  <a:solidFill>
                    <a:srgbClr val="1D1D1D"/>
                  </a:solidFill>
                  <a:latin typeface="Calibri" panose="020F0502020204030204" pitchFamily="34" charset="0"/>
                  <a:ea typeface="+mn-ea"/>
                  <a:cs typeface="+mn-cs"/>
                </a:defRPr>
              </a:lvl2pPr>
              <a:lvl3pPr marL="1143000" indent="-228600" algn="l" rtl="0" eaLnBrk="0" fontAlgn="base" hangingPunct="0">
                <a:lnSpc>
                  <a:spcPts val="2000"/>
                </a:lnSpc>
                <a:spcBef>
                  <a:spcPct val="20000"/>
                </a:spcBef>
                <a:spcAft>
                  <a:spcPct val="0"/>
                </a:spcAft>
                <a:buClr>
                  <a:srgbClr val="5A5A5A"/>
                </a:buClr>
                <a:buFont typeface="Arial" panose="020B0604020202020204" pitchFamily="34" charset="0"/>
                <a:buChar char="•"/>
                <a:defRPr sz="2000" kern="1200">
                  <a:solidFill>
                    <a:srgbClr val="1D1D1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D1D1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defTabSz="1219170">
                <a:lnSpc>
                  <a:spcPct val="65476"/>
                </a:lnSpc>
                <a:buClr>
                  <a:srgbClr val="0E5EAB"/>
                </a:buClr>
                <a:defRPr/>
              </a:pPr>
              <a:r>
                <a:rPr lang="en-US" sz="2667" dirty="0"/>
                <a:t>Michelle Lin, Lead</a:t>
              </a:r>
            </a:p>
            <a:p>
              <a:pPr marL="304792" indent="-304792" defTabSz="1219170">
                <a:lnSpc>
                  <a:spcPct val="65476"/>
                </a:lnSpc>
                <a:buClr>
                  <a:srgbClr val="0E5EAB"/>
                </a:buClr>
                <a:defRPr/>
              </a:pPr>
              <a:endParaRPr lang="en-US" sz="2667" dirty="0">
                <a:cs typeface="Calibri" panose="020F0502020204030204" pitchFamily="34" charset="0"/>
              </a:endParaRPr>
            </a:p>
            <a:p>
              <a:pPr marL="304792" indent="-304792" defTabSz="1219170">
                <a:lnSpc>
                  <a:spcPct val="65476"/>
                </a:lnSpc>
                <a:buClr>
                  <a:srgbClr val="0E5EAB"/>
                </a:buClr>
                <a:defRPr/>
              </a:pPr>
              <a:r>
                <a:rPr lang="en-US" sz="2667" b="0" dirty="0"/>
                <a:t>NNDSS Program</a:t>
              </a:r>
              <a:endParaRPr lang="en-US" sz="2667" b="0" dirty="0">
                <a:cs typeface="Calibri" panose="020F0502020204030204" pitchFamily="34" charset="0"/>
              </a:endParaRPr>
            </a:p>
          </p:txBody>
        </p:sp>
        <p:sp>
          <p:nvSpPr>
            <p:cNvPr id="9" name="Rectangle 8">
              <a:extLst>
                <a:ext uri="{FF2B5EF4-FFF2-40B4-BE49-F238E27FC236}">
                  <a16:creationId xmlns:a16="http://schemas.microsoft.com/office/drawing/2014/main" id="{BAE1D3C5-444E-7B2B-0974-FCB44456E692}"/>
                </a:ext>
              </a:extLst>
            </p:cNvPr>
            <p:cNvSpPr/>
            <p:nvPr/>
          </p:nvSpPr>
          <p:spPr>
            <a:xfrm>
              <a:off x="420399" y="1795693"/>
              <a:ext cx="2709746" cy="1033200"/>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defRPr/>
              </a:pPr>
              <a:r>
                <a:rPr lang="en-US" sz="2400" b="1" dirty="0">
                  <a:solidFill>
                    <a:srgbClr val="000000"/>
                  </a:solidFill>
                  <a:latin typeface="Myriad Web Pro"/>
                </a:rPr>
                <a:t>Data Evaluation and Surveillance Operations Team</a:t>
              </a:r>
            </a:p>
          </p:txBody>
        </p:sp>
      </p:grpSp>
    </p:spTree>
    <p:extLst>
      <p:ext uri="{BB962C8B-B14F-4D97-AF65-F5344CB8AC3E}">
        <p14:creationId xmlns:p14="http://schemas.microsoft.com/office/powerpoint/2010/main" val="273049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Minimal Data Necessary (MDN) for Case Notification During Public Health Response</a:t>
            </a:r>
          </a:p>
        </p:txBody>
      </p:sp>
      <p:sp>
        <p:nvSpPr>
          <p:cNvPr id="2" name="Text Placeholder 1">
            <a:extLst>
              <a:ext uri="{FF2B5EF4-FFF2-40B4-BE49-F238E27FC236}">
                <a16:creationId xmlns:a16="http://schemas.microsoft.com/office/drawing/2014/main" id="{BB329299-BBB7-2CE8-AAA5-F80344B73F2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07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a:xfrm>
            <a:off x="609600" y="665256"/>
            <a:ext cx="10972800" cy="759504"/>
          </a:xfrm>
        </p:spPr>
        <p:txBody>
          <a:bodyPr/>
          <a:lstStyle/>
          <a:p>
            <a:r>
              <a:rPr lang="en-US" dirty="0"/>
              <a:t>Minimal Data Necessary (MDN): Background</a:t>
            </a:r>
          </a:p>
        </p:txBody>
      </p:sp>
      <p:sp>
        <p:nvSpPr>
          <p:cNvPr id="2" name="Text Placeholder 1" descr="Introduction to DSWG Project">
            <a:extLst>
              <a:ext uri="{FF2B5EF4-FFF2-40B4-BE49-F238E27FC236}">
                <a16:creationId xmlns:a16="http://schemas.microsoft.com/office/drawing/2014/main" id="{62F731CD-55AE-FD44-581A-53EE2B9380C7}"/>
              </a:ext>
              <a:ext uri="{C183D7F6-B498-43B3-948B-1728B52AA6E4}">
                <adec:decorative xmlns:adec="http://schemas.microsoft.com/office/drawing/2017/decorative" val="0"/>
              </a:ext>
            </a:extLst>
          </p:cNvPr>
          <p:cNvSpPr>
            <a:spLocks noGrp="1"/>
          </p:cNvSpPr>
          <p:nvPr>
            <p:ph type="body" sz="quarter" idx="10"/>
          </p:nvPr>
        </p:nvSpPr>
        <p:spPr>
          <a:xfrm>
            <a:off x="609600" y="1622303"/>
            <a:ext cx="10972800" cy="4570441"/>
          </a:xfrm>
        </p:spPr>
        <p:txBody>
          <a:bodyPr/>
          <a:lstStyle/>
          <a:p>
            <a:r>
              <a:rPr lang="en-US" sz="2400" b="0" dirty="0">
                <a:ea typeface="Open Sans"/>
                <a:cs typeface="Calibri" panose="020F0502020204030204" pitchFamily="34" charset="0"/>
              </a:rPr>
              <a:t>Initiated in 2021 as part of the Data Modernization Initiative (DMI)</a:t>
            </a:r>
          </a:p>
          <a:p>
            <a:r>
              <a:rPr lang="en-US" sz="2400" b="0" dirty="0">
                <a:ea typeface="Open Sans"/>
                <a:cs typeface="Calibri" panose="020F0502020204030204" pitchFamily="34" charset="0"/>
              </a:rPr>
              <a:t>CDC Advisory Committee to the Director (ACD) Data and Surveillance Workgroup (DSW) Report (November 2022)</a:t>
            </a:r>
          </a:p>
          <a:p>
            <a:pPr lvl="1"/>
            <a:r>
              <a:rPr lang="en-US" sz="2133" b="0" dirty="0">
                <a:ea typeface="Open Sans"/>
                <a:cs typeface="Calibri" panose="020F0502020204030204" pitchFamily="34" charset="0"/>
              </a:rPr>
              <a:t>Recommendation #1: “Define the Minimal Data Necessary for Core Public Health Data Sources”</a:t>
            </a:r>
          </a:p>
          <a:p>
            <a:pPr lvl="2"/>
            <a:r>
              <a:rPr lang="en-US" sz="2000" b="0" dirty="0">
                <a:ea typeface="Open Sans"/>
                <a:cs typeface="Calibri" panose="020F0502020204030204" pitchFamily="34" charset="0"/>
              </a:rPr>
              <a:t>Case data </a:t>
            </a:r>
          </a:p>
          <a:p>
            <a:pPr lvl="2"/>
            <a:r>
              <a:rPr lang="en-US" sz="2000" b="0" dirty="0">
                <a:ea typeface="Open Sans"/>
                <a:cs typeface="Calibri" panose="020F0502020204030204" pitchFamily="34" charset="0"/>
              </a:rPr>
              <a:t>Laboratory-based diagnostic testing data </a:t>
            </a:r>
          </a:p>
          <a:p>
            <a:pPr lvl="2"/>
            <a:r>
              <a:rPr lang="en-US" sz="2000" b="0" dirty="0">
                <a:ea typeface="Open Sans"/>
                <a:cs typeface="Calibri" panose="020F0502020204030204" pitchFamily="34" charset="0"/>
              </a:rPr>
              <a:t>Syndromic surveillance/emergency department data </a:t>
            </a:r>
          </a:p>
          <a:p>
            <a:pPr lvl="2"/>
            <a:r>
              <a:rPr lang="en-US" sz="2000" b="0" dirty="0">
                <a:ea typeface="Open Sans"/>
                <a:cs typeface="Calibri" panose="020F0502020204030204" pitchFamily="34" charset="0"/>
              </a:rPr>
              <a:t>Immunization/vaccine administration data </a:t>
            </a:r>
          </a:p>
          <a:p>
            <a:pPr lvl="2"/>
            <a:r>
              <a:rPr lang="en-US" sz="2000" b="0" dirty="0">
                <a:ea typeface="Open Sans"/>
                <a:cs typeface="Calibri" panose="020F0502020204030204" pitchFamily="34" charset="0"/>
              </a:rPr>
              <a:t>Hospital capacity data</a:t>
            </a:r>
          </a:p>
          <a:p>
            <a:pPr lvl="2"/>
            <a:r>
              <a:rPr lang="en-US" sz="2000" b="0" dirty="0">
                <a:ea typeface="Open Sans"/>
                <a:cs typeface="Calibri" panose="020F0502020204030204" pitchFamily="34" charset="0"/>
              </a:rPr>
              <a:t>Death data (vital statistics) data</a:t>
            </a:r>
            <a:endParaRPr lang="en-US" dirty="0">
              <a:ea typeface="Open Sans"/>
              <a:cs typeface="Calibri" panose="020F0502020204030204" pitchFamily="34" charset="0"/>
            </a:endParaRPr>
          </a:p>
        </p:txBody>
      </p:sp>
      <p:sp>
        <p:nvSpPr>
          <p:cNvPr id="4" name="Slide Number Placeholder 4">
            <a:extLst>
              <a:ext uri="{FF2B5EF4-FFF2-40B4-BE49-F238E27FC236}">
                <a16:creationId xmlns:a16="http://schemas.microsoft.com/office/drawing/2014/main" id="{7CB2C00A-53BE-8B09-EC5B-A73F3EC4CBF6}"/>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23</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4209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BEF18-7399-35BB-35EC-70C7F5166ED2}"/>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Overview of </a:t>
            </a:r>
            <a:r>
              <a:rPr lang="en-US" dirty="0">
                <a:solidFill>
                  <a:schemeClr val="accent2"/>
                </a:solidFill>
                <a:latin typeface="Calibri"/>
                <a:cs typeface="Calibri"/>
              </a:rPr>
              <a:t>M</a:t>
            </a:r>
            <a:r>
              <a:rPr lang="en-US" dirty="0">
                <a:latin typeface="Calibri"/>
                <a:cs typeface="Calibri"/>
              </a:rPr>
              <a:t>DN for Case Notification</a:t>
            </a:r>
          </a:p>
        </p:txBody>
      </p:sp>
      <p:graphicFrame>
        <p:nvGraphicFramePr>
          <p:cNvPr id="8" name="Table 8">
            <a:extLst>
              <a:ext uri="{FF2B5EF4-FFF2-40B4-BE49-F238E27FC236}">
                <a16:creationId xmlns:a16="http://schemas.microsoft.com/office/drawing/2014/main" id="{C227ADEF-6730-89C5-9E3B-0BDC3CA05B7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98005934"/>
              </p:ext>
            </p:extLst>
          </p:nvPr>
        </p:nvGraphicFramePr>
        <p:xfrm>
          <a:off x="750278" y="1387496"/>
          <a:ext cx="10771161" cy="4975786"/>
        </p:xfrm>
        <a:graphic>
          <a:graphicData uri="http://schemas.openxmlformats.org/drawingml/2006/table">
            <a:tbl>
              <a:tblPr firstRow="1" bandRow="1">
                <a:tableStyleId>{D27102A9-8310-4765-A935-A1911B00CA55}</a:tableStyleId>
              </a:tblPr>
              <a:tblGrid>
                <a:gridCol w="2327900">
                  <a:extLst>
                    <a:ext uri="{9D8B030D-6E8A-4147-A177-3AD203B41FA5}">
                      <a16:colId xmlns:a16="http://schemas.microsoft.com/office/drawing/2014/main" val="3119946560"/>
                    </a:ext>
                  </a:extLst>
                </a:gridCol>
                <a:gridCol w="8443261">
                  <a:extLst>
                    <a:ext uri="{9D8B030D-6E8A-4147-A177-3AD203B41FA5}">
                      <a16:colId xmlns:a16="http://schemas.microsoft.com/office/drawing/2014/main" val="1982255347"/>
                    </a:ext>
                  </a:extLst>
                </a:gridCol>
              </a:tblGrid>
              <a:tr h="680074">
                <a:tc>
                  <a:txBody>
                    <a:bodyPr/>
                    <a:lstStyle/>
                    <a:p>
                      <a:r>
                        <a:rPr lang="en-US" sz="2800" b="1" kern="1200" baseline="0" dirty="0">
                          <a:solidFill>
                            <a:srgbClr val="0E5EAB"/>
                          </a:solidFill>
                          <a:effectLst/>
                          <a:latin typeface="Calibri"/>
                          <a:ea typeface="+mj-ea"/>
                          <a:cs typeface="Calibri"/>
                        </a:rPr>
                        <a:t>Collaborators</a:t>
                      </a:r>
                    </a:p>
                  </a:txBody>
                  <a:tcPr marL="121920" marR="121920" marT="60960" marB="6096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2400" b="0" baseline="0" dirty="0">
                          <a:solidFill>
                            <a:srgbClr val="000000"/>
                          </a:solidFill>
                          <a:latin typeface="Calibri" panose="020F0502020204030204" pitchFamily="34" charset="0"/>
                          <a:cs typeface="Calibri" panose="020F0502020204030204" pitchFamily="34" charset="0"/>
                        </a:rPr>
                        <a:t>CDC, CSTE</a:t>
                      </a:r>
                    </a:p>
                  </a:txBody>
                  <a:tcPr marL="121920" marR="121920" marT="60960" marB="60960">
                    <a:lnL>
                      <a:noFill/>
                    </a:lnL>
                    <a:lnR>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0876333"/>
                  </a:ext>
                </a:extLst>
              </a:tr>
              <a:tr h="975967">
                <a:tc>
                  <a:txBody>
                    <a:bodyPr/>
                    <a:lstStyle/>
                    <a:p>
                      <a:r>
                        <a:rPr lang="en-US" sz="2800" b="1" kern="1200" baseline="0" dirty="0">
                          <a:solidFill>
                            <a:srgbClr val="0E5EAB"/>
                          </a:solidFill>
                          <a:effectLst/>
                          <a:latin typeface="Calibri"/>
                          <a:ea typeface="+mj-ea"/>
                          <a:cs typeface="Calibri"/>
                        </a:rPr>
                        <a:t>Description</a:t>
                      </a:r>
                    </a:p>
                  </a:txBody>
                  <a:tcPr marL="121920" marR="121920" marT="60960" marB="60960">
                    <a:lnL>
                      <a:noFill/>
                    </a:lnL>
                    <a:lnR>
                      <a:noFill/>
                    </a:lnR>
                    <a:lnT w="12700" cmpd="sng">
                      <a:noFill/>
                    </a:lnT>
                    <a:lnB>
                      <a:noFill/>
                    </a:lnB>
                    <a:lnTlToBr w="12700" cmpd="sng">
                      <a:noFill/>
                      <a:prstDash val="solid"/>
                    </a:lnTlToBr>
                    <a:lnBlToTr w="12700" cmpd="sng">
                      <a:noFill/>
                      <a:prstDash val="solid"/>
                    </a:lnBlToTr>
                  </a:tcPr>
                </a:tc>
                <a:tc>
                  <a:txBody>
                    <a:bodyPr/>
                    <a:lstStyle/>
                    <a:p>
                      <a:r>
                        <a:rPr lang="en-US" sz="2100" dirty="0">
                          <a:solidFill>
                            <a:srgbClr val="000000"/>
                          </a:solidFill>
                          <a:latin typeface="Calibri" panose="020F0502020204030204" pitchFamily="34" charset="0"/>
                          <a:cs typeface="Calibri" panose="020F0502020204030204" pitchFamily="34" charset="0"/>
                        </a:rPr>
                        <a:t>Minimum list of line-level case data to be shared between STLTs and CDC in the beginning of a response for national situational awareness</a:t>
                      </a:r>
                      <a:endParaRPr lang="en-US" sz="2100" baseline="0" dirty="0">
                        <a:solidFill>
                          <a:srgbClr val="000000"/>
                        </a:solidFill>
                        <a:latin typeface="Calibri" panose="020F0502020204030204" pitchFamily="34" charset="0"/>
                        <a:cs typeface="Calibri" panose="020F0502020204030204" pitchFamily="34" charset="0"/>
                      </a:endParaRPr>
                    </a:p>
                  </a:txBody>
                  <a:tcPr marL="121920" marR="121920" marT="60960" marB="60960">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82737072"/>
                  </a:ext>
                </a:extLst>
              </a:tr>
              <a:tr h="1404961">
                <a:tc>
                  <a:txBody>
                    <a:bodyPr/>
                    <a:lstStyle/>
                    <a:p>
                      <a:pPr marL="0" algn="l" defTabSz="1219170" rtl="0" eaLnBrk="1" latinLnBrk="0" hangingPunct="1"/>
                      <a:r>
                        <a:rPr lang="en-US" sz="2800" b="1" kern="1200" baseline="0" dirty="0">
                          <a:solidFill>
                            <a:srgbClr val="0E5EAB"/>
                          </a:solidFill>
                          <a:effectLst/>
                          <a:latin typeface="Calibri"/>
                          <a:ea typeface="+mj-ea"/>
                          <a:cs typeface="Calibri"/>
                        </a:rPr>
                        <a:t>Purpose</a:t>
                      </a:r>
                    </a:p>
                  </a:txBody>
                  <a:tcPr marL="121920" marR="121920" marT="60960" marB="60960">
                    <a:lnL>
                      <a:noFill/>
                    </a:lnL>
                    <a:lnR>
                      <a:noFill/>
                    </a:lnR>
                    <a:lnT>
                      <a:noFill/>
                    </a:lnT>
                    <a:lnB>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100" dirty="0">
                          <a:solidFill>
                            <a:srgbClr val="000000"/>
                          </a:solidFill>
                          <a:latin typeface="Calibri" panose="020F0502020204030204" pitchFamily="34" charset="0"/>
                          <a:cs typeface="Calibri" panose="020F0502020204030204" pitchFamily="34" charset="0"/>
                        </a:rPr>
                        <a:t>Provide guidance and structure for jurisdictions to collect the data elements needed at the beginning of an emergency to:</a:t>
                      </a:r>
                      <a:endParaRPr lang="en-US" sz="2100" dirty="0">
                        <a:solidFill>
                          <a:srgbClr val="262626"/>
                        </a:solidFill>
                        <a:latin typeface="Calibri" panose="020F0502020204030204" pitchFamily="34" charset="0"/>
                        <a:cs typeface="Calibri" panose="020F0502020204030204" pitchFamily="34" charset="0"/>
                      </a:endParaRPr>
                    </a:p>
                    <a:p>
                      <a:pPr marL="744855" lvl="1" indent="-285750">
                        <a:lnSpc>
                          <a:spcPct val="100000"/>
                        </a:lnSpc>
                        <a:spcBef>
                          <a:spcPts val="300"/>
                        </a:spcBef>
                        <a:buClr>
                          <a:srgbClr val="0E5EAB"/>
                        </a:buClr>
                        <a:buFont typeface="Calibri" panose="020F0502020204030204" pitchFamily="34" charset="0"/>
                        <a:buChar char="–"/>
                      </a:pPr>
                      <a:r>
                        <a:rPr lang="en-US" sz="2100" dirty="0">
                          <a:solidFill>
                            <a:srgbClr val="000000"/>
                          </a:solidFill>
                          <a:latin typeface="Calibri" panose="020F0502020204030204" pitchFamily="34" charset="0"/>
                          <a:cs typeface="Calibri" panose="020F0502020204030204" pitchFamily="34" charset="0"/>
                        </a:rPr>
                        <a:t>Support response readiness</a:t>
                      </a:r>
                      <a:endParaRPr lang="en-US" sz="2100" dirty="0">
                        <a:solidFill>
                          <a:srgbClr val="262626"/>
                        </a:solidFill>
                        <a:latin typeface="Calibri" panose="020F0502020204030204" pitchFamily="34" charset="0"/>
                        <a:cs typeface="Calibri" panose="020F0502020204030204" pitchFamily="34" charset="0"/>
                      </a:endParaRPr>
                    </a:p>
                    <a:p>
                      <a:pPr marL="744855" lvl="1" indent="-285750">
                        <a:lnSpc>
                          <a:spcPct val="100000"/>
                        </a:lnSpc>
                        <a:spcBef>
                          <a:spcPts val="300"/>
                        </a:spcBef>
                        <a:buClr>
                          <a:srgbClr val="0E5EAB"/>
                        </a:buClr>
                        <a:buFont typeface="Calibri" panose="020F0502020204030204" pitchFamily="34" charset="0"/>
                        <a:buChar char="–"/>
                      </a:pPr>
                      <a:r>
                        <a:rPr lang="en-US" sz="2100" dirty="0">
                          <a:solidFill>
                            <a:srgbClr val="000000"/>
                          </a:solidFill>
                          <a:latin typeface="Calibri" panose="020F0502020204030204" pitchFamily="34" charset="0"/>
                          <a:cs typeface="Calibri" panose="020F0502020204030204" pitchFamily="34" charset="0"/>
                        </a:rPr>
                        <a:t>Reduce the burden on STLT partners</a:t>
                      </a:r>
                      <a:endParaRPr lang="en-US" sz="2100" baseline="0" dirty="0">
                        <a:solidFill>
                          <a:srgbClr val="000000"/>
                        </a:solidFill>
                        <a:latin typeface="Calibri" panose="020F0502020204030204" pitchFamily="34" charset="0"/>
                        <a:cs typeface="Calibri" panose="020F0502020204030204" pitchFamily="34" charset="0"/>
                      </a:endParaRPr>
                    </a:p>
                  </a:txBody>
                  <a:tcPr marL="121920" marR="121920" marT="60960" marB="6096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53096212"/>
                  </a:ext>
                </a:extLst>
              </a:tr>
              <a:tr h="1841465">
                <a:tc>
                  <a:txBody>
                    <a:bodyPr/>
                    <a:lstStyle/>
                    <a:p>
                      <a:pPr marL="0" algn="l" defTabSz="1219170" rtl="0" eaLnBrk="1" latinLnBrk="0" hangingPunct="1"/>
                      <a:r>
                        <a:rPr lang="en-US" sz="2800" b="1" kern="1200" baseline="0" dirty="0">
                          <a:solidFill>
                            <a:srgbClr val="0E5EAB"/>
                          </a:solidFill>
                          <a:effectLst/>
                          <a:latin typeface="Calibri"/>
                          <a:ea typeface="+mj-ea"/>
                          <a:cs typeface="Calibri"/>
                        </a:rPr>
                        <a:t>Content</a:t>
                      </a:r>
                    </a:p>
                  </a:txBody>
                  <a:tcPr marL="121920" marR="121920" marT="60960" marB="6096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srgbClr val="000000"/>
                          </a:solidFill>
                          <a:latin typeface="Calibri" panose="020F0502020204030204" pitchFamily="34" charset="0"/>
                          <a:cs typeface="Calibri" panose="020F0502020204030204" pitchFamily="34" charset="0"/>
                        </a:rPr>
                        <a:t>Best attempt to define the 80% of line-list data needed on cases at the beginning of an emergency response/event</a:t>
                      </a:r>
                      <a:endParaRPr lang="en-US" sz="2100" dirty="0">
                        <a:solidFill>
                          <a:srgbClr val="262626"/>
                        </a:solidFill>
                        <a:latin typeface="Calibri" panose="020F0502020204030204" pitchFamily="34" charset="0"/>
                        <a:cs typeface="Calibri" panose="020F0502020204030204" pitchFamily="34" charset="0"/>
                      </a:endParaRPr>
                    </a:p>
                    <a:p>
                      <a:pPr marL="744855" marR="0" lvl="1" indent="-285750" algn="l" defTabSz="914400" rtl="0" eaLnBrk="1" fontAlgn="auto" latinLnBrk="0" hangingPunct="1">
                        <a:lnSpc>
                          <a:spcPct val="100000"/>
                        </a:lnSpc>
                        <a:spcBef>
                          <a:spcPts val="300"/>
                        </a:spcBef>
                        <a:spcAft>
                          <a:spcPts val="0"/>
                        </a:spcAft>
                        <a:buClr>
                          <a:srgbClr val="0E5EAB"/>
                        </a:buClr>
                        <a:buSzTx/>
                        <a:buFont typeface="Calibri" panose="020F0502020204030204" pitchFamily="34" charset="0"/>
                        <a:buChar char="–"/>
                        <a:tabLst/>
                        <a:defRPr/>
                      </a:pPr>
                      <a:r>
                        <a:rPr lang="en-US" sz="2100" kern="1200" dirty="0">
                          <a:solidFill>
                            <a:srgbClr val="000000"/>
                          </a:solidFill>
                          <a:latin typeface="Calibri" panose="020F0502020204030204" pitchFamily="34" charset="0"/>
                          <a:cs typeface="Calibri" panose="020F0502020204030204" pitchFamily="34" charset="0"/>
                        </a:rPr>
                        <a:t>Represents a subset of GenV2 plus new data needed for national situational awareness</a:t>
                      </a:r>
                      <a:endParaRPr lang="en-US" sz="2100" baseline="0" dirty="0">
                        <a:solidFill>
                          <a:srgbClr val="000000"/>
                        </a:solidFill>
                        <a:latin typeface="Calibri" panose="020F0502020204030204" pitchFamily="34" charset="0"/>
                        <a:cs typeface="Calibri" panose="020F0502020204030204" pitchFamily="34" charset="0"/>
                      </a:endParaRPr>
                    </a:p>
                  </a:txBody>
                  <a:tcPr marL="121920" marR="121920" marT="60960" marB="6096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2113423"/>
                  </a:ext>
                </a:extLst>
              </a:tr>
            </a:tbl>
          </a:graphicData>
        </a:graphic>
      </p:graphicFrame>
      <p:sp>
        <p:nvSpPr>
          <p:cNvPr id="3" name="Slide Number Placeholder 4">
            <a:extLst>
              <a:ext uri="{FF2B5EF4-FFF2-40B4-BE49-F238E27FC236}">
                <a16:creationId xmlns:a16="http://schemas.microsoft.com/office/drawing/2014/main" id="{DE0601DE-0918-55EC-AD11-CD78D4F29A78}"/>
              </a:ext>
            </a:extLst>
          </p:cNvPr>
          <p:cNvSpPr>
            <a:spLocks noGrp="1"/>
          </p:cNvSpPr>
          <p:nvPr>
            <p:ph type="sldNum" sz="quarter" idx="17"/>
          </p:nvPr>
        </p:nvSpPr>
        <p:spPr>
          <a:xfrm>
            <a:off x="11521439" y="6400799"/>
            <a:ext cx="536448" cy="365760"/>
          </a:xfrm>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24</a:t>
            </a:fld>
            <a:endParaRPr lang="en-US" dirty="0"/>
          </a:p>
        </p:txBody>
      </p:sp>
    </p:spTree>
    <p:extLst>
      <p:ext uri="{BB962C8B-B14F-4D97-AF65-F5344CB8AC3E}">
        <p14:creationId xmlns:p14="http://schemas.microsoft.com/office/powerpoint/2010/main" val="179230652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MDN Data Elements</a:t>
            </a:r>
          </a:p>
        </p:txBody>
      </p:sp>
      <p:sp>
        <p:nvSpPr>
          <p:cNvPr id="5" name="Slide Number Placeholder 4">
            <a:extLst>
              <a:ext uri="{FF2B5EF4-FFF2-40B4-BE49-F238E27FC236}">
                <a16:creationId xmlns:a16="http://schemas.microsoft.com/office/drawing/2014/main" id="{56A64D37-1190-6D11-DCFB-7FA61746B06D}"/>
              </a:ext>
              <a:ext uri="{C183D7F6-B498-43B3-948B-1728B52AA6E4}">
                <adec:decorative xmlns:adec="http://schemas.microsoft.com/office/drawing/2017/decorative" val="1"/>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25</a:t>
            </a:fld>
            <a:endParaRPr lang="en-US" dirty="0"/>
          </a:p>
        </p:txBody>
      </p:sp>
      <p:grpSp>
        <p:nvGrpSpPr>
          <p:cNvPr id="6" name="Group 5">
            <a:extLst>
              <a:ext uri="{FF2B5EF4-FFF2-40B4-BE49-F238E27FC236}">
                <a16:creationId xmlns:a16="http://schemas.microsoft.com/office/drawing/2014/main" id="{FE2A8B5F-58FF-EBDB-4AA6-655EB608600C}"/>
              </a:ext>
              <a:ext uri="{C183D7F6-B498-43B3-948B-1728B52AA6E4}">
                <adec:decorative xmlns:adec="http://schemas.microsoft.com/office/drawing/2017/decorative" val="1"/>
              </a:ext>
            </a:extLst>
          </p:cNvPr>
          <p:cNvGrpSpPr/>
          <p:nvPr/>
        </p:nvGrpSpPr>
        <p:grpSpPr>
          <a:xfrm>
            <a:off x="778083" y="1962990"/>
            <a:ext cx="4082771" cy="2207976"/>
            <a:chOff x="5106761" y="1426348"/>
            <a:chExt cx="1910443" cy="1941046"/>
          </a:xfrm>
        </p:grpSpPr>
        <p:sp>
          <p:nvSpPr>
            <p:cNvPr id="7" name="Rectangle 6" descr="Dark blue rectangle background">
              <a:extLst>
                <a:ext uri="{FF2B5EF4-FFF2-40B4-BE49-F238E27FC236}">
                  <a16:creationId xmlns:a16="http://schemas.microsoft.com/office/drawing/2014/main" id="{AD40A38A-8EEE-CA81-0F34-A43302C6AB02}"/>
                </a:ext>
              </a:extLst>
            </p:cNvPr>
            <p:cNvSpPr/>
            <p:nvPr/>
          </p:nvSpPr>
          <p:spPr>
            <a:xfrm>
              <a:off x="5106761" y="1426348"/>
              <a:ext cx="1910443" cy="194104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6576D44-4E4B-0206-D00E-8FBCB7CAF4C5}"/>
                </a:ext>
              </a:extLst>
            </p:cNvPr>
            <p:cNvSpPr txBox="1"/>
            <p:nvPr/>
          </p:nvSpPr>
          <p:spPr>
            <a:xfrm>
              <a:off x="5170032" y="1455181"/>
              <a:ext cx="1817919" cy="1812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Who</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Number of people affected</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Demographics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Pregnancy status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Underlying medical conditions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Outcomes: were they hospitalized? Did they die?</a:t>
              </a:r>
            </a:p>
          </p:txBody>
        </p:sp>
      </p:grpSp>
      <p:grpSp>
        <p:nvGrpSpPr>
          <p:cNvPr id="9" name="Group 8">
            <a:extLst>
              <a:ext uri="{FF2B5EF4-FFF2-40B4-BE49-F238E27FC236}">
                <a16:creationId xmlns:a16="http://schemas.microsoft.com/office/drawing/2014/main" id="{D6D19475-B3C2-B013-281A-A3221F6B79D9}"/>
              </a:ext>
              <a:ext uri="{C183D7F6-B498-43B3-948B-1728B52AA6E4}">
                <adec:decorative xmlns:adec="http://schemas.microsoft.com/office/drawing/2017/decorative" val="1"/>
              </a:ext>
            </a:extLst>
          </p:cNvPr>
          <p:cNvGrpSpPr/>
          <p:nvPr/>
        </p:nvGrpSpPr>
        <p:grpSpPr>
          <a:xfrm>
            <a:off x="5230024" y="1642671"/>
            <a:ext cx="2735458" cy="2167311"/>
            <a:chOff x="5106761" y="1426348"/>
            <a:chExt cx="1918691" cy="1619250"/>
          </a:xfrm>
        </p:grpSpPr>
        <p:sp>
          <p:nvSpPr>
            <p:cNvPr id="10" name="Rectangle 9" descr="Dark blue rectangle background">
              <a:extLst>
                <a:ext uri="{FF2B5EF4-FFF2-40B4-BE49-F238E27FC236}">
                  <a16:creationId xmlns:a16="http://schemas.microsoft.com/office/drawing/2014/main" id="{A6652E1E-29B6-5C75-3DEE-8E8C93AB3085}"/>
                </a:ext>
              </a:extLst>
            </p:cNvPr>
            <p:cNvSpPr/>
            <p:nvPr/>
          </p:nvSpPr>
          <p:spPr>
            <a:xfrm>
              <a:off x="5106761" y="1426348"/>
              <a:ext cx="1910443" cy="1619250"/>
            </a:xfrm>
            <a:prstGeom prst="rect">
              <a:avLst/>
            </a:prstGeom>
            <a:solidFill>
              <a:srgbClr val="007D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592F165-65B4-CB05-2628-AEDA9CE66AA4}"/>
                </a:ext>
              </a:extLst>
            </p:cNvPr>
            <p:cNvSpPr txBox="1"/>
            <p:nvPr/>
          </p:nvSpPr>
          <p:spPr>
            <a:xfrm>
              <a:off x="5115010" y="1477070"/>
              <a:ext cx="1910442" cy="1333694"/>
            </a:xfrm>
            <a:prstGeom prst="rect">
              <a:avLst/>
            </a:prstGeom>
            <a:solidFill>
              <a:srgbClr val="007D5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What</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Condition and category</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Link to known outbreaks</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Whether and what symptoms are present</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Lab tests</a:t>
              </a:r>
            </a:p>
          </p:txBody>
        </p:sp>
      </p:grpSp>
      <p:grpSp>
        <p:nvGrpSpPr>
          <p:cNvPr id="12" name="Group 11">
            <a:extLst>
              <a:ext uri="{FF2B5EF4-FFF2-40B4-BE49-F238E27FC236}">
                <a16:creationId xmlns:a16="http://schemas.microsoft.com/office/drawing/2014/main" id="{4980EC34-1D85-30F7-7B3B-5A8D85871F3F}"/>
              </a:ext>
              <a:ext uri="{C183D7F6-B498-43B3-948B-1728B52AA6E4}">
                <adec:decorative xmlns:adec="http://schemas.microsoft.com/office/drawing/2017/decorative" val="1"/>
              </a:ext>
            </a:extLst>
          </p:cNvPr>
          <p:cNvGrpSpPr/>
          <p:nvPr/>
        </p:nvGrpSpPr>
        <p:grpSpPr>
          <a:xfrm>
            <a:off x="2366286" y="4509129"/>
            <a:ext cx="4503786" cy="1668647"/>
            <a:chOff x="5106761" y="1521598"/>
            <a:chExt cx="1910443" cy="1321248"/>
          </a:xfrm>
        </p:grpSpPr>
        <p:sp>
          <p:nvSpPr>
            <p:cNvPr id="13" name="Rectangle 12" descr="Dark blue rectangle background">
              <a:extLst>
                <a:ext uri="{FF2B5EF4-FFF2-40B4-BE49-F238E27FC236}">
                  <a16:creationId xmlns:a16="http://schemas.microsoft.com/office/drawing/2014/main" id="{D9785627-DC70-D4F9-1ED0-A2EC600764FC}"/>
                </a:ext>
              </a:extLst>
            </p:cNvPr>
            <p:cNvSpPr/>
            <p:nvPr/>
          </p:nvSpPr>
          <p:spPr>
            <a:xfrm>
              <a:off x="5106761" y="1521598"/>
              <a:ext cx="1910443" cy="132124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BC9FD73-1958-BB87-03EE-C7F87B8EB304}"/>
                </a:ext>
              </a:extLst>
            </p:cNvPr>
            <p:cNvSpPr txBox="1"/>
            <p:nvPr/>
          </p:nvSpPr>
          <p:spPr>
            <a:xfrm>
              <a:off x="5156425" y="1564038"/>
              <a:ext cx="1798900" cy="1225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When</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Dates of symptom onset, diagnosis, lab results, case occurrence, death</a:t>
              </a:r>
            </a:p>
            <a:p>
              <a:pPr marL="242987" indent="-242987"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Data are entered into STLT system, sent to CDC</a:t>
              </a:r>
            </a:p>
          </p:txBody>
        </p:sp>
      </p:grpSp>
      <p:grpSp>
        <p:nvGrpSpPr>
          <p:cNvPr id="15" name="Group 14">
            <a:extLst>
              <a:ext uri="{FF2B5EF4-FFF2-40B4-BE49-F238E27FC236}">
                <a16:creationId xmlns:a16="http://schemas.microsoft.com/office/drawing/2014/main" id="{599C06C6-05C1-4861-6AAA-D3B5551039ED}"/>
              </a:ext>
              <a:ext uri="{C183D7F6-B498-43B3-948B-1728B52AA6E4}">
                <adec:decorative xmlns:adec="http://schemas.microsoft.com/office/drawing/2017/decorative" val="1"/>
              </a:ext>
            </a:extLst>
          </p:cNvPr>
          <p:cNvGrpSpPr/>
          <p:nvPr/>
        </p:nvGrpSpPr>
        <p:grpSpPr>
          <a:xfrm>
            <a:off x="7446095" y="4355676"/>
            <a:ext cx="2723698" cy="1090978"/>
            <a:chOff x="5106761" y="1426348"/>
            <a:chExt cx="1910443" cy="762000"/>
          </a:xfrm>
        </p:grpSpPr>
        <p:sp>
          <p:nvSpPr>
            <p:cNvPr id="16" name="Rectangle 15" descr="Dark blue rectangle background">
              <a:extLst>
                <a:ext uri="{FF2B5EF4-FFF2-40B4-BE49-F238E27FC236}">
                  <a16:creationId xmlns:a16="http://schemas.microsoft.com/office/drawing/2014/main" id="{A7760721-79E7-4154-10D3-AA825E0D68B5}"/>
                </a:ext>
              </a:extLst>
            </p:cNvPr>
            <p:cNvSpPr/>
            <p:nvPr/>
          </p:nvSpPr>
          <p:spPr>
            <a:xfrm>
              <a:off x="5106761" y="1426348"/>
              <a:ext cx="1910443" cy="762000"/>
            </a:xfrm>
            <a:prstGeom prst="rect">
              <a:avLst/>
            </a:prstGeom>
            <a:solidFill>
              <a:srgbClr val="5F5F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CD9FAA4E-D271-56B9-775C-4B960526F509}"/>
                </a:ext>
              </a:extLst>
            </p:cNvPr>
            <p:cNvSpPr txBox="1"/>
            <p:nvPr/>
          </p:nvSpPr>
          <p:spPr>
            <a:xfrm>
              <a:off x="5183639" y="1496002"/>
              <a:ext cx="1722669" cy="472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Where</a:t>
              </a:r>
            </a:p>
            <a:p>
              <a:pPr marL="380144" indent="-380144"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Jurisdiction</a:t>
              </a:r>
            </a:p>
          </p:txBody>
        </p:sp>
      </p:grpSp>
      <p:grpSp>
        <p:nvGrpSpPr>
          <p:cNvPr id="18" name="Group 17">
            <a:extLst>
              <a:ext uri="{FF2B5EF4-FFF2-40B4-BE49-F238E27FC236}">
                <a16:creationId xmlns:a16="http://schemas.microsoft.com/office/drawing/2014/main" id="{CE3FA678-5258-E96C-EFBD-3EA86F25B09D}"/>
              </a:ext>
              <a:ext uri="{C183D7F6-B498-43B3-948B-1728B52AA6E4}">
                <adec:decorative xmlns:adec="http://schemas.microsoft.com/office/drawing/2017/decorative" val="1"/>
              </a:ext>
            </a:extLst>
          </p:cNvPr>
          <p:cNvGrpSpPr/>
          <p:nvPr/>
        </p:nvGrpSpPr>
        <p:grpSpPr>
          <a:xfrm>
            <a:off x="8334652" y="1963333"/>
            <a:ext cx="3445116" cy="1305277"/>
            <a:chOff x="5106761" y="1426348"/>
            <a:chExt cx="1910443" cy="911678"/>
          </a:xfrm>
        </p:grpSpPr>
        <p:sp>
          <p:nvSpPr>
            <p:cNvPr id="19" name="Rectangle 18" descr="Dark blue rectangle background">
              <a:extLst>
                <a:ext uri="{FF2B5EF4-FFF2-40B4-BE49-F238E27FC236}">
                  <a16:creationId xmlns:a16="http://schemas.microsoft.com/office/drawing/2014/main" id="{012BB31A-1597-1793-92DD-435A8C6E1B70}"/>
                </a:ext>
              </a:extLst>
            </p:cNvPr>
            <p:cNvSpPr/>
            <p:nvPr/>
          </p:nvSpPr>
          <p:spPr>
            <a:xfrm>
              <a:off x="5106761" y="1426348"/>
              <a:ext cx="1910443" cy="911678"/>
            </a:xfrm>
            <a:prstGeom prst="rect">
              <a:avLst/>
            </a:prstGeom>
            <a:solidFill>
              <a:srgbClr val="0039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endParaRPr lang="en-US" sz="1800" dirty="0">
                <a:solidFill>
                  <a:prstClr val="white"/>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9301EE7-34B8-4E69-EF10-407157FB9D5C}"/>
                </a:ext>
              </a:extLst>
            </p:cNvPr>
            <p:cNvSpPr txBox="1"/>
            <p:nvPr/>
          </p:nvSpPr>
          <p:spPr>
            <a:xfrm>
              <a:off x="5169836" y="1569784"/>
              <a:ext cx="1784293" cy="6664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2000" b="1" dirty="0">
                  <a:solidFill>
                    <a:prstClr val="white"/>
                  </a:solidFill>
                  <a:latin typeface="Calibri" panose="020F0502020204030204" pitchFamily="34" charset="0"/>
                  <a:cs typeface="Calibri" panose="020F0502020204030204" pitchFamily="34" charset="0"/>
                </a:rPr>
                <a:t>Why</a:t>
              </a:r>
            </a:p>
            <a:p>
              <a:pPr marL="380144" indent="-380144"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Exposures</a:t>
              </a:r>
            </a:p>
            <a:p>
              <a:pPr marL="380144" indent="-380144" defTabSz="914377" fontAlgn="base">
                <a:spcBef>
                  <a:spcPct val="0"/>
                </a:spcBef>
                <a:spcAft>
                  <a:spcPct val="0"/>
                </a:spcAft>
                <a:buFont typeface="Arial"/>
                <a:buChar char="•"/>
              </a:pPr>
              <a:r>
                <a:rPr lang="en-US" sz="1800" dirty="0">
                  <a:solidFill>
                    <a:prstClr val="white"/>
                  </a:solidFill>
                  <a:latin typeface="Calibri" panose="020F0502020204030204" pitchFamily="34" charset="0"/>
                  <a:cs typeface="Calibri" panose="020F0502020204030204" pitchFamily="34" charset="0"/>
                </a:rPr>
                <a:t>Travel exposures</a:t>
              </a:r>
            </a:p>
          </p:txBody>
        </p:sp>
      </p:grpSp>
    </p:spTree>
    <p:extLst>
      <p:ext uri="{BB962C8B-B14F-4D97-AF65-F5344CB8AC3E}">
        <p14:creationId xmlns:p14="http://schemas.microsoft.com/office/powerpoint/2010/main" val="281451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p:txBody>
          <a:bodyPr/>
          <a:lstStyle/>
          <a:p>
            <a:r>
              <a:rPr lang="en-US" dirty="0"/>
              <a:t>Implementing the MDN for Case Notification Data</a:t>
            </a:r>
          </a:p>
        </p:txBody>
      </p:sp>
      <p:sp>
        <p:nvSpPr>
          <p:cNvPr id="2" name="Text Placeholder 1">
            <a:extLst>
              <a:ext uri="{FF2B5EF4-FFF2-40B4-BE49-F238E27FC236}">
                <a16:creationId xmlns:a16="http://schemas.microsoft.com/office/drawing/2014/main" id="{977C96CD-E343-407F-E672-327357F6DC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9236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MDN at CDC</a:t>
            </a:r>
          </a:p>
        </p:txBody>
      </p:sp>
      <p:sp>
        <p:nvSpPr>
          <p:cNvPr id="3" name="Text Placeholder 2">
            <a:extLst>
              <a:ext uri="{FF2B5EF4-FFF2-40B4-BE49-F238E27FC236}">
                <a16:creationId xmlns:a16="http://schemas.microsoft.com/office/drawing/2014/main" id="{97A0ECD8-47F5-6094-4E70-7816583E6D63}"/>
              </a:ext>
            </a:extLst>
          </p:cNvPr>
          <p:cNvSpPr>
            <a:spLocks noGrp="1"/>
          </p:cNvSpPr>
          <p:nvPr>
            <p:ph type="body" sz="quarter" idx="10"/>
          </p:nvPr>
        </p:nvSpPr>
        <p:spPr>
          <a:xfrm>
            <a:off x="609600" y="1417640"/>
            <a:ext cx="10972800" cy="4594400"/>
          </a:xfrm>
        </p:spPr>
        <p:txBody>
          <a:bodyPr/>
          <a:lstStyle/>
          <a:p>
            <a:pPr>
              <a:lnSpc>
                <a:spcPct val="125000"/>
              </a:lnSpc>
              <a:spcBef>
                <a:spcPts val="0"/>
              </a:spcBef>
              <a:defRPr/>
            </a:pPr>
            <a:r>
              <a:rPr lang="en-US" dirty="0">
                <a:solidFill>
                  <a:srgbClr val="000000"/>
                </a:solidFill>
                <a:latin typeface="Calibri"/>
                <a:cs typeface="Calibri"/>
              </a:rPr>
              <a:t>CDC is implementing an agency-wide approach to collecting the MDN for emergency response</a:t>
            </a:r>
          </a:p>
          <a:p>
            <a:pPr>
              <a:lnSpc>
                <a:spcPct val="125000"/>
              </a:lnSpc>
              <a:spcBef>
                <a:spcPts val="0"/>
              </a:spcBef>
              <a:defRPr/>
            </a:pPr>
            <a:r>
              <a:rPr lang="en-US" b="1" dirty="0">
                <a:solidFill>
                  <a:srgbClr val="0E5EAB"/>
                </a:solidFill>
                <a:latin typeface="Calibri"/>
                <a:cs typeface="Calibri"/>
              </a:rPr>
              <a:t>MDN for case notification is first</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Detect and Monitor Division is leading implementation</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Office of Readiness and Response is a critical player and communications partner</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DSWG is harmonizing data elements, classes</a:t>
            </a:r>
          </a:p>
        </p:txBody>
      </p:sp>
      <p:sp>
        <p:nvSpPr>
          <p:cNvPr id="5" name="Slide Number Placeholder 4">
            <a:extLst>
              <a:ext uri="{FF2B5EF4-FFF2-40B4-BE49-F238E27FC236}">
                <a16:creationId xmlns:a16="http://schemas.microsoft.com/office/drawing/2014/main" id="{56A64D37-1190-6D11-DCFB-7FA61746B06D}"/>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27</a:t>
            </a:fld>
            <a:endParaRPr lang="en-US" dirty="0"/>
          </a:p>
        </p:txBody>
      </p:sp>
    </p:spTree>
    <p:extLst>
      <p:ext uri="{BB962C8B-B14F-4D97-AF65-F5344CB8AC3E}">
        <p14:creationId xmlns:p14="http://schemas.microsoft.com/office/powerpoint/2010/main" val="7833012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MDN Implementation Needs Continuous Feedback</a:t>
            </a:r>
          </a:p>
        </p:txBody>
      </p:sp>
      <p:sp>
        <p:nvSpPr>
          <p:cNvPr id="3" name="Text Placeholder 2">
            <a:extLst>
              <a:ext uri="{FF2B5EF4-FFF2-40B4-BE49-F238E27FC236}">
                <a16:creationId xmlns:a16="http://schemas.microsoft.com/office/drawing/2014/main" id="{97A0ECD8-47F5-6094-4E70-7816583E6D63}"/>
              </a:ext>
              <a:ext uri="{C183D7F6-B498-43B3-948B-1728B52AA6E4}">
                <adec:decorative xmlns:adec="http://schemas.microsoft.com/office/drawing/2017/decorative" val="1"/>
              </a:ext>
            </a:extLst>
          </p:cNvPr>
          <p:cNvSpPr>
            <a:spLocks noGrp="1"/>
          </p:cNvSpPr>
          <p:nvPr>
            <p:ph type="body" sz="quarter" idx="10"/>
          </p:nvPr>
        </p:nvSpPr>
        <p:spPr>
          <a:xfrm>
            <a:off x="609600" y="1417640"/>
            <a:ext cx="10972800" cy="4594400"/>
          </a:xfrm>
        </p:spPr>
        <p:txBody>
          <a:bodyPr/>
          <a:lstStyle/>
          <a:p>
            <a:pPr>
              <a:lnSpc>
                <a:spcPct val="125000"/>
              </a:lnSpc>
              <a:spcBef>
                <a:spcPts val="0"/>
              </a:spcBef>
              <a:defRPr/>
            </a:pPr>
            <a:r>
              <a:rPr lang="en-US" dirty="0">
                <a:solidFill>
                  <a:srgbClr val="000000"/>
                </a:solidFill>
                <a:latin typeface="Calibri"/>
                <a:cs typeface="Calibri"/>
              </a:rPr>
              <a:t>Agile development: the feedback cycle</a:t>
            </a:r>
          </a:p>
        </p:txBody>
      </p:sp>
      <p:sp>
        <p:nvSpPr>
          <p:cNvPr id="5" name="Slide Number Placeholder 4">
            <a:extLst>
              <a:ext uri="{FF2B5EF4-FFF2-40B4-BE49-F238E27FC236}">
                <a16:creationId xmlns:a16="http://schemas.microsoft.com/office/drawing/2014/main" id="{56A64D37-1190-6D11-DCFB-7FA61746B06D}"/>
              </a:ext>
              <a:ext uri="{C183D7F6-B498-43B3-948B-1728B52AA6E4}">
                <adec:decorative xmlns:adec="http://schemas.microsoft.com/office/drawing/2017/decorative" val="1"/>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28</a:t>
            </a:fld>
            <a:endParaRPr lang="en-US" dirty="0"/>
          </a:p>
        </p:txBody>
      </p:sp>
      <p:grpSp>
        <p:nvGrpSpPr>
          <p:cNvPr id="10" name="Group 9">
            <a:extLst>
              <a:ext uri="{FF2B5EF4-FFF2-40B4-BE49-F238E27FC236}">
                <a16:creationId xmlns:a16="http://schemas.microsoft.com/office/drawing/2014/main" id="{732A6A9E-89BF-6B31-3599-D4A9616E5BE2}"/>
              </a:ext>
              <a:ext uri="{C183D7F6-B498-43B3-948B-1728B52AA6E4}">
                <adec:decorative xmlns:adec="http://schemas.microsoft.com/office/drawing/2017/decorative" val="1"/>
              </a:ext>
            </a:extLst>
          </p:cNvPr>
          <p:cNvGrpSpPr/>
          <p:nvPr/>
        </p:nvGrpSpPr>
        <p:grpSpPr>
          <a:xfrm>
            <a:off x="3228420" y="2172833"/>
            <a:ext cx="5274322" cy="3901126"/>
            <a:chOff x="3228420" y="2172833"/>
            <a:chExt cx="5274322" cy="3901126"/>
          </a:xfrm>
        </p:grpSpPr>
        <p:pic>
          <p:nvPicPr>
            <p:cNvPr id="4" name="Picture 3">
              <a:extLst>
                <a:ext uri="{FF2B5EF4-FFF2-40B4-BE49-F238E27FC236}">
                  <a16:creationId xmlns:a16="http://schemas.microsoft.com/office/drawing/2014/main" id="{14C9D281-F6D6-813B-9146-FD2C87218445}"/>
                </a:ext>
              </a:extLst>
            </p:cNvPr>
            <p:cNvPicPr>
              <a:picLocks noChangeAspect="1"/>
            </p:cNvPicPr>
            <p:nvPr/>
          </p:nvPicPr>
          <p:blipFill>
            <a:blip r:embed="rId3"/>
            <a:stretch>
              <a:fillRect/>
            </a:stretch>
          </p:blipFill>
          <p:spPr>
            <a:xfrm>
              <a:off x="3228420" y="2172833"/>
              <a:ext cx="5274322" cy="3901126"/>
            </a:xfrm>
            <a:prstGeom prst="rect">
              <a:avLst/>
            </a:prstGeom>
          </p:spPr>
        </p:pic>
        <p:sp>
          <p:nvSpPr>
            <p:cNvPr id="6" name="TextBox 5">
              <a:extLst>
                <a:ext uri="{FF2B5EF4-FFF2-40B4-BE49-F238E27FC236}">
                  <a16:creationId xmlns:a16="http://schemas.microsoft.com/office/drawing/2014/main" id="{0CF6DE48-A576-97C2-92EB-0212DF6D84E3}"/>
                </a:ext>
              </a:extLst>
            </p:cNvPr>
            <p:cNvSpPr txBox="1"/>
            <p:nvPr/>
          </p:nvSpPr>
          <p:spPr>
            <a:xfrm>
              <a:off x="4224373" y="3206733"/>
              <a:ext cx="806281" cy="697563"/>
            </a:xfrm>
            <a:prstGeom prst="rect">
              <a:avLst/>
            </a:prstGeom>
            <a:solidFill>
              <a:srgbClr val="1E90FF"/>
            </a:solidFill>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Gather</a:t>
              </a:r>
              <a:r>
                <a:rPr lang="en-US" sz="1600" dirty="0">
                  <a:solidFill>
                    <a:prstClr val="white"/>
                  </a:solidFill>
                  <a:latin typeface="Calibri" panose="020F0502020204030204" pitchFamily="34" charset="0"/>
                  <a:cs typeface="Calibri" panose="020F0502020204030204" pitchFamily="34" charset="0"/>
                </a:rPr>
                <a:t> feedback</a:t>
              </a:r>
            </a:p>
            <a:p>
              <a:pPr defTabSz="914377" fontAlgn="base">
                <a:spcBef>
                  <a:spcPct val="0"/>
                </a:spcBef>
                <a:spcAft>
                  <a:spcPct val="0"/>
                </a:spcAft>
              </a:pPr>
              <a:endParaRPr lang="en-US" sz="1333" dirty="0">
                <a:solidFill>
                  <a:prstClr val="white"/>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C4D087C-AB92-015D-4BB1-1133A5ACBA4D}"/>
                </a:ext>
              </a:extLst>
            </p:cNvPr>
            <p:cNvSpPr txBox="1"/>
            <p:nvPr/>
          </p:nvSpPr>
          <p:spPr>
            <a:xfrm>
              <a:off x="6363557" y="3075124"/>
              <a:ext cx="806281" cy="492443"/>
            </a:xfrm>
            <a:prstGeom prst="rect">
              <a:avLst/>
            </a:prstGeom>
            <a:solidFill>
              <a:srgbClr val="187DE9"/>
            </a:solid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Analyze</a:t>
              </a:r>
              <a:r>
                <a:rPr lang="en-US" sz="1600" dirty="0">
                  <a:solidFill>
                    <a:prstClr val="white"/>
                  </a:solidFill>
                  <a:latin typeface="Calibri" panose="020F0502020204030204" pitchFamily="34" charset="0"/>
                  <a:cs typeface="Calibri" panose="020F0502020204030204" pitchFamily="34" charset="0"/>
                </a:rPr>
                <a:t> feedback</a:t>
              </a:r>
            </a:p>
          </p:txBody>
        </p:sp>
        <p:sp>
          <p:nvSpPr>
            <p:cNvPr id="8" name="TextBox 7">
              <a:extLst>
                <a:ext uri="{FF2B5EF4-FFF2-40B4-BE49-F238E27FC236}">
                  <a16:creationId xmlns:a16="http://schemas.microsoft.com/office/drawing/2014/main" id="{F6CC143C-0A5B-1E2E-B7D7-FC1405B465D8}"/>
                </a:ext>
              </a:extLst>
            </p:cNvPr>
            <p:cNvSpPr txBox="1"/>
            <p:nvPr/>
          </p:nvSpPr>
          <p:spPr>
            <a:xfrm>
              <a:off x="5404704" y="4935004"/>
              <a:ext cx="921753" cy="738664"/>
            </a:xfrm>
            <a:prstGeom prst="rect">
              <a:avLst/>
            </a:prstGeom>
            <a:solidFill>
              <a:srgbClr val="126AD2"/>
            </a:solid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Act </a:t>
              </a:r>
              <a:r>
                <a:rPr lang="en-US" sz="1600" dirty="0">
                  <a:solidFill>
                    <a:prstClr val="white"/>
                  </a:solidFill>
                  <a:latin typeface="Calibri" panose="020F0502020204030204" pitchFamily="34" charset="0"/>
                  <a:cs typeface="Calibri" panose="020F0502020204030204" pitchFamily="34" charset="0"/>
                </a:rPr>
                <a:t>on insights</a:t>
              </a:r>
            </a:p>
            <a:p>
              <a:pPr algn="ctr" defTabSz="914377" fontAlgn="base">
                <a:spcBef>
                  <a:spcPct val="0"/>
                </a:spcBef>
                <a:spcAft>
                  <a:spcPct val="0"/>
                </a:spcAft>
              </a:pPr>
              <a:endParaRPr lang="en-US" sz="1600" dirty="0">
                <a:solidFill>
                  <a:prstClr val="white"/>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A7AE180-2E40-687D-53C7-BBE8E7D057BF}"/>
                </a:ext>
              </a:extLst>
            </p:cNvPr>
            <p:cNvSpPr/>
            <p:nvPr/>
          </p:nvSpPr>
          <p:spPr>
            <a:xfrm>
              <a:off x="7142679" y="3171019"/>
              <a:ext cx="172522" cy="697563"/>
            </a:xfrm>
            <a:prstGeom prst="rect">
              <a:avLst/>
            </a:prstGeom>
            <a:solidFill>
              <a:srgbClr val="187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3152277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Next Steps for MDN Implementation</a:t>
            </a:r>
          </a:p>
        </p:txBody>
      </p:sp>
      <p:sp>
        <p:nvSpPr>
          <p:cNvPr id="3" name="Text Placeholder 2">
            <a:extLst>
              <a:ext uri="{FF2B5EF4-FFF2-40B4-BE49-F238E27FC236}">
                <a16:creationId xmlns:a16="http://schemas.microsoft.com/office/drawing/2014/main" id="{97A0ECD8-47F5-6094-4E70-7816583E6D63}"/>
              </a:ext>
            </a:extLst>
          </p:cNvPr>
          <p:cNvSpPr>
            <a:spLocks noGrp="1"/>
          </p:cNvSpPr>
          <p:nvPr>
            <p:ph type="body" sz="quarter" idx="10"/>
          </p:nvPr>
        </p:nvSpPr>
        <p:spPr>
          <a:xfrm>
            <a:off x="609600" y="1417640"/>
            <a:ext cx="10972800" cy="4594400"/>
          </a:xfrm>
        </p:spPr>
        <p:txBody>
          <a:bodyPr/>
          <a:lstStyle/>
          <a:p>
            <a:pPr>
              <a:lnSpc>
                <a:spcPct val="125000"/>
              </a:lnSpc>
              <a:spcBef>
                <a:spcPts val="0"/>
              </a:spcBef>
              <a:defRPr/>
            </a:pPr>
            <a:r>
              <a:rPr lang="en-US" dirty="0">
                <a:solidFill>
                  <a:srgbClr val="000000"/>
                </a:solidFill>
                <a:latin typeface="Calibri"/>
                <a:cs typeface="Calibri"/>
              </a:rPr>
              <a:t>Within CDC: planning and prioritizing program adoption</a:t>
            </a:r>
          </a:p>
          <a:p>
            <a:pPr>
              <a:lnSpc>
                <a:spcPct val="125000"/>
              </a:lnSpc>
              <a:spcBef>
                <a:spcPts val="0"/>
              </a:spcBef>
              <a:defRPr/>
            </a:pPr>
            <a:r>
              <a:rPr lang="en-US" dirty="0">
                <a:solidFill>
                  <a:srgbClr val="000000"/>
                </a:solidFill>
                <a:latin typeface="Calibri"/>
                <a:cs typeface="Calibri"/>
              </a:rPr>
              <a:t>Guidance for STLTs: formulating options and timelines</a:t>
            </a:r>
          </a:p>
          <a:p>
            <a:pPr>
              <a:lnSpc>
                <a:spcPct val="125000"/>
              </a:lnSpc>
              <a:spcBef>
                <a:spcPts val="0"/>
              </a:spcBef>
              <a:defRPr/>
            </a:pPr>
            <a:r>
              <a:rPr lang="en-US" dirty="0">
                <a:solidFill>
                  <a:srgbClr val="000000"/>
                </a:solidFill>
                <a:latin typeface="Calibri"/>
                <a:cs typeface="Calibri"/>
              </a:rPr>
              <a:t>Ongoing communications</a:t>
            </a:r>
          </a:p>
          <a:p>
            <a:pPr lvl="1" indent="-226054">
              <a:lnSpc>
                <a:spcPct val="125000"/>
              </a:lnSpc>
              <a:spcBef>
                <a:spcPts val="0"/>
              </a:spcBef>
              <a:buClr>
                <a:srgbClr val="0E5EAB"/>
              </a:buClr>
              <a:buFont typeface="Calibri" panose="020F0502020204030204" pitchFamily="34" charset="0"/>
              <a:buChar char="–"/>
              <a:defRPr/>
            </a:pPr>
            <a:r>
              <a:rPr lang="en-US" dirty="0">
                <a:solidFill>
                  <a:srgbClr val="000000"/>
                </a:solidFill>
                <a:latin typeface="Calibri"/>
                <a:cs typeface="Calibri"/>
              </a:rPr>
              <a:t>eSHARE webinars in September and beyond will provide deeper dives into the MDN and implementation plans</a:t>
            </a:r>
          </a:p>
        </p:txBody>
      </p:sp>
      <p:sp>
        <p:nvSpPr>
          <p:cNvPr id="5" name="Slide Number Placeholder 4">
            <a:extLst>
              <a:ext uri="{FF2B5EF4-FFF2-40B4-BE49-F238E27FC236}">
                <a16:creationId xmlns:a16="http://schemas.microsoft.com/office/drawing/2014/main" id="{56A64D37-1190-6D11-DCFB-7FA61746B06D}"/>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29</a:t>
            </a:fld>
            <a:endParaRPr lang="en-US" dirty="0"/>
          </a:p>
        </p:txBody>
      </p:sp>
    </p:spTree>
    <p:extLst>
      <p:ext uri="{BB962C8B-B14F-4D97-AF65-F5344CB8AC3E}">
        <p14:creationId xmlns:p14="http://schemas.microsoft.com/office/powerpoint/2010/main" val="30874690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91671" y="3875427"/>
            <a:ext cx="11059884" cy="1162051"/>
          </a:xfrm>
        </p:spPr>
        <p:txBody>
          <a:bodyPr/>
          <a:lstStyle/>
          <a:p>
            <a:r>
              <a:rPr lang="en-US" dirty="0"/>
              <a:t>CDC/CSTE Data Standardization Workgroup (DSWG) Updates </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5719483"/>
            <a:ext cx="10363200" cy="946995"/>
          </a:xfrm>
        </p:spPr>
        <p:txBody>
          <a:bodyPr/>
          <a:lstStyle/>
          <a:p>
            <a:pPr>
              <a:lnSpc>
                <a:spcPct val="100000"/>
              </a:lnSpc>
            </a:pPr>
            <a:r>
              <a:rPr lang="en-US" dirty="0"/>
              <a:t>Angie Agunloye, MPH, RHIA </a:t>
            </a:r>
            <a:br>
              <a:rPr lang="en-US" dirty="0"/>
            </a:br>
            <a:r>
              <a:rPr lang="en-US" dirty="0"/>
              <a:t>Health Scientist </a:t>
            </a:r>
            <a:br>
              <a:rPr lang="en-US" dirty="0"/>
            </a:br>
            <a:r>
              <a:rPr lang="en-US" dirty="0"/>
              <a:t>Office of Public Health Data, Surveillance, and Technology</a:t>
            </a:r>
          </a:p>
        </p:txBody>
      </p:sp>
    </p:spTree>
    <p:extLst>
      <p:ext uri="{BB962C8B-B14F-4D97-AF65-F5344CB8AC3E}">
        <p14:creationId xmlns:p14="http://schemas.microsoft.com/office/powerpoint/2010/main" val="3815770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6F1AB-F28F-CF83-3533-5CE72731F990}"/>
              </a:ext>
            </a:extLst>
          </p:cNvPr>
          <p:cNvSpPr>
            <a:spLocks noGrp="1"/>
          </p:cNvSpPr>
          <p:nvPr>
            <p:ph type="title"/>
          </p:nvPr>
        </p:nvSpPr>
        <p:spPr/>
        <p:txBody>
          <a:bodyPr lIns="121920" tIns="60960" rIns="121920" bIns="60960" anchor="ctr" anchorCtr="0"/>
          <a:lstStyle/>
          <a:p>
            <a:pPr>
              <a:lnSpc>
                <a:spcPct val="151617"/>
              </a:lnSpc>
            </a:pPr>
            <a:r>
              <a:rPr lang="en-US" dirty="0">
                <a:latin typeface="Calibri"/>
                <a:cs typeface="Calibri"/>
              </a:rPr>
              <a:t>Your Feedback: What Do You Need From CDC?</a:t>
            </a:r>
          </a:p>
        </p:txBody>
      </p:sp>
      <p:sp>
        <p:nvSpPr>
          <p:cNvPr id="3" name="Text Placeholder 2">
            <a:extLst>
              <a:ext uri="{FF2B5EF4-FFF2-40B4-BE49-F238E27FC236}">
                <a16:creationId xmlns:a16="http://schemas.microsoft.com/office/drawing/2014/main" id="{97A0ECD8-47F5-6094-4E70-7816583E6D63}"/>
              </a:ext>
            </a:extLst>
          </p:cNvPr>
          <p:cNvSpPr>
            <a:spLocks noGrp="1"/>
          </p:cNvSpPr>
          <p:nvPr>
            <p:ph type="body" sz="quarter" idx="10"/>
          </p:nvPr>
        </p:nvSpPr>
        <p:spPr>
          <a:xfrm>
            <a:off x="709188" y="1413884"/>
            <a:ext cx="10972800" cy="4594400"/>
          </a:xfrm>
        </p:spPr>
        <p:txBody>
          <a:bodyPr/>
          <a:lstStyle/>
          <a:p>
            <a:pPr>
              <a:lnSpc>
                <a:spcPct val="125000"/>
              </a:lnSpc>
              <a:spcBef>
                <a:spcPts val="0"/>
              </a:spcBef>
              <a:defRPr/>
            </a:pPr>
            <a:r>
              <a:rPr lang="en-US" dirty="0">
                <a:solidFill>
                  <a:srgbClr val="000000"/>
                </a:solidFill>
                <a:latin typeface="Calibri"/>
                <a:cs typeface="Calibri"/>
              </a:rPr>
              <a:t>As we prepare for upcoming eSHARE webinars and other communications:</a:t>
            </a:r>
          </a:p>
          <a:p>
            <a:pPr lvl="1">
              <a:lnSpc>
                <a:spcPct val="125000"/>
              </a:lnSpc>
              <a:spcBef>
                <a:spcPts val="0"/>
              </a:spcBef>
              <a:defRPr/>
            </a:pPr>
            <a:r>
              <a:rPr lang="en-US" dirty="0">
                <a:solidFill>
                  <a:srgbClr val="000000"/>
                </a:solidFill>
                <a:latin typeface="Calibri"/>
                <a:cs typeface="Calibri"/>
              </a:rPr>
              <a:t>What are the key questions CDC needs to address?</a:t>
            </a:r>
          </a:p>
          <a:p>
            <a:pPr lvl="1">
              <a:lnSpc>
                <a:spcPct val="125000"/>
              </a:lnSpc>
              <a:spcBef>
                <a:spcPts val="0"/>
              </a:spcBef>
              <a:defRPr/>
            </a:pPr>
            <a:r>
              <a:rPr lang="en-US" dirty="0">
                <a:solidFill>
                  <a:srgbClr val="000000"/>
                </a:solidFill>
                <a:latin typeface="Calibri"/>
                <a:cs typeface="Calibri"/>
              </a:rPr>
              <a:t>What are your concerns about MDN implementation?</a:t>
            </a:r>
          </a:p>
          <a:p>
            <a:pPr lvl="1">
              <a:lnSpc>
                <a:spcPct val="125000"/>
              </a:lnSpc>
              <a:spcBef>
                <a:spcPts val="0"/>
              </a:spcBef>
              <a:defRPr/>
            </a:pPr>
            <a:r>
              <a:rPr lang="en-US" dirty="0">
                <a:solidFill>
                  <a:srgbClr val="000000"/>
                </a:solidFill>
                <a:latin typeface="Calibri"/>
                <a:cs typeface="Calibri"/>
              </a:rPr>
              <a:t>What support should CDC provide to improve the implementation process?</a:t>
            </a:r>
          </a:p>
          <a:p>
            <a:pPr lvl="1">
              <a:lnSpc>
                <a:spcPct val="125000"/>
              </a:lnSpc>
              <a:spcBef>
                <a:spcPts val="0"/>
              </a:spcBef>
              <a:defRPr/>
            </a:pPr>
            <a:r>
              <a:rPr lang="en-US" dirty="0">
                <a:solidFill>
                  <a:srgbClr val="000000"/>
                </a:solidFill>
                <a:latin typeface="Calibri"/>
                <a:cs typeface="Calibri"/>
              </a:rPr>
              <a:t>Other questions? Feedback?</a:t>
            </a:r>
          </a:p>
          <a:p>
            <a:pPr>
              <a:lnSpc>
                <a:spcPct val="125000"/>
              </a:lnSpc>
              <a:spcBef>
                <a:spcPts val="0"/>
              </a:spcBef>
              <a:defRPr/>
            </a:pPr>
            <a:endParaRPr lang="en-US" dirty="0">
              <a:solidFill>
                <a:srgbClr val="000000"/>
              </a:solidFill>
              <a:latin typeface="Calibri"/>
              <a:cs typeface="Calibri"/>
            </a:endParaRPr>
          </a:p>
          <a:p>
            <a:pPr>
              <a:lnSpc>
                <a:spcPct val="125000"/>
              </a:lnSpc>
              <a:spcBef>
                <a:spcPts val="0"/>
              </a:spcBef>
              <a:defRPr/>
            </a:pPr>
            <a:r>
              <a:rPr lang="en-US" dirty="0">
                <a:solidFill>
                  <a:srgbClr val="000000"/>
                </a:solidFill>
                <a:latin typeface="Calibri"/>
                <a:cs typeface="Calibri"/>
              </a:rPr>
              <a:t>Please send any questions or feedback related to the MDN for case to:</a:t>
            </a:r>
          </a:p>
          <a:p>
            <a:pPr lvl="1">
              <a:lnSpc>
                <a:spcPct val="125000"/>
              </a:lnSpc>
              <a:spcBef>
                <a:spcPts val="0"/>
              </a:spcBef>
              <a:defRPr/>
            </a:pPr>
            <a:r>
              <a:rPr lang="en-US" dirty="0">
                <a:solidFill>
                  <a:srgbClr val="000000"/>
                </a:solidFill>
                <a:latin typeface="Calibri"/>
                <a:cs typeface="Calibri"/>
                <a:hlinkClick r:id="rId3"/>
              </a:rPr>
              <a:t>MDN-CASE@CDC.GOV</a:t>
            </a:r>
            <a:r>
              <a:rPr lang="en-US" dirty="0">
                <a:solidFill>
                  <a:srgbClr val="000000"/>
                </a:solidFill>
                <a:latin typeface="Calibri"/>
                <a:cs typeface="Calibri"/>
              </a:rPr>
              <a:t> </a:t>
            </a:r>
          </a:p>
        </p:txBody>
      </p:sp>
      <p:sp>
        <p:nvSpPr>
          <p:cNvPr id="5" name="Slide Number Placeholder 4">
            <a:extLst>
              <a:ext uri="{FF2B5EF4-FFF2-40B4-BE49-F238E27FC236}">
                <a16:creationId xmlns:a16="http://schemas.microsoft.com/office/drawing/2014/main" id="{56A64D37-1190-6D11-DCFB-7FA61746B06D}"/>
              </a:ext>
            </a:extLst>
          </p:cNvPr>
          <p:cNvSpPr>
            <a:spLocks noGrp="1"/>
          </p:cNvSpPr>
          <p:nvPr>
            <p:ph type="sldNum" sz="quarter" idx="17"/>
          </p:nvPr>
        </p:nvSpPr>
        <p:spPr/>
        <p:txBody>
          <a:bodyPr/>
          <a:lstStyle/>
          <a:p>
            <a:pPr defTabSz="1219170" eaLnBrk="0" fontAlgn="base" hangingPunct="0">
              <a:spcBef>
                <a:spcPct val="0"/>
              </a:spcBef>
              <a:spcAft>
                <a:spcPct val="0"/>
              </a:spcAft>
              <a:defRPr/>
            </a:pPr>
            <a:fld id="{BE1A0740-F252-4427-A288-A0F9AF0CD4D9}" type="slidenum">
              <a:rPr lang="en-US"/>
              <a:pPr defTabSz="1219170" eaLnBrk="0" fontAlgn="base" hangingPunct="0">
                <a:spcBef>
                  <a:spcPct val="0"/>
                </a:spcBef>
                <a:spcAft>
                  <a:spcPct val="0"/>
                </a:spcAft>
                <a:defRPr/>
              </a:pPr>
              <a:t>30</a:t>
            </a:fld>
            <a:endParaRPr lang="en-US" dirty="0"/>
          </a:p>
        </p:txBody>
      </p:sp>
    </p:spTree>
    <p:extLst>
      <p:ext uri="{BB962C8B-B14F-4D97-AF65-F5344CB8AC3E}">
        <p14:creationId xmlns:p14="http://schemas.microsoft.com/office/powerpoint/2010/main" val="38790352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dirty="0"/>
              <a:t>Q &amp; A</a:t>
            </a:r>
          </a:p>
        </p:txBody>
      </p:sp>
      <p:pic>
        <p:nvPicPr>
          <p:cNvPr id="3" name="Picture 2" descr="Image indicating a question can be asked. " title="Question and Answer Slide">
            <a:extLst>
              <a:ext uri="{FF2B5EF4-FFF2-40B4-BE49-F238E27FC236}">
                <a16:creationId xmlns:a16="http://schemas.microsoft.com/office/drawing/2014/main" id="{351F9F34-2344-5E65-DB2F-A4245BB75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817" y="1484137"/>
            <a:ext cx="7164395" cy="4893713"/>
          </a:xfrm>
          <a:prstGeom prst="rect">
            <a:avLst/>
          </a:prstGeom>
        </p:spPr>
      </p:pic>
    </p:spTree>
    <p:extLst>
      <p:ext uri="{BB962C8B-B14F-4D97-AF65-F5344CB8AC3E}">
        <p14:creationId xmlns:p14="http://schemas.microsoft.com/office/powerpoint/2010/main" val="2826565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a:xfrm>
            <a:off x="477543" y="357226"/>
            <a:ext cx="11049000" cy="1325033"/>
          </a:xfrm>
        </p:spPr>
        <p:txBody>
          <a:bodyPr/>
          <a:lstStyle/>
          <a:p>
            <a:pPr algn="ctr"/>
            <a:r>
              <a:rPr lang="en-US" dirty="0">
                <a:solidFill>
                  <a:srgbClr val="000000"/>
                </a:solidFill>
              </a:rPr>
              <a:t>Thank you!</a:t>
            </a:r>
            <a:br>
              <a:rPr lang="en-US" dirty="0">
                <a:solidFill>
                  <a:srgbClr val="000000"/>
                </a:solidFill>
              </a:rPr>
            </a:br>
            <a:r>
              <a:rPr lang="en-US" dirty="0">
                <a:solidFill>
                  <a:srgbClr val="000000"/>
                </a:solidFill>
              </a:rPr>
              <a:t>Next NNDSS eSHARE: September 17, 2024</a:t>
            </a:r>
          </a:p>
        </p:txBody>
      </p:sp>
      <p:pic>
        <p:nvPicPr>
          <p:cNvPr id="2" name="Graphic 1" descr="Open book with solid fill">
            <a:extLst>
              <a:ext uri="{FF2B5EF4-FFF2-40B4-BE49-F238E27FC236}">
                <a16:creationId xmlns:a16="http://schemas.microsoft.com/office/drawing/2014/main" id="{881E4A7F-C4A9-FE9F-A805-36A3547B8B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4331" y="1848079"/>
            <a:ext cx="808679" cy="808679"/>
          </a:xfrm>
          <a:prstGeom prst="rect">
            <a:avLst/>
          </a:prstGeom>
        </p:spPr>
      </p:pic>
      <p:sp>
        <p:nvSpPr>
          <p:cNvPr id="4" name="Content Placeholder 2">
            <a:extLst>
              <a:ext uri="{FF2B5EF4-FFF2-40B4-BE49-F238E27FC236}">
                <a16:creationId xmlns:a16="http://schemas.microsoft.com/office/drawing/2014/main" id="{6433921B-FEC5-62C9-F00A-C263124DB3C7}"/>
              </a:ext>
            </a:extLst>
          </p:cNvPr>
          <p:cNvSpPr txBox="1">
            <a:spLocks/>
          </p:cNvSpPr>
          <p:nvPr/>
        </p:nvSpPr>
        <p:spPr bwMode="auto">
          <a:xfrm>
            <a:off x="46667"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Subscribe to </a:t>
            </a:r>
            <a:br>
              <a:rPr lang="en-US" altLang="en-US" sz="1733" dirty="0">
                <a:solidFill>
                  <a:srgbClr val="28434E"/>
                </a:solidFill>
                <a:latin typeface="AvenirNext LT Pro Regular" panose="020B0504020202020204" pitchFamily="34" charset="77"/>
              </a:rPr>
            </a:br>
            <a:r>
              <a:rPr lang="en-US" altLang="en-US" sz="1733" i="1" dirty="0">
                <a:solidFill>
                  <a:srgbClr val="28434E"/>
                </a:solidFill>
                <a:latin typeface="AvenirNext LT Pro Regular" panose="020B0504020202020204" pitchFamily="34" charset="77"/>
                <a:hlinkClick r:id="rId4"/>
              </a:rPr>
              <a:t>Case Surveillance News</a:t>
            </a:r>
            <a:endParaRPr lang="en-US" altLang="en-US" sz="1733" dirty="0">
              <a:solidFill>
                <a:srgbClr val="28434E"/>
              </a:solidFill>
              <a:latin typeface="AvenirNext LT Pro Regular" panose="020B0504020202020204" pitchFamily="34" charset="77"/>
            </a:endParaRPr>
          </a:p>
        </p:txBody>
      </p:sp>
      <p:pic>
        <p:nvPicPr>
          <p:cNvPr id="5" name="Graphic 4" descr="Blueprint with solid fill">
            <a:extLst>
              <a:ext uri="{FF2B5EF4-FFF2-40B4-BE49-F238E27FC236}">
                <a16:creationId xmlns:a16="http://schemas.microsoft.com/office/drawing/2014/main" id="{C4A23541-8C0E-1AA3-3A74-99C3CBCF4B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2379" y="1848079"/>
            <a:ext cx="808679" cy="808679"/>
          </a:xfrm>
          <a:prstGeom prst="rect">
            <a:avLst/>
          </a:prstGeom>
        </p:spPr>
      </p:pic>
      <p:sp>
        <p:nvSpPr>
          <p:cNvPr id="6" name="Content Placeholder 2">
            <a:extLst>
              <a:ext uri="{FF2B5EF4-FFF2-40B4-BE49-F238E27FC236}">
                <a16:creationId xmlns:a16="http://schemas.microsoft.com/office/drawing/2014/main" id="{5CCC9DB8-AC35-1A02-7D65-F00BB3F810C3}"/>
              </a:ext>
            </a:extLst>
          </p:cNvPr>
          <p:cNvSpPr txBox="1">
            <a:spLocks/>
          </p:cNvSpPr>
          <p:nvPr/>
        </p:nvSpPr>
        <p:spPr bwMode="auto">
          <a:xfrm>
            <a:off x="3062064" y="2705489"/>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Access NNDSS’ </a:t>
            </a:r>
            <a:r>
              <a:rPr lang="en-US" altLang="en-US" sz="1733" dirty="0">
                <a:solidFill>
                  <a:srgbClr val="28434E"/>
                </a:solidFill>
                <a:latin typeface="AvenirNext LT Pro Regular" panose="020B0504020202020204" pitchFamily="34" charset="77"/>
                <a:hlinkClick r:id="rId4"/>
              </a:rPr>
              <a:t>Technical Resource Center</a:t>
            </a:r>
            <a:endParaRPr lang="en-US" altLang="en-US" sz="1733" dirty="0">
              <a:solidFill>
                <a:srgbClr val="28434E"/>
              </a:solidFill>
              <a:latin typeface="AvenirNext LT Pro Regular" panose="020B0504020202020204" pitchFamily="34" charset="77"/>
            </a:endParaRPr>
          </a:p>
        </p:txBody>
      </p:sp>
      <p:pic>
        <p:nvPicPr>
          <p:cNvPr id="7" name="Graphic 6" descr="Cloud Computing with solid fill">
            <a:extLst>
              <a:ext uri="{FF2B5EF4-FFF2-40B4-BE49-F238E27FC236}">
                <a16:creationId xmlns:a16="http://schemas.microsoft.com/office/drawing/2014/main" id="{FD2799B3-17BC-37C7-C6A1-90ECAB30D3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06625" y="1848079"/>
            <a:ext cx="808679" cy="808679"/>
          </a:xfrm>
          <a:prstGeom prst="rect">
            <a:avLst/>
          </a:prstGeom>
        </p:spPr>
      </p:pic>
      <p:sp>
        <p:nvSpPr>
          <p:cNvPr id="8" name="Content Placeholder 2">
            <a:extLst>
              <a:ext uri="{FF2B5EF4-FFF2-40B4-BE49-F238E27FC236}">
                <a16:creationId xmlns:a16="http://schemas.microsoft.com/office/drawing/2014/main" id="{5C02BC00-ADE7-33D7-A957-86E2A071BEAD}"/>
              </a:ext>
            </a:extLst>
          </p:cNvPr>
          <p:cNvSpPr txBox="1">
            <a:spLocks/>
          </p:cNvSpPr>
          <p:nvPr/>
        </p:nvSpPr>
        <p:spPr bwMode="auto">
          <a:xfrm>
            <a:off x="6002045"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Email </a:t>
            </a:r>
            <a:r>
              <a:rPr lang="en-US" altLang="en-US" sz="1733" dirty="0">
                <a:solidFill>
                  <a:srgbClr val="28434E"/>
                </a:solidFill>
                <a:latin typeface="AvenirNext LT Pro Regular" panose="020B0504020202020204" pitchFamily="34" charset="77"/>
                <a:hlinkClick r:id="rId9"/>
              </a:rPr>
              <a:t>edx@cdc.gov</a:t>
            </a:r>
            <a:r>
              <a:rPr lang="en-US" altLang="en-US" sz="1733" dirty="0">
                <a:solidFill>
                  <a:srgbClr val="28434E"/>
                </a:solidFill>
                <a:latin typeface="AvenirNext LT Pro Regular" panose="020B0504020202020204" pitchFamily="34" charset="77"/>
              </a:rPr>
              <a:t> for technical help</a:t>
            </a:r>
          </a:p>
        </p:txBody>
      </p:sp>
      <p:pic>
        <p:nvPicPr>
          <p:cNvPr id="9" name="Graphic 8" descr="Blockchain with solid fill">
            <a:extLst>
              <a:ext uri="{FF2B5EF4-FFF2-40B4-BE49-F238E27FC236}">
                <a16:creationId xmlns:a16="http://schemas.microsoft.com/office/drawing/2014/main" id="{A10485F7-7B95-F718-B770-CF67F1905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55698" y="1848079"/>
            <a:ext cx="808679" cy="808679"/>
          </a:xfrm>
          <a:prstGeom prst="rect">
            <a:avLst/>
          </a:prstGeom>
        </p:spPr>
      </p:pic>
      <p:sp>
        <p:nvSpPr>
          <p:cNvPr id="10" name="Content Placeholder 2">
            <a:extLst>
              <a:ext uri="{FF2B5EF4-FFF2-40B4-BE49-F238E27FC236}">
                <a16:creationId xmlns:a16="http://schemas.microsoft.com/office/drawing/2014/main" id="{96DA8EEC-9E7C-6044-96BF-BA652AD534EE}"/>
              </a:ext>
            </a:extLst>
          </p:cNvPr>
          <p:cNvSpPr txBox="1">
            <a:spLocks/>
          </p:cNvSpPr>
          <p:nvPr/>
        </p:nvSpPr>
        <p:spPr bwMode="auto">
          <a:xfrm>
            <a:off x="8942019" y="2705489"/>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457131">
              <a:defRPr/>
            </a:pPr>
            <a:r>
              <a:rPr lang="en-US" altLang="en-US" sz="1733" dirty="0">
                <a:solidFill>
                  <a:srgbClr val="28434E"/>
                </a:solidFill>
                <a:latin typeface="AvenirNext LT Pro Regular" panose="020B0504020202020204" pitchFamily="34" charset="77"/>
              </a:rPr>
              <a:t>Learn about </a:t>
            </a:r>
            <a:r>
              <a:rPr lang="en-US" altLang="en-US" sz="1733" dirty="0">
                <a:solidFill>
                  <a:srgbClr val="28434E"/>
                </a:solidFill>
                <a:latin typeface="AvenirNext LT Pro Regular" panose="020B0504020202020204" pitchFamily="34" charset="77"/>
                <a:hlinkClick r:id="rId12"/>
              </a:rPr>
              <a:t>case surveillance modernization</a:t>
            </a:r>
            <a:endParaRPr lang="en-US" altLang="en-US" sz="1733" dirty="0">
              <a:solidFill>
                <a:srgbClr val="28434E"/>
              </a:solidFill>
              <a:latin typeface="AvenirNext LT Pro Regular" panose="020B0504020202020204" pitchFamily="34" charset="77"/>
            </a:endParaRPr>
          </a:p>
        </p:txBody>
      </p:sp>
    </p:spTree>
    <p:extLst>
      <p:ext uri="{BB962C8B-B14F-4D97-AF65-F5344CB8AC3E}">
        <p14:creationId xmlns:p14="http://schemas.microsoft.com/office/powerpoint/2010/main" val="14378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a:xfrm>
            <a:off x="609600" y="274639"/>
            <a:ext cx="10972800" cy="759504"/>
          </a:xfrm>
        </p:spPr>
        <p:txBody>
          <a:bodyPr/>
          <a:lstStyle/>
          <a:p>
            <a:r>
              <a:rPr lang="en-US" dirty="0"/>
              <a:t>CSTE DSWG Data Standard and Harmonization Effort</a:t>
            </a:r>
            <a:r>
              <a:rPr lang="en-US" b="0" i="0" dirty="0">
                <a:solidFill>
                  <a:srgbClr val="000000"/>
                </a:solidFill>
                <a:effectLst/>
                <a:latin typeface="Century Gothic" panose="020B0502020202020204" pitchFamily="34" charset="0"/>
              </a:rPr>
              <a:t>​</a:t>
            </a:r>
            <a:endParaRPr lang="en-US" dirty="0"/>
          </a:p>
        </p:txBody>
      </p:sp>
      <p:sp>
        <p:nvSpPr>
          <p:cNvPr id="2" name="Text Placeholder 1" descr="Introduction to DSWG Project">
            <a:extLst>
              <a:ext uri="{FF2B5EF4-FFF2-40B4-BE49-F238E27FC236}">
                <a16:creationId xmlns:a16="http://schemas.microsoft.com/office/drawing/2014/main" id="{62F731CD-55AE-FD44-581A-53EE2B9380C7}"/>
              </a:ext>
              <a:ext uri="{C183D7F6-B498-43B3-948B-1728B52AA6E4}">
                <adec:decorative xmlns:adec="http://schemas.microsoft.com/office/drawing/2017/decorative" val="0"/>
              </a:ext>
            </a:extLst>
          </p:cNvPr>
          <p:cNvSpPr>
            <a:spLocks noGrp="1"/>
          </p:cNvSpPr>
          <p:nvPr>
            <p:ph type="body" sz="quarter" idx="10"/>
          </p:nvPr>
        </p:nvSpPr>
        <p:spPr>
          <a:xfrm>
            <a:off x="609600" y="1251857"/>
            <a:ext cx="10972800" cy="5111873"/>
          </a:xfrm>
        </p:spPr>
        <p:txBody>
          <a:bodyPr/>
          <a:lstStyle/>
          <a:p>
            <a:r>
              <a:rPr lang="en-US" sz="2400" b="0" dirty="0">
                <a:ea typeface="Open Sans"/>
                <a:cs typeface="Calibri" panose="020F0502020204030204" pitchFamily="34" charset="0"/>
              </a:rPr>
              <a:t>Focus on </a:t>
            </a:r>
            <a:r>
              <a:rPr lang="en-US" sz="2400" dirty="0">
                <a:ea typeface="Open Sans"/>
                <a:cs typeface="Calibri" panose="020F0502020204030204" pitchFamily="34" charset="0"/>
              </a:rPr>
              <a:t>developing</a:t>
            </a:r>
            <a:r>
              <a:rPr lang="en-US" sz="2400" b="0" dirty="0">
                <a:ea typeface="Open Sans"/>
                <a:cs typeface="Calibri" panose="020F0502020204030204" pitchFamily="34" charset="0"/>
              </a:rPr>
              <a:t> and r</a:t>
            </a:r>
            <a:r>
              <a:rPr lang="en-US" sz="2400" dirty="0">
                <a:ea typeface="Open Sans"/>
                <a:cs typeface="Calibri" panose="020F0502020204030204" pitchFamily="34" charset="0"/>
              </a:rPr>
              <a:t>ecommending</a:t>
            </a:r>
            <a:r>
              <a:rPr lang="en-US" sz="2400" b="0" dirty="0">
                <a:ea typeface="Open Sans"/>
                <a:cs typeface="Calibri" panose="020F0502020204030204" pitchFamily="34" charset="0"/>
              </a:rPr>
              <a:t> standardized data elements and terminology for use across various public health data systems. </a:t>
            </a:r>
          </a:p>
          <a:p>
            <a:r>
              <a:rPr lang="en-US" sz="2400" dirty="0">
                <a:ea typeface="Open Sans"/>
                <a:cs typeface="Calibri" panose="020F0502020204030204" pitchFamily="34" charset="0"/>
              </a:rPr>
              <a:t>Initial Use Case</a:t>
            </a:r>
            <a:r>
              <a:rPr lang="en-US" sz="2400" b="0" dirty="0">
                <a:ea typeface="Open Sans"/>
                <a:cs typeface="Calibri" panose="020F0502020204030204" pitchFamily="34" charset="0"/>
              </a:rPr>
              <a:t>: The DSWG’s work began with </a:t>
            </a:r>
            <a:r>
              <a:rPr lang="en-US" sz="2400" dirty="0">
                <a:ea typeface="Open Sans"/>
                <a:cs typeface="Calibri" panose="020F0502020204030204" pitchFamily="34" charset="0"/>
              </a:rPr>
              <a:t>case notification </a:t>
            </a:r>
            <a:r>
              <a:rPr lang="en-US" sz="2400" b="0" dirty="0">
                <a:ea typeface="Open Sans"/>
                <a:cs typeface="Calibri" panose="020F0502020204030204" pitchFamily="34" charset="0"/>
              </a:rPr>
              <a:t>as a practical and critical use case, laying the foundation for broader data standardization efforts.</a:t>
            </a:r>
          </a:p>
          <a:p>
            <a:pPr lvl="1"/>
            <a:r>
              <a:rPr lang="en-US" dirty="0">
                <a:ea typeface="Open Sans"/>
                <a:cs typeface="Calibri" panose="020F0502020204030204" pitchFamily="34" charset="0"/>
              </a:rPr>
              <a:t>Focus on standardization of core data for routine, condition-agnostic case data collection</a:t>
            </a:r>
          </a:p>
          <a:p>
            <a:pPr lvl="1"/>
            <a:r>
              <a:rPr lang="en-US" dirty="0">
                <a:ea typeface="Open Sans"/>
                <a:cs typeface="Calibri" panose="020F0502020204030204" pitchFamily="34" charset="0"/>
              </a:rPr>
              <a:t>Does not address condition-specific data or needs beyond shared core data</a:t>
            </a:r>
          </a:p>
        </p:txBody>
      </p:sp>
      <p:sp>
        <p:nvSpPr>
          <p:cNvPr id="4" name="Slide Number Placeholder 4">
            <a:extLst>
              <a:ext uri="{FF2B5EF4-FFF2-40B4-BE49-F238E27FC236}">
                <a16:creationId xmlns:a16="http://schemas.microsoft.com/office/drawing/2014/main" id="{FD5BCA65-A10D-9B21-674F-CCC09E3BE692}"/>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4</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4315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 uri="{C183D7F6-B498-43B3-948B-1728B52AA6E4}">
                <adec:decorative xmlns:adec="http://schemas.microsoft.com/office/drawing/2017/decorative" val="1"/>
              </a:ext>
            </a:extLst>
          </p:cNvPr>
          <p:cNvSpPr>
            <a:spLocks noGrp="1"/>
          </p:cNvSpPr>
          <p:nvPr>
            <p:ph type="title"/>
          </p:nvPr>
        </p:nvSpPr>
        <p:spPr>
          <a:xfrm>
            <a:off x="609600" y="274639"/>
            <a:ext cx="10972800" cy="759504"/>
          </a:xfrm>
        </p:spPr>
        <p:txBody>
          <a:bodyPr/>
          <a:lstStyle/>
          <a:p>
            <a:r>
              <a:rPr lang="en-US" dirty="0"/>
              <a:t>List of Data Classes </a:t>
            </a:r>
            <a:r>
              <a:rPr lang="en-US" b="0" i="0" dirty="0">
                <a:solidFill>
                  <a:srgbClr val="000000"/>
                </a:solidFill>
                <a:effectLst/>
                <a:latin typeface="Century Gothic" panose="020B0502020202020204" pitchFamily="34" charset="0"/>
              </a:rPr>
              <a:t>​</a:t>
            </a:r>
            <a:endParaRPr lang="en-US" dirty="0"/>
          </a:p>
        </p:txBody>
      </p:sp>
      <p:sp>
        <p:nvSpPr>
          <p:cNvPr id="8" name="Content Placeholder 10">
            <a:extLst>
              <a:ext uri="{FF2B5EF4-FFF2-40B4-BE49-F238E27FC236}">
                <a16:creationId xmlns:a16="http://schemas.microsoft.com/office/drawing/2014/main" id="{87C758AC-796E-ABB0-1BA1-0E0A950357E5}"/>
              </a:ext>
              <a:ext uri="{C183D7F6-B498-43B3-948B-1728B52AA6E4}">
                <adec:decorative xmlns:adec="http://schemas.microsoft.com/office/drawing/2017/decorative" val="1"/>
              </a:ext>
            </a:extLst>
          </p:cNvPr>
          <p:cNvSpPr txBox="1">
            <a:spLocks/>
          </p:cNvSpPr>
          <p:nvPr/>
        </p:nvSpPr>
        <p:spPr bwMode="auto">
          <a:xfrm>
            <a:off x="6409510" y="1600201"/>
            <a:ext cx="517289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04792" indent="-304792" algn="l" rtl="0" eaLnBrk="0" fontAlgn="base" hangingPunct="0">
              <a:lnSpc>
                <a:spcPts val="2933"/>
              </a:lnSpc>
              <a:spcBef>
                <a:spcPct val="20000"/>
              </a:spcBef>
              <a:spcAft>
                <a:spcPct val="0"/>
              </a:spcAft>
              <a:buClr>
                <a:srgbClr val="003BC0"/>
              </a:buClr>
              <a:buFont typeface="Arial" panose="020B0604020202020204" pitchFamily="34" charset="0"/>
              <a:buChar char="•"/>
              <a:defRPr sz="2667" b="1" kern="1200">
                <a:solidFill>
                  <a:srgbClr val="1D1D1D"/>
                </a:solidFill>
                <a:latin typeface="Calibri" panose="020F0502020204030204" pitchFamily="34" charset="0"/>
                <a:ea typeface="+mn-ea"/>
                <a:cs typeface="+mn-cs"/>
              </a:defRPr>
            </a:lvl1pPr>
            <a:lvl2pPr marL="609585" indent="-226478" algn="l" rtl="0" eaLnBrk="0" fontAlgn="base" hangingPunct="0">
              <a:lnSpc>
                <a:spcPts val="2667"/>
              </a:lnSpc>
              <a:spcBef>
                <a:spcPct val="20000"/>
              </a:spcBef>
              <a:spcAft>
                <a:spcPct val="0"/>
              </a:spcAft>
              <a:buClr>
                <a:srgbClr val="005761"/>
              </a:buClr>
              <a:buFont typeface="Arial" panose="020B0604020202020204" pitchFamily="34" charset="0"/>
              <a:buChar char="-"/>
              <a:tabLst>
                <a:tab pos="533387" algn="l"/>
              </a:tabLst>
              <a:defRPr sz="2400" kern="1200">
                <a:solidFill>
                  <a:srgbClr val="1D1D1D"/>
                </a:solidFill>
                <a:latin typeface="Calibri" panose="020F0502020204030204" pitchFamily="34" charset="0"/>
                <a:ea typeface="+mn-ea"/>
                <a:cs typeface="+mn-cs"/>
              </a:defRPr>
            </a:lvl2pPr>
            <a:lvl3pPr marL="1523962" indent="-304792" algn="l" rtl="0" eaLnBrk="0" fontAlgn="base" hangingPunct="0">
              <a:lnSpc>
                <a:spcPts val="2667"/>
              </a:lnSpc>
              <a:spcBef>
                <a:spcPct val="20000"/>
              </a:spcBef>
              <a:spcAft>
                <a:spcPct val="0"/>
              </a:spcAft>
              <a:buClr>
                <a:srgbClr val="5A5A5A"/>
              </a:buClr>
              <a:buFont typeface="Arial" panose="020B0604020202020204" pitchFamily="34" charset="0"/>
              <a:buChar char="•"/>
              <a:defRPr sz="2667"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Signs and symptoms/clinical manifestation</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Disability</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Case identifiers/Lab identifiers </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Medications</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Reporting source &amp; information source</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Laboratory observations</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Race/ethnicity/Tribal affiliation</a:t>
            </a:r>
          </a:p>
          <a:p>
            <a:pPr marL="304792" marR="0" lvl="0" indent="-304792" algn="l" defTabSz="914400" rtl="0" eaLnBrk="0" fontAlgn="base" latinLnBrk="0" hangingPunct="0">
              <a:lnSpc>
                <a:spcPct val="100000"/>
              </a:lnSpc>
              <a:spcBef>
                <a:spcPct val="20000"/>
              </a:spcBef>
              <a:spcAft>
                <a:spcPct val="0"/>
              </a:spcAft>
              <a:buClr>
                <a:srgbClr val="003BC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Social Determinants of Health (SDOH)</a:t>
            </a:r>
          </a:p>
        </p:txBody>
      </p:sp>
      <p:sp>
        <p:nvSpPr>
          <p:cNvPr id="9" name="Content Placeholder 8">
            <a:extLst>
              <a:ext uri="{FF2B5EF4-FFF2-40B4-BE49-F238E27FC236}">
                <a16:creationId xmlns:a16="http://schemas.microsoft.com/office/drawing/2014/main" id="{0B7B03EB-09DA-1DD7-7C21-79CDCBA504D2}"/>
              </a:ext>
              <a:ext uri="{C183D7F6-B498-43B3-948B-1728B52AA6E4}">
                <adec:decorative xmlns:adec="http://schemas.microsoft.com/office/drawing/2017/decorative" val="1"/>
              </a:ext>
            </a:extLst>
          </p:cNvPr>
          <p:cNvSpPr txBox="1">
            <a:spLocks/>
          </p:cNvSpPr>
          <p:nvPr/>
        </p:nvSpPr>
        <p:spPr>
          <a:xfrm>
            <a:off x="609602" y="1600201"/>
            <a:ext cx="5172892" cy="4191000"/>
          </a:xfrm>
          <a:prstGeom prst="rect">
            <a:avLst/>
          </a:prstGeom>
        </p:spPr>
        <p:txBody>
          <a:bodyPr>
            <a:normAutofit/>
          </a:bodyPr>
          <a:lst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Hospitalization</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Travel</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Pregnancy </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Sexual Orientation and Gender Identity (SOGI)</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Industry and occupation</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Immunization history</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Death</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Underlying conditions, exposures, risk factors</a:t>
            </a:r>
          </a:p>
          <a:p>
            <a:pPr marL="457189" marR="0" lvl="0" indent="-457189"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Char char="•"/>
              <a:tabLst/>
              <a:defRPr/>
            </a:pPr>
            <a:endParaRPr kumimoji="0" lang="en-US" sz="42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33A1"/>
              </a:buClr>
              <a:buSzTx/>
              <a:buFont typeface="Arial" panose="020B0604020202020204" pitchFamily="34" charset="0"/>
              <a:buNone/>
              <a:tabLst/>
              <a:defRPr/>
            </a:pPr>
            <a:endParaRPr kumimoji="0" lang="en-US" sz="4267" b="0" i="0" u="none" strike="noStrike" kern="1200" cap="none" spc="0" normalizeH="0" baseline="0" noProof="0" dirty="0">
              <a:ln>
                <a:noFill/>
              </a:ln>
              <a:solidFill>
                <a:srgbClr val="1D1D1D"/>
              </a:solidFill>
              <a:effectLst/>
              <a:uLnTx/>
              <a:uFillTx/>
              <a:latin typeface="Calibri" panose="020F0502020204030204" pitchFamily="34" charset="0"/>
              <a:ea typeface="+mn-ea"/>
              <a:cs typeface="+mn-cs"/>
            </a:endParaRPr>
          </a:p>
        </p:txBody>
      </p:sp>
      <p:sp>
        <p:nvSpPr>
          <p:cNvPr id="2" name="Slide Number Placeholder 4">
            <a:extLst>
              <a:ext uri="{FF2B5EF4-FFF2-40B4-BE49-F238E27FC236}">
                <a16:creationId xmlns:a16="http://schemas.microsoft.com/office/drawing/2014/main" id="{22C53F3C-F526-FDCC-3ED3-254ED6699BF8}"/>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5</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9398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9A8627-0C30-2050-9380-E88B04B548FA}"/>
              </a:ext>
            </a:extLst>
          </p:cNvPr>
          <p:cNvSpPr>
            <a:spLocks noGrp="1"/>
          </p:cNvSpPr>
          <p:nvPr>
            <p:ph type="title"/>
          </p:nvPr>
        </p:nvSpPr>
        <p:spPr>
          <a:xfrm>
            <a:off x="609600" y="274639"/>
            <a:ext cx="10972800" cy="911904"/>
          </a:xfrm>
        </p:spPr>
        <p:txBody>
          <a:bodyPr/>
          <a:lstStyle/>
          <a:p>
            <a:r>
              <a:rPr lang="en-US" dirty="0"/>
              <a:t>Example: Data Standardization for Death Data Class</a:t>
            </a:r>
          </a:p>
        </p:txBody>
      </p:sp>
      <p:graphicFrame>
        <p:nvGraphicFramePr>
          <p:cNvPr id="5" name="Content Placeholder 2">
            <a:extLst>
              <a:ext uri="{FF2B5EF4-FFF2-40B4-BE49-F238E27FC236}">
                <a16:creationId xmlns:a16="http://schemas.microsoft.com/office/drawing/2014/main" id="{D7D342A6-56EA-4206-772B-6B5DFDBE0190}"/>
              </a:ext>
              <a:ext uri="{C183D7F6-B498-43B3-948B-1728B52AA6E4}">
                <adec:decorative xmlns:adec="http://schemas.microsoft.com/office/drawing/2017/decorative" val="1"/>
              </a:ext>
            </a:extLst>
          </p:cNvPr>
          <p:cNvGraphicFramePr>
            <a:graphicFrameLocks noGrp="1"/>
          </p:cNvGraphicFramePr>
          <p:nvPr/>
        </p:nvGraphicFramePr>
        <p:xfrm>
          <a:off x="665162" y="1667067"/>
          <a:ext cx="10861675" cy="4916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4">
            <a:extLst>
              <a:ext uri="{FF2B5EF4-FFF2-40B4-BE49-F238E27FC236}">
                <a16:creationId xmlns:a16="http://schemas.microsoft.com/office/drawing/2014/main" id="{15FA3822-8853-0604-9465-A1CBF7BD1BA8}"/>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6</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7634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0BE80-227F-38C3-E9B4-8D6ACF756A50}"/>
              </a:ext>
            </a:extLst>
          </p:cNvPr>
          <p:cNvSpPr>
            <a:spLocks noGrp="1"/>
          </p:cNvSpPr>
          <p:nvPr>
            <p:ph type="title"/>
          </p:nvPr>
        </p:nvSpPr>
        <p:spPr/>
        <p:txBody>
          <a:bodyPr/>
          <a:lstStyle/>
          <a:p>
            <a:r>
              <a:rPr lang="en-US" dirty="0"/>
              <a:t>Upcoming Calls/Discussions</a:t>
            </a:r>
          </a:p>
        </p:txBody>
      </p:sp>
      <p:graphicFrame>
        <p:nvGraphicFramePr>
          <p:cNvPr id="6" name="Table 4">
            <a:extLst>
              <a:ext uri="{FF2B5EF4-FFF2-40B4-BE49-F238E27FC236}">
                <a16:creationId xmlns:a16="http://schemas.microsoft.com/office/drawing/2014/main" id="{77C62168-2439-1837-F4FA-32452807A730}"/>
              </a:ext>
            </a:extLst>
          </p:cNvPr>
          <p:cNvGraphicFramePr>
            <a:graphicFrameLocks noGrp="1"/>
          </p:cNvGraphicFramePr>
          <p:nvPr/>
        </p:nvGraphicFramePr>
        <p:xfrm>
          <a:off x="609600" y="1960845"/>
          <a:ext cx="10196095" cy="3026306"/>
        </p:xfrm>
        <a:graphic>
          <a:graphicData uri="http://schemas.openxmlformats.org/drawingml/2006/table">
            <a:tbl>
              <a:tblPr firstRow="1" bandRow="1">
                <a:tableStyleId>{69012ECD-51FC-41F1-AA8D-1B2483CD663E}</a:tableStyleId>
              </a:tblPr>
              <a:tblGrid>
                <a:gridCol w="3878848">
                  <a:extLst>
                    <a:ext uri="{9D8B030D-6E8A-4147-A177-3AD203B41FA5}">
                      <a16:colId xmlns:a16="http://schemas.microsoft.com/office/drawing/2014/main" val="3605877099"/>
                    </a:ext>
                  </a:extLst>
                </a:gridCol>
                <a:gridCol w="6317247">
                  <a:extLst>
                    <a:ext uri="{9D8B030D-6E8A-4147-A177-3AD203B41FA5}">
                      <a16:colId xmlns:a16="http://schemas.microsoft.com/office/drawing/2014/main" val="2608589036"/>
                    </a:ext>
                  </a:extLst>
                </a:gridCol>
              </a:tblGrid>
              <a:tr h="469199">
                <a:tc>
                  <a:txBody>
                    <a:bodyPr/>
                    <a:lstStyle/>
                    <a:p>
                      <a:pPr algn="ctr"/>
                      <a:r>
                        <a:rPr lang="en-US" sz="1600" dirty="0">
                          <a:solidFill>
                            <a:schemeClr val="bg1"/>
                          </a:solidFill>
                        </a:rPr>
                        <a:t>Data Class</a:t>
                      </a:r>
                    </a:p>
                  </a:txBody>
                  <a:tcPr marL="121920" marR="121920" marT="60960" marB="60960">
                    <a:solidFill>
                      <a:srgbClr val="0039A6"/>
                    </a:solidFill>
                  </a:tcPr>
                </a:tc>
                <a:tc>
                  <a:txBody>
                    <a:bodyPr/>
                    <a:lstStyle/>
                    <a:p>
                      <a:pPr algn="ctr"/>
                      <a:r>
                        <a:rPr lang="en-US" sz="1600" dirty="0">
                          <a:solidFill>
                            <a:schemeClr val="bg1"/>
                          </a:solidFill>
                        </a:rPr>
                        <a:t>Status</a:t>
                      </a:r>
                    </a:p>
                  </a:txBody>
                  <a:tcPr marL="121920" marR="121920" marT="60960" marB="60960">
                    <a:solidFill>
                      <a:srgbClr val="0039A6"/>
                    </a:solidFill>
                  </a:tcPr>
                </a:tc>
                <a:extLst>
                  <a:ext uri="{0D108BD9-81ED-4DB2-BD59-A6C34878D82A}">
                    <a16:rowId xmlns:a16="http://schemas.microsoft.com/office/drawing/2014/main" val="1455311672"/>
                  </a:ext>
                </a:extLst>
              </a:tr>
              <a:tr h="499707">
                <a:tc>
                  <a:txBody>
                    <a:bodyPr/>
                    <a:lstStyle/>
                    <a:p>
                      <a:r>
                        <a:rPr lang="en-US" sz="1700" dirty="0">
                          <a:solidFill>
                            <a:srgbClr val="000000"/>
                          </a:solidFill>
                          <a:latin typeface="Calibri" panose="020F0502020204030204" pitchFamily="34" charset="0"/>
                          <a:cs typeface="Calibri" panose="020F0502020204030204" pitchFamily="34" charset="0"/>
                        </a:rPr>
                        <a:t>Lab</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alibri" panose="020F0502020204030204" pitchFamily="34" charset="0"/>
                          <a:cs typeface="Calibri" panose="020F0502020204030204" pitchFamily="34" charset="0"/>
                        </a:rPr>
                        <a:t>Second Call: Friday,  September 13</a:t>
                      </a:r>
                      <a:r>
                        <a:rPr lang="en-US" sz="1700" baseline="30000" dirty="0">
                          <a:solidFill>
                            <a:srgbClr val="000000"/>
                          </a:solidFill>
                          <a:latin typeface="Calibri" panose="020F0502020204030204" pitchFamily="34" charset="0"/>
                          <a:cs typeface="Calibri" panose="020F0502020204030204" pitchFamily="34" charset="0"/>
                        </a:rPr>
                        <a:t>th</a:t>
                      </a:r>
                      <a:r>
                        <a:rPr lang="en-US" sz="1700" dirty="0">
                          <a:solidFill>
                            <a:srgbClr val="000000"/>
                          </a:solidFill>
                          <a:latin typeface="Calibri" panose="020F0502020204030204" pitchFamily="34" charset="0"/>
                          <a:cs typeface="Calibri" panose="020F0502020204030204" pitchFamily="34" charset="0"/>
                        </a:rPr>
                        <a:t> at 1-2 PM ET</a:t>
                      </a:r>
                    </a:p>
                  </a:txBody>
                  <a:tcPr marL="121920" marR="121920" marT="60960" marB="60960"/>
                </a:tc>
                <a:extLst>
                  <a:ext uri="{0D108BD9-81ED-4DB2-BD59-A6C34878D82A}">
                    <a16:rowId xmlns:a16="http://schemas.microsoft.com/office/drawing/2014/main" val="4193239378"/>
                  </a:ext>
                </a:extLst>
              </a:tr>
              <a:tr h="821098">
                <a:tc>
                  <a:txBody>
                    <a:bodyPr/>
                    <a:lstStyle/>
                    <a:p>
                      <a:r>
                        <a:rPr lang="en-US" sz="1700" dirty="0">
                          <a:solidFill>
                            <a:srgbClr val="000000"/>
                          </a:solidFill>
                          <a:latin typeface="Calibri" panose="020F0502020204030204" pitchFamily="34" charset="0"/>
                          <a:cs typeface="Calibri" panose="020F0502020204030204" pitchFamily="34" charset="0"/>
                        </a:rPr>
                        <a:t>Social Determinants of Health (SDOH)</a:t>
                      </a:r>
                    </a:p>
                  </a:txBody>
                  <a:tcPr marL="121920" marR="121920" marT="60960" marB="60960"/>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700" dirty="0">
                          <a:solidFill>
                            <a:srgbClr val="000000"/>
                          </a:solidFill>
                          <a:latin typeface="Calibri"/>
                          <a:cs typeface="Calibri"/>
                        </a:rPr>
                        <a:t>First Call: Friday,  9/20/24 at 1-2 PM ET. Will focus on residence type as it impacts homeless and incarceration.</a:t>
                      </a:r>
                      <a:endParaRPr lang="en-US" sz="1700" dirty="0">
                        <a:solidFill>
                          <a:srgbClr val="000000"/>
                        </a:solidFill>
                        <a:latin typeface="Calibri" panose="020F0502020204030204" pitchFamily="34" charset="0"/>
                        <a:cs typeface="Calibri" panose="020F0502020204030204" pitchFamily="34" charset="0"/>
                      </a:endParaRP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700" dirty="0">
                          <a:solidFill>
                            <a:srgbClr val="000000"/>
                          </a:solidFill>
                          <a:latin typeface="Calibri"/>
                          <a:cs typeface="Calibri"/>
                        </a:rPr>
                        <a:t>Future calls will be focused on other areas such language, education, insurance coverage, and income.</a:t>
                      </a:r>
                    </a:p>
                  </a:txBody>
                  <a:tcPr marL="121920" marR="121920" marT="60960" marB="60960"/>
                </a:tc>
                <a:extLst>
                  <a:ext uri="{0D108BD9-81ED-4DB2-BD59-A6C34878D82A}">
                    <a16:rowId xmlns:a16="http://schemas.microsoft.com/office/drawing/2014/main" val="1231348957"/>
                  </a:ext>
                </a:extLst>
              </a:tr>
              <a:tr h="834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alibri" panose="020F0502020204030204" pitchFamily="34" charset="0"/>
                          <a:cs typeface="Calibri" panose="020F0502020204030204" pitchFamily="34" charset="0"/>
                        </a:rPr>
                        <a:t>Full DSWG call</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alibri" panose="020F0502020204030204" pitchFamily="34" charset="0"/>
                          <a:cs typeface="Calibri" panose="020F0502020204030204" pitchFamily="34" charset="0"/>
                        </a:rPr>
                        <a:t>Occurs every Friday of every other month. Next call would be 8/30/24, 1-2 PM.  If you are registered for any data class teams, you will receive this appointment.</a:t>
                      </a:r>
                    </a:p>
                  </a:txBody>
                  <a:tcPr marL="121920" marR="121920" marT="60960" marB="60960"/>
                </a:tc>
                <a:extLst>
                  <a:ext uri="{0D108BD9-81ED-4DB2-BD59-A6C34878D82A}">
                    <a16:rowId xmlns:a16="http://schemas.microsoft.com/office/drawing/2014/main" val="3532306133"/>
                  </a:ext>
                </a:extLst>
              </a:tr>
            </a:tbl>
          </a:graphicData>
        </a:graphic>
      </p:graphicFrame>
      <p:sp>
        <p:nvSpPr>
          <p:cNvPr id="2" name="Slide Number Placeholder 4">
            <a:extLst>
              <a:ext uri="{FF2B5EF4-FFF2-40B4-BE49-F238E27FC236}">
                <a16:creationId xmlns:a16="http://schemas.microsoft.com/office/drawing/2014/main" id="{E9B50AFE-3DBE-C643-D7C6-2E6732956F8A}"/>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7</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831144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C3946-ADBD-7019-E0C6-D4347E360E88}"/>
              </a:ext>
            </a:extLst>
          </p:cNvPr>
          <p:cNvSpPr>
            <a:spLocks noGrp="1"/>
          </p:cNvSpPr>
          <p:nvPr>
            <p:ph type="title"/>
          </p:nvPr>
        </p:nvSpPr>
        <p:spPr>
          <a:xfrm>
            <a:off x="609600" y="0"/>
            <a:ext cx="10972800" cy="1143000"/>
          </a:xfrm>
        </p:spPr>
        <p:txBody>
          <a:bodyPr/>
          <a:lstStyle/>
          <a:p>
            <a:r>
              <a:rPr lang="en-US" dirty="0"/>
              <a:t>How to Get Involved</a:t>
            </a:r>
          </a:p>
        </p:txBody>
      </p:sp>
      <p:sp>
        <p:nvSpPr>
          <p:cNvPr id="2" name="Text Placeholder 1">
            <a:extLst>
              <a:ext uri="{FF2B5EF4-FFF2-40B4-BE49-F238E27FC236}">
                <a16:creationId xmlns:a16="http://schemas.microsoft.com/office/drawing/2014/main" id="{2761C89A-6A16-332A-D7E3-A4BE8D13C664}"/>
              </a:ext>
            </a:extLst>
          </p:cNvPr>
          <p:cNvSpPr>
            <a:spLocks noGrp="1"/>
          </p:cNvSpPr>
          <p:nvPr>
            <p:ph type="body" sz="quarter" idx="10"/>
          </p:nvPr>
        </p:nvSpPr>
        <p:spPr>
          <a:xfrm>
            <a:off x="609600" y="1340766"/>
            <a:ext cx="10972800" cy="4176467"/>
          </a:xfrm>
        </p:spPr>
        <p:txBody>
          <a:bodyPr/>
          <a:lstStyle/>
          <a:p>
            <a:r>
              <a:rPr lang="en-US" dirty="0"/>
              <a:t>Join Our Discussions:</a:t>
            </a:r>
          </a:p>
          <a:p>
            <a:pPr lvl="1"/>
            <a:r>
              <a:rPr lang="en-US" b="0" dirty="0"/>
              <a:t>If you’re interested in engaging with the DSWG or participating in our upcoming calls, we welcome your involvement. </a:t>
            </a:r>
          </a:p>
          <a:p>
            <a:r>
              <a:rPr lang="en-US" dirty="0"/>
              <a:t>Contact Information</a:t>
            </a:r>
          </a:p>
          <a:p>
            <a:pPr lvl="1"/>
            <a:r>
              <a:rPr lang="en-US" b="0" dirty="0"/>
              <a:t>Angie Agunloye</a:t>
            </a:r>
          </a:p>
          <a:p>
            <a:pPr lvl="1"/>
            <a:r>
              <a:rPr lang="en-US" b="0" dirty="0"/>
              <a:t>Email: </a:t>
            </a:r>
            <a:r>
              <a:rPr lang="en-US" b="0" dirty="0">
                <a:hlinkClick r:id="rId3"/>
              </a:rPr>
              <a:t>oes8@cdc.gov</a:t>
            </a:r>
            <a:r>
              <a:rPr lang="en-US" b="0" dirty="0"/>
              <a:t> </a:t>
            </a:r>
          </a:p>
          <a:p>
            <a:r>
              <a:rPr lang="en-US" dirty="0"/>
              <a:t>Stay Connected</a:t>
            </a:r>
          </a:p>
          <a:p>
            <a:pPr lvl="1"/>
            <a:r>
              <a:rPr lang="en-US" b="0" dirty="0"/>
              <a:t>Your expertise and input are crucial to the success of our standardization efforts. We look forward to your participation!</a:t>
            </a:r>
          </a:p>
        </p:txBody>
      </p:sp>
      <p:sp>
        <p:nvSpPr>
          <p:cNvPr id="4" name="Slide Number Placeholder 4">
            <a:extLst>
              <a:ext uri="{FF2B5EF4-FFF2-40B4-BE49-F238E27FC236}">
                <a16:creationId xmlns:a16="http://schemas.microsoft.com/office/drawing/2014/main" id="{4BDC918F-744B-F7E3-A0C8-3ED6E59493C2}"/>
              </a:ext>
            </a:extLst>
          </p:cNvPr>
          <p:cNvSpPr txBox="1">
            <a:spLocks/>
          </p:cNvSpPr>
          <p:nvPr/>
        </p:nvSpPr>
        <p:spPr>
          <a:xfrm>
            <a:off x="11521439" y="6400799"/>
            <a:ext cx="536448"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z="1330" smtClean="0">
                <a:latin typeface="Calibri" panose="020F0502020204030204" pitchFamily="34" charset="0"/>
                <a:cs typeface="Calibri" panose="020F0502020204030204" pitchFamily="34" charset="0"/>
              </a:rPr>
              <a:pPr defTabSz="1219170" eaLnBrk="0" fontAlgn="base" hangingPunct="0">
                <a:spcBef>
                  <a:spcPct val="0"/>
                </a:spcBef>
                <a:spcAft>
                  <a:spcPct val="0"/>
                </a:spcAft>
                <a:defRPr/>
              </a:pPr>
              <a:t>8</a:t>
            </a:fld>
            <a:endParaRPr lang="en-US" sz="133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8231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91671" y="3875427"/>
            <a:ext cx="11059884" cy="1162051"/>
          </a:xfrm>
        </p:spPr>
        <p:txBody>
          <a:bodyPr/>
          <a:lstStyle/>
          <a:p>
            <a:r>
              <a:rPr lang="en-US" dirty="0"/>
              <a:t>Annual Reconciliation of 2023 NNDSS Data</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5719483"/>
            <a:ext cx="10363200" cy="946995"/>
          </a:xfrm>
        </p:spPr>
        <p:txBody>
          <a:bodyPr/>
          <a:lstStyle/>
          <a:p>
            <a:pPr>
              <a:lnSpc>
                <a:spcPct val="100000"/>
              </a:lnSpc>
            </a:pPr>
            <a:r>
              <a:rPr lang="en-US" dirty="0"/>
              <a:t>Courtney Cook, MS</a:t>
            </a:r>
            <a:br>
              <a:rPr lang="en-US" dirty="0"/>
            </a:br>
            <a:r>
              <a:rPr lang="en-US" dirty="0"/>
              <a:t>Epidemiologist</a:t>
            </a:r>
            <a:br>
              <a:rPr lang="en-US" dirty="0"/>
            </a:br>
            <a:r>
              <a:rPr lang="en-US" dirty="0"/>
              <a:t>Office of Public Health Data, Surveillance, and Technology</a:t>
            </a:r>
          </a:p>
        </p:txBody>
      </p:sp>
    </p:spTree>
    <p:extLst>
      <p:ext uri="{BB962C8B-B14F-4D97-AF65-F5344CB8AC3E}">
        <p14:creationId xmlns:p14="http://schemas.microsoft.com/office/powerpoint/2010/main" val="408663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5.xml><?xml version="1.0" encoding="utf-8"?>
<a:theme xmlns:a="http://schemas.openxmlformats.org/drawingml/2006/main" name="4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2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I Master Template" id="{92BB9932-2F9C-4A7A-867C-A77EF0D14804}" vid="{C262E06C-6BA1-4D14-AE0A-52D9BFB8040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A0D9F98F048A4897E4A08E0AF13FAF" ma:contentTypeVersion="16" ma:contentTypeDescription="Create a new document." ma:contentTypeScope="" ma:versionID="b6c2feaa03928358e895553eaeb922ec">
  <xsd:schema xmlns:xsd="http://www.w3.org/2001/XMLSchema" xmlns:xs="http://www.w3.org/2001/XMLSchema" xmlns:p="http://schemas.microsoft.com/office/2006/metadata/properties" xmlns:ns2="79461409-555e-487c-9fe4-4566925eae7a" xmlns:ns3="381ca42d-3f97-4fd3-b254-bd4c63b39db0" targetNamespace="http://schemas.microsoft.com/office/2006/metadata/properties" ma:root="true" ma:fieldsID="cbfb79137067da21ec15c7e6d29bb416" ns2:_="" ns3:_="">
    <xsd:import namespace="79461409-555e-487c-9fe4-4566925eae7a"/>
    <xsd:import namespace="381ca42d-3f97-4fd3-b254-bd4c63b39d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61409-555e-487c-9fe4-4566925ea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1ca42d-3f97-4fd3-b254-bd4c63b39d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bd338c4-22db-49dc-b873-d941053beeb3}" ma:internalName="TaxCatchAll" ma:showField="CatchAllData" ma:web="381ca42d-3f97-4fd3-b254-bd4c63b39d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9461409-555e-487c-9fe4-4566925eae7a">
      <Terms xmlns="http://schemas.microsoft.com/office/infopath/2007/PartnerControls"/>
    </lcf76f155ced4ddcb4097134ff3c332f>
    <TaxCatchAll xmlns="381ca42d-3f97-4fd3-b254-bd4c63b39db0" xsi:nil="true"/>
  </documentManagement>
</p:properties>
</file>

<file path=customXml/itemProps1.xml><?xml version="1.0" encoding="utf-8"?>
<ds:datastoreItem xmlns:ds="http://schemas.openxmlformats.org/officeDocument/2006/customXml" ds:itemID="{5BF99F7B-C28F-42D7-B578-2B813470A4EA}">
  <ds:schemaRefs>
    <ds:schemaRef ds:uri="http://schemas.microsoft.com/sharepoint/v3/contenttype/forms"/>
  </ds:schemaRefs>
</ds:datastoreItem>
</file>

<file path=customXml/itemProps2.xml><?xml version="1.0" encoding="utf-8"?>
<ds:datastoreItem xmlns:ds="http://schemas.openxmlformats.org/officeDocument/2006/customXml" ds:itemID="{B901C2DA-46FF-4583-9D4C-1991E3415E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461409-555e-487c-9fe4-4566925eae7a"/>
    <ds:schemaRef ds:uri="381ca42d-3f97-4fd3-b254-bd4c63b39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8C9145-7523-49AC-A750-3AEE89E21DB0}">
  <ds:schemaRefs>
    <ds:schemaRef ds:uri="http://schemas.microsoft.com/office/infopath/2007/PartnerControls"/>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2006/metadata/properties"/>
    <ds:schemaRef ds:uri="http://purl.org/dc/terms/"/>
    <ds:schemaRef ds:uri="79461409-555e-487c-9fe4-4566925eae7a"/>
    <ds:schemaRef ds:uri="http://purl.org/dc/dcmitype/"/>
    <ds:schemaRef ds:uri="381ca42d-3f97-4fd3-b254-bd4c63b39db0"/>
  </ds:schemaRefs>
</ds:datastoreItem>
</file>

<file path=docProps/app.xml><?xml version="1.0" encoding="utf-8"?>
<Properties xmlns="http://schemas.openxmlformats.org/officeDocument/2006/extended-properties" xmlns:vt="http://schemas.openxmlformats.org/officeDocument/2006/docPropsVTypes">
  <TotalTime>2127</TotalTime>
  <Words>1900</Words>
  <Application>Microsoft Office PowerPoint</Application>
  <PresentationFormat>Widescreen</PresentationFormat>
  <Paragraphs>280</Paragraphs>
  <Slides>32</Slides>
  <Notes>30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32</vt:i4>
      </vt:variant>
    </vt:vector>
  </HeadingPairs>
  <TitlesOfParts>
    <vt:vector size="50" baseType="lpstr">
      <vt:lpstr>Arial</vt:lpstr>
      <vt:lpstr>AvenirNext LT Pro Regular</vt:lpstr>
      <vt:lpstr>Calibri</vt:lpstr>
      <vt:lpstr>Calibri Light</vt:lpstr>
      <vt:lpstr>Century Gothic</vt:lpstr>
      <vt:lpstr>Courier New</vt:lpstr>
      <vt:lpstr>Myriad Web Pro</vt:lpstr>
      <vt:lpstr>Open Sans</vt:lpstr>
      <vt:lpstr>Visuelt Pro Light</vt:lpstr>
      <vt:lpstr>Wingdings</vt:lpstr>
      <vt:lpstr>Wingdings 2</vt:lpstr>
      <vt:lpstr>Office Theme</vt:lpstr>
      <vt:lpstr>1_NCEH_ATSDR_combined</vt:lpstr>
      <vt:lpstr>NCEH_ATSDR_combined</vt:lpstr>
      <vt:lpstr>3_Custom Design</vt:lpstr>
      <vt:lpstr>4_NCEH_ATSDR_combined</vt:lpstr>
      <vt:lpstr>2_NCEH_ATSDR_combined</vt:lpstr>
      <vt:lpstr>4_Custom Design</vt:lpstr>
      <vt:lpstr>NNDSS eSHARE August 2024 Webinar</vt:lpstr>
      <vt:lpstr>Agenda</vt:lpstr>
      <vt:lpstr>CDC/CSTE Data Standardization Workgroup (DSWG) Updates </vt:lpstr>
      <vt:lpstr>CSTE DSWG Data Standard and Harmonization Effort​</vt:lpstr>
      <vt:lpstr>List of Data Classes ​</vt:lpstr>
      <vt:lpstr>Example: Data Standardization for Death Data Class</vt:lpstr>
      <vt:lpstr>Upcoming Calls/Discussions</vt:lpstr>
      <vt:lpstr>How to Get Involved</vt:lpstr>
      <vt:lpstr>Annual Reconciliation of 2023 NNDSS Data</vt:lpstr>
      <vt:lpstr>2023 Reconciliation: Finish Line!</vt:lpstr>
      <vt:lpstr>MVPS Updates: New “Members” Feature</vt:lpstr>
      <vt:lpstr>New MVPS Feature: Members</vt:lpstr>
      <vt:lpstr>New MVPS Feature: Members</vt:lpstr>
      <vt:lpstr>Minimal Data Necessary (MDN)</vt:lpstr>
      <vt:lpstr>Agenda​</vt:lpstr>
      <vt:lpstr>Office of Public Health Data, Surveillance, and Technology (OPHDST) Organizational Chart</vt:lpstr>
      <vt:lpstr>CDC’s Office of Public Health Data, Surveillance and Technology (OPHDST)</vt:lpstr>
      <vt:lpstr>CDC’s Office of Public Health Data, Surveillance and Technology (OPHDST)</vt:lpstr>
      <vt:lpstr>CDC’s Office of Public Health Data, Surveillance and Technology (OPHDST)</vt:lpstr>
      <vt:lpstr>Detect and Monitor Division</vt:lpstr>
      <vt:lpstr>Public Health Data Transmission Branch (PHDTB)</vt:lpstr>
      <vt:lpstr>Minimal Data Necessary (MDN) for Case Notification During Public Health Response</vt:lpstr>
      <vt:lpstr>Minimal Data Necessary (MDN): Background</vt:lpstr>
      <vt:lpstr>Overview of MDN for Case Notification</vt:lpstr>
      <vt:lpstr>MDN Data Elements</vt:lpstr>
      <vt:lpstr>Implementing the MDN for Case Notification Data</vt:lpstr>
      <vt:lpstr>MDN at CDC</vt:lpstr>
      <vt:lpstr>MDN Implementation Needs Continuous Feedback</vt:lpstr>
      <vt:lpstr>Next Steps for MDN Implementation</vt:lpstr>
      <vt:lpstr>Your Feedback: What Do You Need From CDC?</vt:lpstr>
      <vt:lpstr>Q &amp; A</vt:lpstr>
      <vt:lpstr>Thank you! Next NNDSS eSHARE: September 17, 2024</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August 2024</dc:title>
  <dc:subject>NNDSS eSHARE August 2024 Webinar</dc:subject>
  <dc:creator>CDC</dc:creator>
  <cp:keywords> eSHARE, NNDSS, National Notifiable Diseases Surveillance System, Minimal Data Necessary, MDN, Data Standardization Work Group, DSWG, Harmonization, CSTE, Developing, Recommending, Use Case, Case Notification, Data, Data Classes, Death Data Class, Standards, Interoperability, Social Determinants of Health, SDOH, Discussion, Connected, Annual Reconciliation, Message Validation, Processing, and Provisioning System, MVPS, DCIPHER, Data Collation and Integration for Public Health Event Responses, Aggregate Counts, Reporting Exception, Reconciliation Feedback, Approval, Members, Feature, Implementing, Office of Public Health Data, Surveillance, and Technology, OPHDST, Organizational Chart, Investigate, Response, Data Policy,Detect and Monitor, Integrated, Public Health Data Data Transmission Branch, PHDTB, Notification, Public Health, Core, Purpose, Situational Awareness, Purpose, Content, Data Elements, Gather, Analyze, Act, Prioritizing     </cp:keywords>
  <cp:lastModifiedBy>Laspina, Michael (CDC/IOD/OPHDST)</cp:lastModifiedBy>
  <cp:revision>15</cp:revision>
  <dcterms:created xsi:type="dcterms:W3CDTF">2024-08-15T20:28:46Z</dcterms:created>
  <dcterms:modified xsi:type="dcterms:W3CDTF">2024-09-19T16:35:35Z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2024-08-15T20:33:09Z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6169e4f1-b7e8-4e5d-b8bb-5bfeee6ff1be</vt:lpwstr>
  </property>
  <property fmtid="{D5CDD505-2E9C-101B-9397-08002B2CF9AE}" pid="8" name="MSIP_Label_7b94a7b8-f06c-4dfe-bdcc-9b548fd58c31_ContentBits">
    <vt:lpwstr>0</vt:lpwstr>
  </property>
  <property fmtid="{D5CDD505-2E9C-101B-9397-08002B2CF9AE}" pid="9" name="ContentTypeId">
    <vt:lpwstr>0x01010038A0D9F98F048A4897E4A08E0AF13FAF</vt:lpwstr>
  </property>
  <property fmtid="{D5CDD505-2E9C-101B-9397-08002B2CF9AE}" pid="10" name="MediaServiceImageTags">
    <vt:lpwstr/>
  </property>
</Properties>
</file>