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now your Risk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dirty="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3082" name="Rectangle 49"/>
          <p:cNvSpPr>
            <a:spLocks noChangeArrowheads="1"/>
          </p:cNvSpPr>
          <p:nvPr/>
        </p:nvSpPr>
        <p:spPr bwMode="auto">
          <a:xfrm>
            <a:off x="381000" y="62452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04800" y="60198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2667000" y="2282792"/>
          <a:ext cx="4026266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4781702" imgH="3886200" progId="MSGraph.Chart.8">
                  <p:embed followColorScheme="full"/>
                </p:oleObj>
              </mc:Choice>
              <mc:Fallback>
                <p:oleObj name="Chart" r:id="rId3" imgW="4781702" imgH="3886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282792"/>
                        <a:ext cx="4026266" cy="327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219198" y="1295400"/>
            <a:ext cx="67818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25408F"/>
                </a:solidFill>
                <a:latin typeface="Gill Sans MT" pitchFamily="34" charset="0"/>
              </a:rPr>
              <a:t>Reported Sharps Injuries by OR </a:t>
            </a:r>
            <a:r>
              <a:rPr lang="en-US" sz="2400" b="1" dirty="0" smtClean="0">
                <a:solidFill>
                  <a:srgbClr val="25408F"/>
                </a:solidFill>
                <a:latin typeface="Gill Sans MT" pitchFamily="34" charset="0"/>
              </a:rPr>
              <a:t>Devices</a:t>
            </a:r>
            <a:br>
              <a:rPr lang="en-US" sz="2400" b="1" dirty="0" smtClean="0">
                <a:solidFill>
                  <a:srgbClr val="25408F"/>
                </a:solidFill>
                <a:latin typeface="Gill Sans MT" pitchFamily="34" charset="0"/>
              </a:rPr>
            </a:br>
            <a:r>
              <a:rPr lang="en-US" sz="2400" b="1" dirty="0" smtClean="0">
                <a:solidFill>
                  <a:srgbClr val="25408F"/>
                </a:solidFill>
                <a:latin typeface="Gill Sans MT" pitchFamily="34" charset="0"/>
              </a:rPr>
              <a:t>[insert </a:t>
            </a:r>
            <a:r>
              <a:rPr lang="en-US" sz="2400" b="1" dirty="0">
                <a:solidFill>
                  <a:srgbClr val="25408F"/>
                </a:solidFill>
                <a:latin typeface="Gill Sans MT" pitchFamily="34" charset="0"/>
              </a:rPr>
              <a:t>dates (e.g., Jan </a:t>
            </a:r>
            <a:r>
              <a:rPr lang="en-US" sz="2400" b="1" dirty="0" smtClean="0">
                <a:solidFill>
                  <a:srgbClr val="25408F"/>
                </a:solidFill>
                <a:latin typeface="Gill Sans MT" pitchFamily="34" charset="0"/>
              </a:rPr>
              <a:t>08 – Nov </a:t>
            </a:r>
            <a:r>
              <a:rPr lang="en-US" sz="2400" b="1" dirty="0">
                <a:solidFill>
                  <a:srgbClr val="25408F"/>
                </a:solidFill>
                <a:latin typeface="Gill Sans MT" pitchFamily="34" charset="0"/>
              </a:rPr>
              <a:t>08)]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 flipH="1">
            <a:off x="5943600" y="2892392"/>
            <a:ext cx="1676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Scalpel/Knives </a:t>
            </a:r>
            <a:r>
              <a:rPr lang="en-US" sz="1400" dirty="0">
                <a:latin typeface="Gill Sans MT" pitchFamily="34" charset="0"/>
              </a:rPr>
              <a:t>37.5%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 flipH="1">
            <a:off x="1981200" y="2511392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dirty="0">
                <a:latin typeface="Gill Sans MT" pitchFamily="34" charset="0"/>
              </a:rPr>
              <a:t>Suture </a:t>
            </a:r>
            <a:r>
              <a:rPr lang="en-US" sz="1400" dirty="0" smtClean="0">
                <a:latin typeface="Gill Sans MT" pitchFamily="34" charset="0"/>
              </a:rPr>
              <a:t>needles </a:t>
            </a:r>
            <a:r>
              <a:rPr lang="en-US" sz="1400" dirty="0">
                <a:latin typeface="Gill Sans MT" pitchFamily="34" charset="0"/>
              </a:rPr>
              <a:t>25%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 flipH="1">
            <a:off x="5410200" y="5406992"/>
            <a:ext cx="1060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Lancet 12.5%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 flipH="1">
            <a:off x="1828800" y="4187792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Gill Sans MT" pitchFamily="34" charset="0"/>
              </a:rPr>
              <a:t>Hollow-bore </a:t>
            </a: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Gill Sans MT" pitchFamily="34" charset="0"/>
              </a:rPr>
              <a:t>needles </a:t>
            </a: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12.5%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 flipH="1">
            <a:off x="2590800" y="5406992"/>
            <a:ext cx="14938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Iris </a:t>
            </a:r>
            <a:r>
              <a:rPr lang="en-US" sz="1400" dirty="0" smtClean="0">
                <a:solidFill>
                  <a:srgbClr val="000000"/>
                </a:solidFill>
                <a:latin typeface="Gill Sans MT" pitchFamily="34" charset="0"/>
              </a:rPr>
              <a:t>scissors </a:t>
            </a:r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12.5%</a:t>
            </a:r>
            <a:endParaRPr lang="en-US" sz="14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39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Default Design</vt:lpstr>
      <vt:lpstr>Chart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86</cp:revision>
  <dcterms:created xsi:type="dcterms:W3CDTF">2009-04-22T19:37:23Z</dcterms:created>
  <dcterms:modified xsi:type="dcterms:W3CDTF">2019-05-15T21:20:24Z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