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9" r:id="rId6"/>
    <p:sldId id="281" r:id="rId7"/>
    <p:sldId id="278" r:id="rId8"/>
    <p:sldId id="290" r:id="rId9"/>
    <p:sldId id="291" r:id="rId10"/>
    <p:sldId id="292" r:id="rId11"/>
    <p:sldId id="268" r:id="rId12"/>
    <p:sldId id="287" r:id="rId13"/>
    <p:sldId id="293" r:id="rId14"/>
    <p:sldId id="298" r:id="rId15"/>
    <p:sldId id="299" r:id="rId16"/>
    <p:sldId id="300" r:id="rId17"/>
    <p:sldId id="295" r:id="rId18"/>
    <p:sldId id="296" r:id="rId19"/>
    <p:sldId id="297" r:id="rId20"/>
    <p:sldId id="274" r:id="rId21"/>
    <p:sldId id="271" r:id="rId22"/>
    <p:sldId id="269" r:id="rId23"/>
    <p:sldId id="273" r:id="rId24"/>
    <p:sldId id="270" r:id="rId25"/>
    <p:sldId id="27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vis, Dilsey" initials="DD" lastIdx="2" clrIdx="6">
    <p:extLst>
      <p:ext uri="{19B8F6BF-5375-455C-9EA6-DF929625EA0E}">
        <p15:presenceInfo xmlns:p15="http://schemas.microsoft.com/office/powerpoint/2012/main" userId="S::dmdavis@rti.org::1e93f9f0-59f1-4a82-bb40-b5dc06590de6" providerId="AD"/>
      </p:ext>
    </p:extLst>
  </p:cmAuthor>
  <p:cmAuthor id="1" name="Rasmussen Foster, Laura" initials="RFL" lastIdx="6" clrIdx="0">
    <p:extLst>
      <p:ext uri="{19B8F6BF-5375-455C-9EA6-DF929625EA0E}">
        <p15:presenceInfo xmlns:p15="http://schemas.microsoft.com/office/powerpoint/2012/main" userId="S::lrasmussen@rti.org::5ad58509-b95f-4bf5-82b0-3432a84b06de" providerId="AD"/>
      </p:ext>
    </p:extLst>
  </p:cmAuthor>
  <p:cmAuthor id="2" name="Stadd, Jessie" initials="SJ" lastIdx="5" clrIdx="1">
    <p:extLst>
      <p:ext uri="{19B8F6BF-5375-455C-9EA6-DF929625EA0E}">
        <p15:presenceInfo xmlns:p15="http://schemas.microsoft.com/office/powerpoint/2012/main" userId="S::jstadd@rti.org::44a9573f-fddc-4716-bc25-9dc365c6924d" providerId="AD"/>
      </p:ext>
    </p:extLst>
  </p:cmAuthor>
  <p:cmAuthor id="3" name="Lambert, Shari" initials="LS" lastIdx="23" clrIdx="2">
    <p:extLst>
      <p:ext uri="{19B8F6BF-5375-455C-9EA6-DF929625EA0E}">
        <p15:presenceInfo xmlns:p15="http://schemas.microsoft.com/office/powerpoint/2012/main" userId="S::sbl@rti.org::62ef8086-de81-4226-b645-762e6e5dfc71" providerId="AD"/>
      </p:ext>
    </p:extLst>
  </p:cmAuthor>
  <p:cmAuthor id="4" name="Rodriguez, Christina" initials="RC" lastIdx="38" clrIdx="3">
    <p:extLst>
      <p:ext uri="{19B8F6BF-5375-455C-9EA6-DF929625EA0E}">
        <p15:presenceInfo xmlns:p15="http://schemas.microsoft.com/office/powerpoint/2012/main" userId="S::crodriguez@rti.org::2f401fdf-ae03-47d7-866c-72e20eb50d3f" providerId="AD"/>
      </p:ext>
    </p:extLst>
  </p:cmAuthor>
  <p:cmAuthor id="5" name="Shogren, Julie" initials="SJ" lastIdx="15" clrIdx="4">
    <p:extLst>
      <p:ext uri="{19B8F6BF-5375-455C-9EA6-DF929625EA0E}">
        <p15:presenceInfo xmlns:p15="http://schemas.microsoft.com/office/powerpoint/2012/main" userId="S::jshogren@rti.org::b8ac11d4-25b8-47fb-add8-e9c5ea412aae" providerId="AD"/>
      </p:ext>
    </p:extLst>
  </p:cmAuthor>
  <p:cmAuthor id="6" name="Romero, Veronica (Contractor)" initials="RV(" lastIdx="10" clrIdx="5">
    <p:extLst>
      <p:ext uri="{19B8F6BF-5375-455C-9EA6-DF929625EA0E}">
        <p15:presenceInfo xmlns:p15="http://schemas.microsoft.com/office/powerpoint/2012/main" userId="S::vromero.contractor@rti.org::8cc2934a-0480-4763-9595-e1bb6ddfe4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19A"/>
    <a:srgbClr val="E29126"/>
    <a:srgbClr val="E59E3F"/>
    <a:srgbClr val="001F60"/>
    <a:srgbClr val="7C4578"/>
    <a:srgbClr val="123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DD544-68B1-4043-80A1-A6BA3B0B2B46}" v="33" dt="2022-09-28T22:14:58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20" autoAdjust="0"/>
  </p:normalViewPr>
  <p:slideViewPr>
    <p:cSldViewPr snapToGrid="0">
      <p:cViewPr varScale="1">
        <p:scale>
          <a:sx n="103" d="100"/>
          <a:sy n="103" d="100"/>
        </p:scale>
        <p:origin x="1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ccoquan, Danny" userId="c2e5dd3f-1310-4632-a927-647c6c0d7969" providerId="ADAL" clId="{540DD544-68B1-4043-80A1-A6BA3B0B2B46}"/>
    <pc:docChg chg="modSld">
      <pc:chgData name="Occoquan, Danny" userId="c2e5dd3f-1310-4632-a927-647c6c0d7969" providerId="ADAL" clId="{540DD544-68B1-4043-80A1-A6BA3B0B2B46}" dt="2022-09-28T22:14:58.454" v="9" actId="1036"/>
      <pc:docMkLst>
        <pc:docMk/>
      </pc:docMkLst>
      <pc:sldChg chg="modSp">
        <pc:chgData name="Occoquan, Danny" userId="c2e5dd3f-1310-4632-a927-647c6c0d7969" providerId="ADAL" clId="{540DD544-68B1-4043-80A1-A6BA3B0B2B46}" dt="2022-09-28T22:14:58.454" v="9" actId="1036"/>
        <pc:sldMkLst>
          <pc:docMk/>
          <pc:sldMk cId="2732117919" sldId="256"/>
        </pc:sldMkLst>
        <pc:spChg chg="mod">
          <ac:chgData name="Occoquan, Danny" userId="c2e5dd3f-1310-4632-a927-647c6c0d7969" providerId="ADAL" clId="{540DD544-68B1-4043-80A1-A6BA3B0B2B46}" dt="2022-09-28T22:14:58.454" v="9" actId="1036"/>
          <ac:spMkLst>
            <pc:docMk/>
            <pc:sldMk cId="2732117919" sldId="256"/>
            <ac:spMk id="2" creationId="{5E70D1D0-0187-40F6-85A4-6A5E603616C3}"/>
          </ac:spMkLst>
        </pc:spChg>
        <pc:spChg chg="mod">
          <ac:chgData name="Occoquan, Danny" userId="c2e5dd3f-1310-4632-a927-647c6c0d7969" providerId="ADAL" clId="{540DD544-68B1-4043-80A1-A6BA3B0B2B46}" dt="2022-09-28T22:07:27.317" v="7" actId="14100"/>
          <ac:spMkLst>
            <pc:docMk/>
            <pc:sldMk cId="2732117919" sldId="256"/>
            <ac:spMk id="8" creationId="{56E06EE7-A1AB-4B1A-976C-C3D0B9CB21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E1EB-4AC1-4CCA-9E7D-9D67868ABA72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230C-8258-4529-832A-6A8AA1D5C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ai/organisms/staph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vitalsigns/staph/index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conectan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s-ES" sz="1800" dirty="0"/>
              <a:t>instalan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2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Observe los </a:t>
            </a:r>
            <a:r>
              <a:rPr lang="es-ES" sz="1800" dirty="0"/>
              <a:t>reservorios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i="1" dirty="0"/>
              <a:t>S. </a:t>
            </a:r>
            <a:r>
              <a:rPr lang="es-ES" sz="1800" i="1" dirty="0" err="1"/>
              <a:t>aureus</a:t>
            </a:r>
            <a:r>
              <a:rPr lang="es-ES" sz="1800" i="1" dirty="0"/>
              <a:t> 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y la forma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suele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propagarse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"El </a:t>
            </a:r>
            <a:r>
              <a:rPr lang="es-ES" sz="1800" dirty="0"/>
              <a:t>estafilococo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encuentra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piel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s-ES" sz="1800" dirty="0"/>
              <a:t>propaga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fácilmente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tacto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hacia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desde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piel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las superficies </a:t>
            </a:r>
            <a:r>
              <a:rPr lang="es-ES" sz="1800" dirty="0"/>
              <a:t>secas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los </a:t>
            </a:r>
            <a:r>
              <a:rPr lang="es-ES" sz="1800" dirty="0"/>
              <a:t>dispositivos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Con </a:t>
            </a:r>
            <a:r>
              <a:rPr lang="es-ES" sz="1800" dirty="0"/>
              <a:t>eso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mente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podemos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resumir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hablar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sz="1800" dirty="0"/>
              <a:t>vías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transmisión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6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Explique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sz="1800" dirty="0"/>
              <a:t>vías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comunes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transmisión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sz="1800" dirty="0"/>
              <a:t>bacterias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i="1" dirty="0"/>
              <a:t>S. </a:t>
            </a:r>
            <a:r>
              <a:rPr lang="es-ES" sz="1800" i="1" dirty="0" err="1"/>
              <a:t>aureus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"La principal </a:t>
            </a:r>
            <a:r>
              <a:rPr lang="es-ES" sz="1800" dirty="0"/>
              <a:t>vía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entrada del </a:t>
            </a:r>
            <a:r>
              <a:rPr lang="es-ES" sz="1800" dirty="0"/>
              <a:t>estafilococo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tacto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Cuando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estafilococos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causan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infecciones, es </a:t>
            </a:r>
            <a:r>
              <a:rPr lang="es-ES" sz="1800" dirty="0"/>
              <a:t>porque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sz="1800" dirty="0"/>
              <a:t>defensas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naturales de </a:t>
            </a:r>
            <a:r>
              <a:rPr lang="es-ES" sz="1800" dirty="0"/>
              <a:t>una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persona se </a:t>
            </a:r>
            <a:r>
              <a:rPr lang="es-ES" sz="1800" dirty="0"/>
              <a:t>han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debilitado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ejemplo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s-ES" sz="1800" dirty="0"/>
              <a:t>través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s-ES" sz="1800" dirty="0"/>
              <a:t>pinchazo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sz="1800" dirty="0"/>
              <a:t>una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herida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 y los </a:t>
            </a:r>
            <a:r>
              <a:rPr lang="es-ES" sz="1800" dirty="0"/>
              <a:t>estafilococos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han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entrado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torrente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sanguíneo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o los </a:t>
            </a:r>
            <a:r>
              <a:rPr lang="es-ES" sz="1800" dirty="0"/>
              <a:t>tejidos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sz="1800" dirty="0"/>
              <a:t>cuerpo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“Pero antes de que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estafilococo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pueda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causar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una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infección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primero </a:t>
            </a:r>
            <a:r>
              <a:rPr lang="es-ES" sz="1800" dirty="0"/>
              <a:t>tiene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transmitirse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la persona, y </a:t>
            </a:r>
            <a:r>
              <a:rPr lang="es-ES" sz="1800" dirty="0"/>
              <a:t>eso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ocurre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través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sz="1800" dirty="0"/>
              <a:t>tacto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Tengan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cuenta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cuando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piensen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cómo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podría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haberse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propagado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estafilococo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al paciente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nuestro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escenario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0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Notas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b="1" dirty="0"/>
              <a:t>el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 dirty="0"/>
              <a:t>facilitador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Este </a:t>
            </a:r>
            <a:r>
              <a:rPr lang="es-ES" dirty="0"/>
              <a:t>escenario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utiliza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i="1" dirty="0"/>
              <a:t>S. </a:t>
            </a:r>
            <a:r>
              <a:rPr lang="es-ES" i="1" dirty="0" err="1"/>
              <a:t>aureus</a:t>
            </a:r>
            <a:r>
              <a:rPr lang="es-ES" i="1" dirty="0"/>
              <a:t> 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s-ES" dirty="0"/>
              <a:t>ilustrar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vía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s-ES" dirty="0"/>
              <a:t>táctil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"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no se centra </a:t>
            </a:r>
            <a:r>
              <a:rPr lang="es-ES" dirty="0"/>
              <a:t>necesariamente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cómo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podría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infectarse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paciente. </a:t>
            </a:r>
            <a:r>
              <a:rPr lang="es-ES" dirty="0"/>
              <a:t>Dependiendo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audiencia, </a:t>
            </a:r>
            <a:r>
              <a:rPr lang="es-ES" dirty="0"/>
              <a:t>puede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incorporar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tareas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clínicas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inserción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intravenosas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la </a:t>
            </a:r>
            <a:r>
              <a:rPr lang="es-ES" dirty="0"/>
              <a:t>cirugía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habituales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estafilococos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otros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atención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Describa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objetivos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actividad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 Anime a los </a:t>
            </a:r>
            <a:r>
              <a:rPr lang="es-ES" dirty="0"/>
              <a:t>participantes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recurrir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experiencia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laboral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mientras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piensan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/>
              <a:t>Haga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hincapié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s-ES" dirty="0"/>
              <a:t>actividad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s-ES" dirty="0"/>
              <a:t>está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diseñada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identificar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s-ES" dirty="0"/>
              <a:t>correctas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" o "</a:t>
            </a:r>
            <a:r>
              <a:rPr lang="es-ES" dirty="0"/>
              <a:t>incorrectas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"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sino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identificar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riesgos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propagación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función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escenario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Informe a los </a:t>
            </a:r>
            <a:r>
              <a:rPr lang="es-ES" dirty="0"/>
              <a:t>participantes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dispondrán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2 </a:t>
            </a:r>
            <a:r>
              <a:rPr lang="es-ES" dirty="0"/>
              <a:t>minutos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identificar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riesgos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propagación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estafilococo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desde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dirty="0"/>
              <a:t>piel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superficies </a:t>
            </a:r>
            <a:r>
              <a:rPr lang="es-ES" dirty="0"/>
              <a:t>secas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dispositivos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s-ES" dirty="0"/>
              <a:t>por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vía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táctil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Puede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observar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las </a:t>
            </a:r>
            <a:r>
              <a:rPr lang="es-ES" dirty="0"/>
              <a:t>descripciones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dirty="0"/>
              <a:t>tareas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dirty="0"/>
              <a:t>interacciones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dirty="0"/>
              <a:t>trabajadores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dirty="0"/>
              <a:t>salud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s-ES" dirty="0"/>
              <a:t>intencionalmente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vagas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para que los </a:t>
            </a:r>
            <a:r>
              <a:rPr lang="es-ES" dirty="0"/>
              <a:t>participantes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puedan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imaginar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detalles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relacionados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dirty="0"/>
              <a:t>cada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interacción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podría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haber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provocado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propagación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estafilococo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Proporcione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instrucciones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adaptadas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plataforma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virtual, para los </a:t>
            </a:r>
            <a:r>
              <a:rPr lang="es-ES" dirty="0"/>
              <a:t>grupos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trabajo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 Informe a los </a:t>
            </a:r>
            <a:r>
              <a:rPr lang="es-ES" dirty="0"/>
              <a:t>participantes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sobre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cómo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pedir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ayuda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necesitan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Pida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cada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grupo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designe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persona que </a:t>
            </a:r>
            <a:r>
              <a:rPr lang="es-ES" dirty="0"/>
              <a:t>informará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dirty="0"/>
              <a:t>grupo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mayor.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b="1" dirty="0"/>
              <a:t>muestra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>
                <a:solidFill>
                  <a:srgbClr val="4472C4"/>
                </a:solidFill>
              </a:rPr>
              <a:t>"Ahora pasaremos a nuestros grupos de trabajo. Tienen 2 minutos para pensar en diferentes reservorios y vías de transmisión para que el estafilococo se haya propagado en este escenario. Los animo a que no se preocupen por estar  ‘en lo cierto’ o ‘equivocados’, sino que piensen con amplitud al identificar los posibles riesgos. Por favor, identifiquen a una persona que comparta los pensamientos de su grupo cuando nos volvamos a reunir. Hasta pronto".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solidFill>
                <a:srgbClr val="4472C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62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Notas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b="1" dirty="0"/>
              <a:t>el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 dirty="0"/>
              <a:t>facilitador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Dé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bienvenida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ES" dirty="0"/>
              <a:t>participantes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dirty="0"/>
              <a:t>grupo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mayor. A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vez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invite a los </a:t>
            </a:r>
            <a:r>
              <a:rPr lang="es-ES" dirty="0"/>
              <a:t>representantes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cada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grupo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s-ES" dirty="0"/>
              <a:t>informen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sobre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conversación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sus ideas </a:t>
            </a:r>
            <a:r>
              <a:rPr lang="es-ES" dirty="0"/>
              <a:t>sobre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posibles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estafilococo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al paciente del </a:t>
            </a:r>
            <a:r>
              <a:rPr lang="es-ES" dirty="0"/>
              <a:t>escenario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Puede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optar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captar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resumir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puntos de mayor </a:t>
            </a:r>
            <a:r>
              <a:rPr lang="es-ES" dirty="0"/>
              <a:t>relevancia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diapositiva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blanco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chat. </a:t>
            </a:r>
            <a:r>
              <a:rPr lang="es-ES" dirty="0"/>
              <a:t>También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puede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añadir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incorporar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ejemplos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propios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ya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sea a </a:t>
            </a:r>
            <a:r>
              <a:rPr lang="es-ES" dirty="0"/>
              <a:t>partir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dirty="0"/>
              <a:t>ejemplos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proporcionados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plan de </a:t>
            </a:r>
            <a:r>
              <a:rPr lang="es-ES" dirty="0"/>
              <a:t>sesión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de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propia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experiencia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s-ES" dirty="0"/>
              <a:t>medida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dirty="0"/>
              <a:t>grupos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informan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señale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puntos </a:t>
            </a:r>
            <a:r>
              <a:rPr lang="es-ES" dirty="0"/>
              <a:t>comunes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diferencias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s-ES" dirty="0"/>
              <a:t>observaciones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Si los </a:t>
            </a:r>
            <a:r>
              <a:rPr lang="es-ES" dirty="0"/>
              <a:t>grupos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parecen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tener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dificultades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identificar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posibles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puede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proporcionar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indicaciones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estimular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conversación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s-ES" dirty="0"/>
              <a:t>ejemplo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podría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sugerir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la enfermera </a:t>
            </a:r>
            <a:r>
              <a:rPr lang="es-ES" dirty="0"/>
              <a:t>tiene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estafilococos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mano, que se </a:t>
            </a:r>
            <a:r>
              <a:rPr lang="es-ES" dirty="0"/>
              <a:t>contagian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al paciente al </a:t>
            </a:r>
            <a:r>
              <a:rPr lang="es-ES" dirty="0"/>
              <a:t>tomarle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pulso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; o que hay </a:t>
            </a:r>
            <a:r>
              <a:rPr lang="es-ES" dirty="0"/>
              <a:t>estafilococos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manija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dirty="0"/>
              <a:t>puerta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que se </a:t>
            </a:r>
            <a:r>
              <a:rPr lang="es-ES" dirty="0"/>
              <a:t>contagian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la mano del técnico de servicios ambientales (</a:t>
            </a:r>
            <a:r>
              <a:rPr lang="es-ES" dirty="0" err="1">
                <a:latin typeface="Calibri"/>
                <a:ea typeface="Calibri"/>
                <a:cs typeface="Calibri"/>
                <a:sym typeface="Calibri"/>
              </a:rPr>
              <a:t>EVS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por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s-ES" dirty="0"/>
              <a:t>siglas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inglés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s-ES" dirty="0"/>
              <a:t>cuando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entra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habitación para </a:t>
            </a:r>
            <a:r>
              <a:rPr lang="es-ES" dirty="0"/>
              <a:t>limpiarla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s-ES" dirty="0"/>
              <a:t>Según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audiencia, </a:t>
            </a:r>
            <a:r>
              <a:rPr lang="es-ES" dirty="0"/>
              <a:t>podría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considerar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introducción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ideas </a:t>
            </a:r>
            <a:r>
              <a:rPr lang="es-ES" dirty="0"/>
              <a:t>adicionales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como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último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paciente que </a:t>
            </a:r>
            <a:r>
              <a:rPr lang="es-ES" dirty="0"/>
              <a:t>vio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médico </a:t>
            </a:r>
            <a:r>
              <a:rPr lang="es-ES" dirty="0"/>
              <a:t>estaba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colonizado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estafilococos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microbio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extendió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s-ES" dirty="0"/>
              <a:t>ropa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médico; un </a:t>
            </a:r>
            <a:r>
              <a:rPr lang="es-ES" dirty="0"/>
              <a:t>dispositivo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dirty="0"/>
              <a:t>por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ejemplo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estetoscopio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) que la enfermera </a:t>
            </a:r>
            <a:r>
              <a:rPr lang="es-ES" dirty="0"/>
              <a:t>utilizó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comprobar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signos vitales del paciente </a:t>
            </a:r>
            <a:r>
              <a:rPr lang="es-ES" dirty="0"/>
              <a:t>está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siendo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utilizado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muchos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pacientes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tiene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estafilococos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multiplicándose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él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sala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común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dirty="0"/>
              <a:t>por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ejemplo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sala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medicación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sala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almacenamiento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s-ES" dirty="0"/>
              <a:t>está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colonizada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bacteria.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Si es </a:t>
            </a:r>
            <a:r>
              <a:rPr lang="es-ES" dirty="0"/>
              <a:t>apropiado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la audiencia y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tiempo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b="1" dirty="0"/>
              <a:t>continúe con la diapositiva 16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b="1" dirty="0"/>
              <a:t>Desafío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s-ES" dirty="0"/>
              <a:t>invita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ES" dirty="0"/>
              <a:t>participantes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identificar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acciones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control de infecciones que </a:t>
            </a:r>
            <a:r>
              <a:rPr lang="es-ES" dirty="0"/>
              <a:t>pueden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utilizar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disminuir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eliminar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riesgos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propagación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identificaron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 Si decide </a:t>
            </a:r>
            <a:r>
              <a:rPr lang="es-ES" dirty="0"/>
              <a:t>incluir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diapositiva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adapte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guion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dirty="0"/>
              <a:t>siguientes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según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convenga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 Si decide no </a:t>
            </a:r>
            <a:r>
              <a:rPr lang="es-ES" dirty="0"/>
              <a:t>realizar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actividad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b="1" dirty="0"/>
              <a:t>pase a la diapositiva 17 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y a la </a:t>
            </a:r>
            <a:r>
              <a:rPr lang="es-ES" dirty="0"/>
              <a:t>siguiente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sección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sesión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b="1" dirty="0"/>
              <a:t>Resumen general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b="1" dirty="0"/>
              <a:t>muestra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"¡</a:t>
            </a:r>
            <a:r>
              <a:rPr lang="es-ES" dirty="0"/>
              <a:t>Bienvenidos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nuevo! </a:t>
            </a:r>
            <a:r>
              <a:rPr lang="es-ES" dirty="0"/>
              <a:t>Escuchemos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ahora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ES" dirty="0"/>
              <a:t>demás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s-ES" dirty="0"/>
              <a:t>Podría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voluntario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grupo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uno </a:t>
            </a:r>
            <a:r>
              <a:rPr lang="es-ES" dirty="0"/>
              <a:t>activar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su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micrófono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compartir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algunos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puntos </a:t>
            </a:r>
            <a:r>
              <a:rPr lang="es-ES" dirty="0"/>
              <a:t>destacados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su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conversación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s-ES" dirty="0"/>
              <a:t>Qué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riesgos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identificaron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s-ES" dirty="0"/>
              <a:t>propagación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escenario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basándose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posibles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vías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estafilococo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?".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ES" dirty="0"/>
              <a:t>Pausa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escuchar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respuestas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s-ES" dirty="0"/>
              <a:t>Excelente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Grupo dos, ¿</a:t>
            </a:r>
            <a:r>
              <a:rPr lang="es-ES" dirty="0"/>
              <a:t>podrían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compartir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s-ES" dirty="0"/>
              <a:t>Notaron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algunos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vías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similares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s-ES" dirty="0"/>
              <a:t>diferentes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?"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ES" dirty="0"/>
              <a:t>Pausa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escuchar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respuestas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adicionales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82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Notas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b="1" dirty="0"/>
              <a:t>el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 dirty="0"/>
              <a:t>facilitador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diapositiva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opcional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ofrece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oportunidad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invitar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ES" dirty="0"/>
              <a:t>participantes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identificar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acciones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control de infecciones que </a:t>
            </a:r>
            <a:r>
              <a:rPr lang="es-ES" dirty="0"/>
              <a:t>pueden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utilizar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disminuir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eliminar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riesgos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propagación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han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identificado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 Si decide </a:t>
            </a:r>
            <a:r>
              <a:rPr lang="es-ES" dirty="0"/>
              <a:t>incluir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diapositiva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adapte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guion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dirty="0"/>
              <a:t>siguientes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según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convenga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 Si decide no </a:t>
            </a:r>
            <a:r>
              <a:rPr lang="es-ES" dirty="0"/>
              <a:t>realizar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actividad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sáltese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diapositiva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b="1" dirty="0"/>
              <a:t>pase a la diapositiva 17.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Si ha </a:t>
            </a:r>
            <a:r>
              <a:rPr lang="es-ES" dirty="0"/>
              <a:t>escrito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las ideas de los </a:t>
            </a:r>
            <a:r>
              <a:rPr lang="es-ES" dirty="0"/>
              <a:t>participantes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diapositiva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blanco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puede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utilizar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diapositiva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conversación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lugar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utilizar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diapositiva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proporcionada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s-ES" dirty="0"/>
              <a:t>está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completada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previamente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dirty="0"/>
              <a:t>posibles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escenario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s-ES" dirty="0"/>
              <a:t>mejor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higiene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las manos</a:t>
            </a:r>
            <a:endParaRPr lang="es-ES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Limpieza y </a:t>
            </a:r>
            <a:r>
              <a:rPr lang="es-ES" dirty="0"/>
              <a:t>esterilización</a:t>
            </a: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s-ES" dirty="0"/>
              <a:t>Uso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batas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guantes</a:t>
            </a: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s-ES" dirty="0"/>
              <a:t>Descolonización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pacientes</a:t>
            </a: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s-ES" dirty="0"/>
              <a:t>Formación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personal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b="1" dirty="0"/>
              <a:t>muestra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s-ES" dirty="0"/>
              <a:t>Ahora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hemos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hablado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vías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este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escenario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vamos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profundizar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 poco </a:t>
            </a:r>
            <a:r>
              <a:rPr lang="es-ES" dirty="0"/>
              <a:t>más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Han </a:t>
            </a:r>
            <a:r>
              <a:rPr lang="es-ES" dirty="0"/>
              <a:t>hecho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 gran </a:t>
            </a:r>
            <a:r>
              <a:rPr lang="es-ES" dirty="0"/>
              <a:t>trabajo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dirty="0"/>
              <a:t>identificar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riesgos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estafilococo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propague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vía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tacto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dirty="0"/>
              <a:t>ahora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s-ES" dirty="0"/>
              <a:t>qué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acciones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control de infecciones </a:t>
            </a:r>
            <a:r>
              <a:rPr lang="es-ES" dirty="0"/>
              <a:t>ayudarían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impedir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propagación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estafilococo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situaciones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diapositiva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enumeran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algunas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posibilidades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s-ES" dirty="0"/>
              <a:t>Alguien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quiere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activar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su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micrófono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compartir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sus ideas? Y no </a:t>
            </a:r>
            <a:r>
              <a:rPr lang="es-ES" dirty="0"/>
              <a:t>duden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escribir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sus ideas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s-ES" dirty="0"/>
              <a:t>folletos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participantes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ES" dirty="0"/>
              <a:t>Reconozca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reafirme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respuestas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según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corresponda</a:t>
            </a:r>
            <a:r>
              <a:rPr lang="es-ES" i="1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8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Ayude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relacionar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proceso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identificación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sz="1800" dirty="0"/>
              <a:t>riesgos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mediante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uso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reservorios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con las </a:t>
            </a:r>
            <a:r>
              <a:rPr lang="es-ES" sz="1800" dirty="0"/>
              <a:t>tareas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comunes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realizan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propio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trabajo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y con las </a:t>
            </a:r>
            <a:r>
              <a:rPr lang="es-ES" sz="1800" dirty="0"/>
              <a:t>acciones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pueden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llevar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cabo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identificar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reducir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riesgos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propagación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sz="1800" dirty="0"/>
              <a:t>microbios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Anime a 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hacer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anotaciones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s-ES" sz="1800" dirty="0"/>
              <a:t>folletos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tiempo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s-ES" sz="1800" dirty="0"/>
              <a:t>permite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puede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pedir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respuestas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chat o que 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compartan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sus ideas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voz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alta.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s-ES" sz="1800" dirty="0"/>
              <a:t>Ahora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hemos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utilizado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nuestros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conocimientos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sobre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reservorios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sz="1800" dirty="0"/>
              <a:t>vías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transmisión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identificar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riesgos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propagación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vamos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reflexionar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sobre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trabajo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sus </a:t>
            </a:r>
            <a:r>
              <a:rPr lang="es-ES" sz="1800" dirty="0"/>
              <a:t>experiencias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laborales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“¿</a:t>
            </a:r>
            <a:r>
              <a:rPr lang="es-ES" sz="1800" dirty="0"/>
              <a:t>Cuáles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s-ES" sz="1800" dirty="0"/>
              <a:t>algunas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s-ES" sz="1800" dirty="0"/>
              <a:t>tareas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habituales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cotidianas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s-ES" sz="1800" dirty="0"/>
              <a:t>Cuál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s-ES" sz="1800" dirty="0"/>
              <a:t>una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medida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pueden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tomar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identificar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-ES" sz="1800" dirty="0"/>
              <a:t>riesgo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infección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trabajo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s-ES" sz="1800" dirty="0"/>
              <a:t>Qué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acción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pueden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llevar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cabo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evitar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propaguen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 Por favor, </a:t>
            </a:r>
            <a:r>
              <a:rPr lang="es-ES" sz="1800" dirty="0"/>
              <a:t>escriban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acción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-¡o </a:t>
            </a:r>
            <a:r>
              <a:rPr lang="es-ES" sz="1800" dirty="0"/>
              <a:t>acciones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! -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s-ES" sz="1800" dirty="0"/>
              <a:t>folletos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participantes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6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Invite a que se </a:t>
            </a:r>
            <a:r>
              <a:rPr lang="es-ES" sz="1800" dirty="0"/>
              <a:t>formulen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sz="1800" dirty="0"/>
              <a:t>preguntas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pendientes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Si las </a:t>
            </a:r>
            <a:r>
              <a:rPr lang="es-ES" sz="1800" dirty="0"/>
              <a:t>respuestas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s-ES" sz="1800" dirty="0"/>
              <a:t>información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ya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está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incluida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favor </a:t>
            </a:r>
            <a:r>
              <a:rPr lang="es-ES" sz="1800" dirty="0"/>
              <a:t>responda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Si las </a:t>
            </a:r>
            <a:r>
              <a:rPr lang="es-ES" sz="1800" dirty="0"/>
              <a:t>preguntas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refieren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contenidos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no se </a:t>
            </a:r>
            <a:r>
              <a:rPr lang="es-ES" sz="1800" dirty="0"/>
              <a:t>tratan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s-ES" sz="1800" dirty="0"/>
              <a:t>intente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responderlas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lugar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tome nota de las </a:t>
            </a:r>
            <a:r>
              <a:rPr lang="es-ES" sz="1800" dirty="0"/>
              <a:t>preguntas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consulte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con los </a:t>
            </a:r>
            <a:r>
              <a:rPr lang="es-ES" sz="1800" dirty="0"/>
              <a:t>recursos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los CDC para </a:t>
            </a:r>
            <a:r>
              <a:rPr lang="es-ES" sz="1800" dirty="0"/>
              <a:t>darles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respuesta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después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sz="1800" dirty="0"/>
              <a:t>sesión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"Hoy </a:t>
            </a:r>
            <a:r>
              <a:rPr lang="es-ES" sz="1800" dirty="0"/>
              <a:t>hemos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abarcado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mucho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s-ES" sz="1800" dirty="0"/>
              <a:t>Alguien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tiene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alguna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pregunta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pendiente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o algo que </a:t>
            </a:r>
            <a:r>
              <a:rPr lang="es-ES" sz="1800" dirty="0"/>
              <a:t>pueda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aclarar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sobre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identificación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sz="1800" dirty="0"/>
              <a:t>riesgos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1800" dirty="0"/>
              <a:t>utilizar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reservorios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?"</a:t>
            </a: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09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04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Agradezca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tiempo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y revise los puntos clave de la </a:t>
            </a:r>
            <a:r>
              <a:rPr lang="es-ES" sz="1800" dirty="0"/>
              <a:t>sesión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"Gracias 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tiempo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atención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hoy. </a:t>
            </a:r>
            <a:r>
              <a:rPr lang="es-ES" sz="1800" dirty="0"/>
              <a:t>Espero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puedan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tomar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ideas y </a:t>
            </a:r>
            <a:r>
              <a:rPr lang="es-ES" sz="1800" dirty="0"/>
              <a:t>aplicarlas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trabajo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7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Comparta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recursos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adicionales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del Proyecto </a:t>
            </a:r>
            <a:r>
              <a:rPr lang="es-ES" sz="1800" dirty="0" err="1">
                <a:latin typeface="Calibri"/>
                <a:ea typeface="Calibri"/>
                <a:cs typeface="Calibri"/>
                <a:sym typeface="Calibri"/>
              </a:rPr>
              <a:t>Firstline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y de los CDC.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Explique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cómo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pueden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ponerse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contacto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1800" dirty="0"/>
              <a:t>usted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medio que </a:t>
            </a:r>
            <a:r>
              <a:rPr lang="es-ES" sz="1800" dirty="0"/>
              <a:t>usted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elija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s-ES" sz="1800" dirty="0"/>
              <a:t>cómo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pueden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ponerse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contacto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Proyecto </a:t>
            </a:r>
            <a:r>
              <a:rPr lang="es-ES" sz="1800" dirty="0" err="1">
                <a:latin typeface="Calibri"/>
                <a:ea typeface="Calibri"/>
                <a:cs typeface="Calibri"/>
                <a:sym typeface="Calibri"/>
              </a:rPr>
              <a:t>Firstline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-ES" sz="1800" dirty="0"/>
              <a:t>esta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s-ES" sz="1800" dirty="0"/>
              <a:t>parte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una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serie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puede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optar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describir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temas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sz="1800" dirty="0"/>
              <a:t>próximas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sesiones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Dirija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1800" dirty="0"/>
              <a:t>formulario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pueden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hacer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s-ES" sz="1800" dirty="0"/>
              <a:t>comentarios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s-ES" sz="1800" dirty="0"/>
              <a:t>Aunque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s-ES" sz="1800" dirty="0"/>
              <a:t>hemos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abarcado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mucho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aún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queda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mucho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aprender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Pueden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seguir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explorando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temas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cuenta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utilizando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recursos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esta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diapositiva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“El Proyecto </a:t>
            </a:r>
            <a:r>
              <a:rPr lang="es-ES" sz="1800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Firstline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tiene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 conjunto de </a:t>
            </a:r>
            <a:r>
              <a:rPr lang="es-ES" sz="1800" dirty="0"/>
              <a:t>materiales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sz="1800" dirty="0"/>
              <a:t>ayudarán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saber </a:t>
            </a:r>
            <a:r>
              <a:rPr lang="es-ES" sz="1800" dirty="0"/>
              <a:t>más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sobre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cómo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identificar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riesgos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infección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trabajo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s-ES" sz="1800" dirty="0"/>
              <a:t>conocer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mejor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dónde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concentran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atención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médica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cómo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propagan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¡</a:t>
            </a:r>
            <a:r>
              <a:rPr lang="es-ES" sz="1800" dirty="0"/>
              <a:t>También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pueden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s-ES" sz="1800" dirty="0"/>
              <a:t>seguidores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Proyecto </a:t>
            </a:r>
            <a:r>
              <a:rPr lang="es-ES" sz="1800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Firstline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las redes </a:t>
            </a:r>
            <a:r>
              <a:rPr lang="es-ES" sz="1800" dirty="0"/>
              <a:t>sociales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!”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"Me </a:t>
            </a:r>
            <a:r>
              <a:rPr lang="es-ES" sz="1800" dirty="0"/>
              <a:t>quedaré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línea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unos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minutos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después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s-ES" sz="1800" dirty="0"/>
              <a:t>termine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nuestra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sesión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estaré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encantado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/a de responder </a:t>
            </a:r>
            <a:r>
              <a:rPr lang="es-ES" sz="1800" dirty="0"/>
              <a:t>cualquier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otra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pregunta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>
                <a:latin typeface="Calibri"/>
                <a:ea typeface="Calibri"/>
                <a:cs typeface="Calibri"/>
                <a:sym typeface="Calibri"/>
              </a:rPr>
              <a:t>(Si </a:t>
            </a:r>
            <a:r>
              <a:rPr lang="es-ES" sz="1800" dirty="0"/>
              <a:t>esta</a:t>
            </a:r>
            <a:r>
              <a:rPr lang="es-E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sesión</a:t>
            </a:r>
            <a:r>
              <a:rPr lang="es-ES" sz="1800" i="1" dirty="0"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s-ES" sz="1800" dirty="0"/>
              <a:t>parte</a:t>
            </a:r>
            <a:r>
              <a:rPr lang="es-ES" sz="1800" i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una</a:t>
            </a:r>
            <a:r>
              <a:rPr lang="es-E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serie</a:t>
            </a:r>
            <a:r>
              <a:rPr lang="es-ES" sz="1800" i="1" dirty="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s-ES" sz="1800" dirty="0">
                <a:solidFill>
                  <a:srgbClr val="4472C4"/>
                </a:solidFill>
              </a:rPr>
              <a:t> </a:t>
            </a:r>
            <a:r>
              <a:rPr lang="es-ES" sz="1800" i="0" dirty="0">
                <a:solidFill>
                  <a:srgbClr val="4472C4"/>
                </a:solidFill>
              </a:rPr>
              <a:t>"La próxima vez, trataremos [inserte el siguiente tema de capacitación]. Por último, cuéntennos qué les pareció la sesión de hoy por medio del formulario con el que pueden hacer sus comentarios. Gracias de nuevo por acompañarnos hoy".</a:t>
            </a:r>
            <a:endParaRPr lang="es-ES" sz="1800" dirty="0">
              <a:solidFill>
                <a:srgbClr val="4472C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3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457200" marR="889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Dé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bienvenida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1800" dirty="0"/>
              <a:t>grupo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escriba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-ES" sz="1800" dirty="0"/>
              <a:t>saludo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chat.</a:t>
            </a:r>
            <a:endParaRPr lang="es-ES" sz="1800" dirty="0"/>
          </a:p>
          <a:p>
            <a:pPr marL="457200" marR="889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-ES" sz="1800" dirty="0"/>
              <a:t>esta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s-ES" sz="1800" dirty="0"/>
              <a:t>parte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una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serie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curso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puede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optar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decir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s-ES" sz="1800" dirty="0"/>
              <a:t>bienvenidos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", "gracias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acompañarnos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nuevo", etc.</a:t>
            </a:r>
            <a:endParaRPr lang="es-ES" sz="1800" dirty="0"/>
          </a:p>
          <a:p>
            <a:pPr marL="457200" marR="889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Anuncie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sz="1800" dirty="0"/>
              <a:t>reglas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/>
              <a:t>orden</a:t>
            </a: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 interno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ya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sea de forma verbal o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medio del chat. Si es </a:t>
            </a:r>
            <a:r>
              <a:rPr lang="es-ES" sz="1800" dirty="0"/>
              <a:t>necesario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proporcione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notas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adicionales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específicas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s-ES" sz="1800" dirty="0"/>
              <a:t>plataforma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esté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utilizando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ejemplo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cómo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s-ES" sz="1800" dirty="0"/>
              <a:t>levantar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la mano", </a:t>
            </a:r>
            <a:r>
              <a:rPr lang="es-ES" sz="1800" dirty="0"/>
              <a:t>cómo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publicar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preguntas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s-ES" sz="1800" dirty="0"/>
          </a:p>
          <a:p>
            <a:pPr marL="457200" marR="889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Proporcione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una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visión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general del </a:t>
            </a:r>
            <a:r>
              <a:rPr lang="es-ES" sz="1800" dirty="0"/>
              <a:t>orden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del día.</a:t>
            </a:r>
            <a:endParaRPr lang="es-ES" sz="1800" dirty="0"/>
          </a:p>
          <a:p>
            <a:pPr marL="457200" marR="889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Adapte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sección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sz="1800" dirty="0"/>
              <a:t>sesión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según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es-ES" sz="1800" dirty="0"/>
              <a:t>necesario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ejemplo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puede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optar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dedicar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más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tiempo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s-ES" sz="1800" dirty="0"/>
              <a:t>presentaciones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si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s-ES" sz="1800" dirty="0"/>
              <a:t>caras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nuevas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sz="1800" dirty="0"/>
              <a:t>si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s-ES" sz="1800" dirty="0"/>
              <a:t>conocen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marR="88900" lvl="0" indent="13970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marR="889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marR="889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s-ES" sz="1800" dirty="0"/>
              <a:t>Bienvenidos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al Proyecto </a:t>
            </a:r>
            <a:r>
              <a:rPr lang="es-ES" sz="1800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Firstline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Gracias 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acompañarnos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Antes de </a:t>
            </a:r>
            <a:r>
              <a:rPr lang="es-ES" sz="1800" dirty="0"/>
              <a:t>empezar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algunas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notas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orden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interno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s-ES" sz="1800" dirty="0"/>
              <a:t>reuniremos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s-ES" sz="1800" dirty="0"/>
              <a:t>durante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unos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20 </a:t>
            </a:r>
            <a:r>
              <a:rPr lang="es-ES" sz="1800" dirty="0"/>
              <a:t>minutos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Por favor, </a:t>
            </a:r>
            <a:r>
              <a:rPr lang="es-ES" sz="1800" dirty="0"/>
              <a:t>mantengan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cámara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encendida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medida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lo </a:t>
            </a:r>
            <a:r>
              <a:rPr lang="es-ES" sz="1800" dirty="0"/>
              <a:t>posible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s-ES" sz="1800" dirty="0"/>
              <a:t>desactiven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su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micrófono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cuando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s-ES" sz="1800" dirty="0"/>
              <a:t>estén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contribuyendo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s-ES" sz="1800" dirty="0"/>
              <a:t>conversación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¡Es un placer </a:t>
            </a:r>
            <a:r>
              <a:rPr lang="es-ES" sz="1800" dirty="0"/>
              <a:t>verlos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todos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aquí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hoy!”</a:t>
            </a:r>
            <a:endParaRPr lang="es-ES" sz="1800" dirty="0"/>
          </a:p>
          <a:p>
            <a:pPr marL="0" marR="889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marR="889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“Hoy </a:t>
            </a:r>
            <a:r>
              <a:rPr lang="es-ES" sz="1800" dirty="0"/>
              <a:t>revisaremos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cómo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identificar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riesgos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propagación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atención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médica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Utilizando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nuestros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conocimientos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sobre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dónde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viven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cómo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propagan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desde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lugares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pensaremos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-ES" sz="1800" dirty="0"/>
              <a:t>escenario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sz="1800" dirty="0"/>
              <a:t>mundo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real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propagan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hacen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alguien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enferme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También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hablaremos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sz="1800" dirty="0"/>
              <a:t>acciones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control de infecciones que </a:t>
            </a:r>
            <a:r>
              <a:rPr lang="es-ES" sz="1800" dirty="0"/>
              <a:t>podemos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tomar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limitar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propaguen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Tendremos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oportunidad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reflexionar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s-ES" sz="1800" dirty="0"/>
              <a:t>terminar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hoy".</a:t>
            </a:r>
            <a:endParaRPr lang="es-ES" sz="1800" dirty="0"/>
          </a:p>
          <a:p>
            <a:pPr marL="0" marR="88900" lvl="0" indent="889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3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Revise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concepto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que la </a:t>
            </a:r>
            <a:r>
              <a:rPr lang="es-ES" sz="1800" dirty="0"/>
              <a:t>identificación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sz="1800" dirty="0"/>
              <a:t>riesgos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propagación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sz="1800" dirty="0"/>
              <a:t>microbios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comienza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entendimiento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dónde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viven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microbios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o sus "</a:t>
            </a:r>
            <a:r>
              <a:rPr lang="es-ES" sz="1800" dirty="0"/>
              <a:t>reservorios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", y </a:t>
            </a:r>
            <a:r>
              <a:rPr lang="es-ES" sz="1800" dirty="0"/>
              <a:t>cómo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trasladan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microbios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desde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s-ES" sz="1800" dirty="0"/>
              <a:t>reservorios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otros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lugares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o a las personas, o sus "</a:t>
            </a:r>
            <a:r>
              <a:rPr lang="es-ES" sz="1800" dirty="0"/>
              <a:t>vías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transmisión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-ES" sz="1800" dirty="0"/>
              <a:t>esta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presenta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como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parte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una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serie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curso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puede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optar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referirse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específicamente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s-ES" sz="1800" dirty="0"/>
              <a:t>conversaciones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sz="1800" dirty="0"/>
              <a:t>sesiones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anteriores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s-ES" sz="1800" dirty="0"/>
              <a:t>Cuando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pensamos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'</a:t>
            </a:r>
            <a:r>
              <a:rPr lang="es-ES" sz="1800" dirty="0"/>
              <a:t>riesgos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'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control de infecciones, </a:t>
            </a:r>
            <a:r>
              <a:rPr lang="es-ES" sz="1800" dirty="0"/>
              <a:t>pensamos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ver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posibilidad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que algo </a:t>
            </a:r>
            <a:r>
              <a:rPr lang="es-ES" sz="1800" dirty="0"/>
              <a:t>malo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pueda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ocurrir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-que un </a:t>
            </a:r>
            <a:r>
              <a:rPr lang="es-ES" sz="1800" dirty="0"/>
              <a:t>microbio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propague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sz="1800" dirty="0"/>
              <a:t>infecte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alguien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 y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tomar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acciones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evitar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esto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ocurra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Al </a:t>
            </a:r>
            <a:r>
              <a:rPr lang="es-ES" sz="1800" dirty="0"/>
              <a:t>explorar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idea de </a:t>
            </a:r>
            <a:r>
              <a:rPr lang="es-ES" sz="1800" dirty="0"/>
              <a:t>identificar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riesgos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propagación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atención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médica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s-ES" sz="1800" dirty="0"/>
              <a:t>útil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empezar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lugar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donde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encontramos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microbios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s-ES" sz="1800" dirty="0"/>
              <a:t>Dónde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viven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s-ES" sz="1800" dirty="0"/>
              <a:t>Cuáles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son sus </a:t>
            </a:r>
            <a:r>
              <a:rPr lang="es-ES" sz="1800" dirty="0"/>
              <a:t>reservorios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s-ES" sz="1800" dirty="0"/>
              <a:t>Luego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podemos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pensar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cómo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van de un </a:t>
            </a:r>
            <a:r>
              <a:rPr lang="es-ES" sz="1800" dirty="0"/>
              <a:t>lugar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otro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o a </a:t>
            </a:r>
            <a:r>
              <a:rPr lang="es-ES" sz="1800" dirty="0"/>
              <a:t>otras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personas: ¿</a:t>
            </a:r>
            <a:r>
              <a:rPr lang="es-ES" sz="1800" dirty="0"/>
              <a:t>cuáles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son sus </a:t>
            </a:r>
            <a:r>
              <a:rPr lang="es-ES" sz="1800" dirty="0"/>
              <a:t>vías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transmisión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?"</a:t>
            </a: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5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Notas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b="1" dirty="0"/>
              <a:t>el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 dirty="0"/>
              <a:t>facilitador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Describa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brevemente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(o revise, </a:t>
            </a:r>
            <a:r>
              <a:rPr lang="es-ES" dirty="0"/>
              <a:t>si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sesión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s-ES" dirty="0"/>
              <a:t>parte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serie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curso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), los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comunes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atención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cuerpo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humano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son la </a:t>
            </a:r>
            <a:r>
              <a:rPr lang="es-ES" dirty="0"/>
              <a:t>piel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sistema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gastrointestinal o " los </a:t>
            </a:r>
            <a:r>
              <a:rPr lang="es-ES" dirty="0"/>
              <a:t>intestinos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sistema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respiratorio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s-ES" dirty="0"/>
              <a:t>sangre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atención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agua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las superficies que </a:t>
            </a:r>
            <a:r>
              <a:rPr lang="es-ES" dirty="0"/>
              <a:t>tienen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agua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las superficies </a:t>
            </a:r>
            <a:r>
              <a:rPr lang="es-ES" dirty="0"/>
              <a:t>secas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s-ES" dirty="0"/>
              <a:t>suciedad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polvo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y los </a:t>
            </a:r>
            <a:r>
              <a:rPr lang="es-ES" dirty="0"/>
              <a:t>dispositivos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sitio web del Proyecto </a:t>
            </a:r>
            <a:r>
              <a:rPr lang="es-ES" dirty="0" err="1">
                <a:latin typeface="Calibri"/>
                <a:ea typeface="Calibri"/>
                <a:cs typeface="Calibri"/>
                <a:sym typeface="Calibri"/>
              </a:rPr>
              <a:t>Firstline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otros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planes de </a:t>
            </a:r>
            <a:r>
              <a:rPr lang="es-ES" dirty="0"/>
              <a:t>sesión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Proyecto </a:t>
            </a:r>
            <a:r>
              <a:rPr lang="es-ES" dirty="0" err="1">
                <a:latin typeface="Calibri"/>
                <a:ea typeface="Calibri"/>
                <a:cs typeface="Calibri"/>
                <a:sym typeface="Calibri"/>
              </a:rPr>
              <a:t>Firstline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pueden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encontrar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más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detalles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sobre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reservorios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: https://</a:t>
            </a:r>
            <a:r>
              <a:rPr lang="es-ES" dirty="0" err="1">
                <a:latin typeface="Calibri"/>
                <a:ea typeface="Calibri"/>
                <a:cs typeface="Calibri"/>
                <a:sym typeface="Calibri"/>
              </a:rPr>
              <a:t>www.cdc.gov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ES" dirty="0" err="1">
                <a:latin typeface="Calibri"/>
                <a:ea typeface="Calibri"/>
                <a:cs typeface="Calibri"/>
                <a:sym typeface="Calibri"/>
              </a:rPr>
              <a:t>infectioncontrol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s-ES" dirty="0" err="1">
                <a:latin typeface="Calibri"/>
                <a:ea typeface="Calibri"/>
                <a:cs typeface="Calibri"/>
                <a:sym typeface="Calibri"/>
              </a:rPr>
              <a:t>projectfirstline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/es/</a:t>
            </a:r>
            <a:r>
              <a:rPr lang="es-ES" dirty="0" err="1">
                <a:latin typeface="Calibri"/>
                <a:ea typeface="Calibri"/>
                <a:cs typeface="Calibri"/>
                <a:sym typeface="Calibri"/>
              </a:rPr>
              <a:t>risks-training.html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Tenga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cuenta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habituales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propagación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atención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s-ES" dirty="0"/>
              <a:t>través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tacto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dirty="0"/>
              <a:t>cuando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inhalan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dirty="0"/>
              <a:t>respirar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; a </a:t>
            </a:r>
            <a:r>
              <a:rPr lang="es-ES" dirty="0"/>
              <a:t>través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salpicaduras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aerosoles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ojos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s-ES" dirty="0"/>
              <a:t>nariz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la boca, o a la </a:t>
            </a:r>
            <a:r>
              <a:rPr lang="es-ES" dirty="0"/>
              <a:t>piel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expuesta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enferma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; y a </a:t>
            </a:r>
            <a:r>
              <a:rPr lang="es-ES" dirty="0"/>
              <a:t>través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dirty="0"/>
              <a:t>tareas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dirty="0"/>
              <a:t>atención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evaden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debilitan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defensas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naturales del </a:t>
            </a:r>
            <a:r>
              <a:rPr lang="es-ES" dirty="0"/>
              <a:t>cuerpo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/>
              <a:t>Proporcione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ejemplos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tareas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comunes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atención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pueden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s-ES" dirty="0"/>
              <a:t>vías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como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procedimientos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operaciones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requieren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penetrar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piel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paciente.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b="1" dirty="0"/>
              <a:t>muestra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atención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pensamos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cuerpo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humano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entorno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atención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cuerpo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humano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son la </a:t>
            </a:r>
            <a:r>
              <a:rPr lang="es-ES" dirty="0"/>
              <a:t>piel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sistema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gastrointestinal o "los </a:t>
            </a:r>
            <a:r>
              <a:rPr lang="es-ES" dirty="0"/>
              <a:t>intestinos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sistema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respiratorio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s-ES" dirty="0"/>
              <a:t>sangre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atención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incluyen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agua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las superficies que </a:t>
            </a:r>
            <a:r>
              <a:rPr lang="es-ES" dirty="0"/>
              <a:t>tienen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agua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las superficies </a:t>
            </a:r>
            <a:r>
              <a:rPr lang="es-ES" dirty="0"/>
              <a:t>secas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s-ES" dirty="0"/>
              <a:t>suciedad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polvo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y los </a:t>
            </a:r>
            <a:r>
              <a:rPr lang="es-ES" dirty="0"/>
              <a:t>dispositivos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"Hay </a:t>
            </a:r>
            <a:r>
              <a:rPr lang="es-ES" dirty="0"/>
              <a:t>algunas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vías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comunes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desde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atención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dirty="0"/>
              <a:t>por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tacto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dirty="0"/>
              <a:t>cuando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inhalan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dirty="0"/>
              <a:t>respirar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; a </a:t>
            </a:r>
            <a:r>
              <a:rPr lang="es-ES" dirty="0"/>
              <a:t>través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salpicaduras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aerosoles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ojos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s-ES" dirty="0"/>
              <a:t>nariz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o la boca, o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piel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abierta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enferma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; y a </a:t>
            </a:r>
            <a:r>
              <a:rPr lang="es-ES" dirty="0"/>
              <a:t>través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s-ES" dirty="0"/>
              <a:t>cosas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hacemos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parte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dirty="0"/>
              <a:t>atención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evaden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debilitan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defensas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naturales del </a:t>
            </a:r>
            <a:r>
              <a:rPr lang="es-ES" dirty="0"/>
              <a:t>cuerpo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s-ES" dirty="0"/>
              <a:t>ejemplo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los </a:t>
            </a:r>
            <a:r>
              <a:rPr lang="es-ES" dirty="0"/>
              <a:t>procedimientos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operaciones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requieren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penetrar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piel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paciente </a:t>
            </a:r>
            <a:r>
              <a:rPr lang="es-ES" dirty="0"/>
              <a:t>pueden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permitir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dirty="0"/>
              <a:t>piel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paciente </a:t>
            </a:r>
            <a:r>
              <a:rPr lang="es-ES" dirty="0"/>
              <a:t>entren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su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cuerpo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dirty="0"/>
              <a:t>Cualquier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cosa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hagamos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implique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tacto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s-ES" dirty="0"/>
              <a:t>ya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es-ES" dirty="0"/>
              <a:t>tocar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una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persona o </a:t>
            </a:r>
            <a:r>
              <a:rPr lang="es-ES" dirty="0"/>
              <a:t>cosas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entorno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manguitos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tomar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presión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arterial o </a:t>
            </a:r>
            <a:r>
              <a:rPr lang="es-ES" dirty="0"/>
              <a:t>depresores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linguales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dirty="0"/>
              <a:t>puede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ser un </a:t>
            </a:r>
            <a:r>
              <a:rPr lang="es-ES" dirty="0"/>
              <a:t>riesgo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propagación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8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Notas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b="1" dirty="0"/>
              <a:t>el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 dirty="0"/>
              <a:t>facilitador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Describa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brevemente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(o revise, </a:t>
            </a:r>
            <a:r>
              <a:rPr lang="es-ES" dirty="0"/>
              <a:t>si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sesión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presenta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como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parte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serie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curso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), los </a:t>
            </a:r>
            <a:r>
              <a:rPr lang="es-ES" dirty="0"/>
              <a:t>conceptos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cómo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propagan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enferman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las personas.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necesitan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propagarse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fuera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dirty="0"/>
              <a:t>reservorio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donde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viven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tienen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llegar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persona, </a:t>
            </a:r>
            <a:r>
              <a:rPr lang="es-ES" dirty="0"/>
              <a:t>evadir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defensas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cuerpo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s-ES" dirty="0"/>
              <a:t>infectarla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también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necesitan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sobrevivir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entorno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mientras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propagan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poder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causar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infección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cuando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llegan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alguien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s-ES" dirty="0"/>
              <a:t>acciones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control de infecciones </a:t>
            </a:r>
            <a:r>
              <a:rPr lang="es-ES" dirty="0"/>
              <a:t>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cualquiera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estos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puntos </a:t>
            </a:r>
            <a:r>
              <a:rPr lang="es-ES" dirty="0"/>
              <a:t>evitan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causen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infecciones.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Haga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transición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s-ES" dirty="0"/>
              <a:t>actividad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aprendizaje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b="1" dirty="0"/>
              <a:t>muestra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"Hay </a:t>
            </a:r>
            <a:r>
              <a:rPr lang="es-ES" dirty="0"/>
              <a:t>más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piezas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rompecabezas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dirty="0"/>
              <a:t>propagación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dirty="0"/>
              <a:t>vías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también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necesitan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llegar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una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nueva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persona. </a:t>
            </a:r>
            <a:r>
              <a:rPr lang="es-ES" dirty="0"/>
              <a:t>Esa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s-ES" dirty="0"/>
              <a:t>puede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ser un paciente,  </a:t>
            </a:r>
            <a:r>
              <a:rPr lang="es-ES" dirty="0"/>
              <a:t>usted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o uno de sus </a:t>
            </a:r>
            <a:r>
              <a:rPr lang="es-ES" dirty="0"/>
              <a:t>colegas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Y para </a:t>
            </a:r>
            <a:r>
              <a:rPr lang="es-ES" dirty="0"/>
              <a:t>infectarlas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tienen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dirty="0"/>
              <a:t>evadir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defensas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naturales de la persona; </a:t>
            </a:r>
            <a:r>
              <a:rPr lang="es-ES" dirty="0"/>
              <a:t>si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persona </a:t>
            </a:r>
            <a:r>
              <a:rPr lang="es-ES" dirty="0"/>
              <a:t>ya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está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enferma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su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sistema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inmunitario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podría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s-ES" dirty="0"/>
              <a:t>débil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no ser </a:t>
            </a:r>
            <a:r>
              <a:rPr lang="es-ES" dirty="0"/>
              <a:t>capaz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combatir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tan bien </a:t>
            </a:r>
            <a:r>
              <a:rPr lang="es-ES" dirty="0"/>
              <a:t>como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una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s-ES" dirty="0"/>
              <a:t>sana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Si la </a:t>
            </a:r>
            <a:r>
              <a:rPr lang="es-ES" dirty="0"/>
              <a:t>piel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está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abierta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s-ES" dirty="0"/>
              <a:t>por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ejemplo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por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inserción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una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vía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intravenosa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-,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pueden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entrar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su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cuerpo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través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esa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abertura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defensa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dirty="0"/>
              <a:t>piel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s-ES" dirty="0"/>
              <a:t>través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todos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elementos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necesitan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sobrevivir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entorno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si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van a </a:t>
            </a:r>
            <a:r>
              <a:rPr lang="es-ES" dirty="0"/>
              <a:t>enfermar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alguien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lo que se llama ser ‘</a:t>
            </a:r>
            <a:r>
              <a:rPr lang="es-ES" dirty="0"/>
              <a:t>infeccioso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’. Las </a:t>
            </a:r>
            <a:r>
              <a:rPr lang="es-ES" dirty="0"/>
              <a:t>acciones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control de infecciones que se toman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cualquiera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estos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puntos </a:t>
            </a:r>
            <a:r>
              <a:rPr lang="es-ES" dirty="0"/>
              <a:t>ayudan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evitar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propaguen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causen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infecciones. </a:t>
            </a:r>
            <a:r>
              <a:rPr lang="es-ES" dirty="0"/>
              <a:t>Ahora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vamos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utilizar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s-ES" dirty="0"/>
              <a:t>sabemos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sobre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reservorios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s-ES" dirty="0"/>
              <a:t>vías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transmisión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cómo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dirty="0"/>
              <a:t>microbios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enferman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las personas para </a:t>
            </a:r>
            <a:r>
              <a:rPr lang="es-ES" dirty="0"/>
              <a:t>conversar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sobre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-ES" dirty="0"/>
              <a:t>escenario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1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Presente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actividad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sz="1800" dirty="0"/>
              <a:t>dé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instrucciones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ES" sz="1800" dirty="0"/>
              <a:t>grupo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Describa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un breve </a:t>
            </a:r>
            <a:r>
              <a:rPr lang="es-ES" sz="1800" dirty="0"/>
              <a:t>escenario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un </a:t>
            </a:r>
            <a:r>
              <a:rPr lang="es-ES" sz="1800" dirty="0"/>
              <a:t>microbio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1800" i="1" dirty="0" err="1"/>
              <a:t>Staphylococcus</a:t>
            </a:r>
            <a:r>
              <a:rPr lang="es-ES" sz="1800" i="1" dirty="0"/>
              <a:t> </a:t>
            </a:r>
            <a:r>
              <a:rPr lang="es-ES" sz="1800" i="1" dirty="0" err="1"/>
              <a:t>aureus</a:t>
            </a:r>
            <a:r>
              <a:rPr lang="es-ES" sz="1800" i="1" dirty="0"/>
              <a:t> 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s-ES" sz="1800" i="1" dirty="0"/>
              <a:t>S. </a:t>
            </a:r>
            <a:r>
              <a:rPr lang="es-ES" sz="1800" i="1" dirty="0" err="1"/>
              <a:t>aureus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], o "</a:t>
            </a:r>
            <a:r>
              <a:rPr lang="es-ES" sz="1800" dirty="0"/>
              <a:t>estafilococo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") se </a:t>
            </a:r>
            <a:r>
              <a:rPr lang="es-ES" sz="1800" dirty="0"/>
              <a:t>transmite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un paciente.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Divida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ES" sz="1800" dirty="0"/>
              <a:t>participantes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grupos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s-ES" sz="1800" dirty="0"/>
              <a:t>conversen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sobre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posibles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reservorios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sz="1800" dirty="0"/>
              <a:t>vías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riesgo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transmisión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sz="1800" dirty="0"/>
              <a:t>microbio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escenario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/>
              <a:t>Aproveche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contenido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sz="1800" dirty="0"/>
              <a:t>diapositiva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9 y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guion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muestra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proporcionar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información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adicional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sobre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i="1" dirty="0"/>
              <a:t>S. </a:t>
            </a:r>
            <a:r>
              <a:rPr lang="es-ES" sz="1800" i="1" dirty="0" err="1"/>
              <a:t>aureus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Adapte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guion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según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nivel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experiencia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su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audiencia.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>
              <a:solidFill>
                <a:srgbClr val="4472C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s-ES" sz="1800" dirty="0"/>
              <a:t>Presentaré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 breve </a:t>
            </a:r>
            <a:r>
              <a:rPr lang="es-ES" sz="1800" dirty="0"/>
              <a:t>escenario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un paciente </a:t>
            </a:r>
            <a:r>
              <a:rPr lang="es-ES" sz="1800" dirty="0"/>
              <a:t>tiene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diferentes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interacciones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1800" dirty="0"/>
              <a:t>distintos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trabajadores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sz="1800" dirty="0"/>
              <a:t>salud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s-ES" sz="1800" dirty="0"/>
              <a:t>resultado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sz="1800" dirty="0"/>
              <a:t>escenario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es que un </a:t>
            </a:r>
            <a:r>
              <a:rPr lang="es-ES" sz="1800" dirty="0"/>
              <a:t>microbio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caso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estafilococo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- se ha </a:t>
            </a:r>
            <a:r>
              <a:rPr lang="es-ES" sz="1800" dirty="0"/>
              <a:t>propagado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al paciente. A </a:t>
            </a:r>
            <a:r>
              <a:rPr lang="es-ES" sz="1800" dirty="0"/>
              <a:t>continuación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nos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dividiremos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pequeños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grupos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conversar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sobre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s-ES" sz="1800" dirty="0"/>
              <a:t>reservorios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sz="1800" dirty="0"/>
              <a:t>vías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transmisión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ES" sz="1800" dirty="0"/>
              <a:t>podrían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haber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participado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propagación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s-ES" sz="1800" dirty="0"/>
              <a:t>microbio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/>
              <a:t>Después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conversar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pequeños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grupos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volveremos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reunirnos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dirty="0"/>
              <a:t>comparar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notas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/>
              <a:t>Notas para el facilitador: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2000" dirty="0"/>
              <a:t>Esta diapositiva proporciona a los participantes información de contexto sobre la</a:t>
            </a:r>
            <a:r>
              <a:rPr lang="es-ES" sz="2000" i="1" dirty="0"/>
              <a:t> S. </a:t>
            </a:r>
            <a:r>
              <a:rPr lang="es-ES" sz="2000" i="1" dirty="0" err="1"/>
              <a:t>aureus</a:t>
            </a:r>
            <a:r>
              <a:rPr lang="es-ES" sz="2000" dirty="0"/>
              <a:t>. Si decide incluir esta diapositiva, adapte el guion de las siguientes según convenga. Es posible que la audiencia familiarizada con S. </a:t>
            </a:r>
            <a:r>
              <a:rPr lang="es-ES" sz="2000" dirty="0" err="1"/>
              <a:t>aureus</a:t>
            </a:r>
            <a:r>
              <a:rPr lang="es-ES" sz="2000" dirty="0"/>
              <a:t> no necesite está introducción, en cuyo caso puede saltarse esta diapositiva y </a:t>
            </a:r>
            <a:r>
              <a:rPr lang="es-ES" sz="2000" b="1" dirty="0"/>
              <a:t>pasar a la 10.</a:t>
            </a:r>
            <a:endParaRPr lang="es-ES" sz="20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2000" dirty="0"/>
              <a:t>Describa brevemente el microbio, el estafilococo. Reitere a los participantes que no es necesario tener un conocimiento profundo del microbio para este ejercicio.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2000" dirty="0"/>
              <a:t>Según la audiencia y el tiempo disponible, puede añadir más detalles de los recursos de los CDC: </a:t>
            </a:r>
            <a:r>
              <a:rPr lang="es-ES" sz="20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s-ES" sz="2000" u="sng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www.cdc.gov</a:t>
            </a:r>
            <a:r>
              <a:rPr lang="es-ES" sz="20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sz="2000" u="sng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hai</a:t>
            </a:r>
            <a:r>
              <a:rPr lang="es-ES" sz="20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sz="2000" u="sng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organisms</a:t>
            </a:r>
            <a:r>
              <a:rPr lang="es-ES" sz="20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sz="2000" u="sng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staph.html</a:t>
            </a:r>
            <a:r>
              <a:rPr lang="es-ES" sz="20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2000" dirty="0"/>
              <a:t>o </a:t>
            </a:r>
            <a:r>
              <a:rPr lang="es-ES" sz="20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s-ES" sz="2000" u="sng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www.cdc.gov</a:t>
            </a:r>
            <a:r>
              <a:rPr lang="es-ES" sz="20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sz="2000" u="sng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vitalsigns</a:t>
            </a:r>
            <a:r>
              <a:rPr lang="es-ES" sz="20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sz="2000" u="sng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staph</a:t>
            </a:r>
            <a:r>
              <a:rPr lang="es-ES" sz="2000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sz="2000" u="sng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index.html</a:t>
            </a:r>
            <a:endParaRPr lang="es-ES" sz="20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2000" dirty="0"/>
              <a:t>Podría considerar la posibilidad de utilizar la función de encuesta de su plataforma virtual para preguntar cuántos participantes están familiarizados con el estafilococo, y utilizar los resultados para orientar su presentación de "Aspectos básicos del estafilococo".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/>
              <a:t>Guion de muestra: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"En primer lugar, algunos aspectos básicos sobre el estafilococo. Es una bacteria común, y la mayoría de las veces no causa ningún daño. Sin embargo, puede causar infecciones graves o mortales, especialmente en los pacientes de la atención médica. Algunos tipos de estafilococos son resistentes a los antibióticos, lo que significa que los microbios han desarrollado la capacidad de vencer a los fármacos diseñados para eliminarlos”.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“Cualquiera puede contraer una infección por estafilococo, pero algunos grupos corren más riesgo que otros, como las personas con enfermedades crónicas y los pacientes de la atención médica".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8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Notas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b="1" dirty="0"/>
              <a:t>el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b="1" dirty="0"/>
              <a:t>facilitador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dirty="0"/>
              <a:t>Describa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escenario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s-ES" dirty="0"/>
              <a:t>utiliza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s-ES" i="1" dirty="0"/>
              <a:t>S. </a:t>
            </a:r>
            <a:r>
              <a:rPr lang="es-ES" i="1" dirty="0" err="1"/>
              <a:t>aureus</a:t>
            </a:r>
            <a:r>
              <a:rPr lang="es-ES" i="1" dirty="0"/>
              <a:t> 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ES" dirty="0"/>
              <a:t>tres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ejemplos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tareas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s-ES" dirty="0"/>
              <a:t>interacciones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del personal de la </a:t>
            </a:r>
            <a:r>
              <a:rPr lang="es-ES" dirty="0"/>
              <a:t>atención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médica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ilustrar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propagación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microbios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dirty="0"/>
              <a:t>través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ES" dirty="0"/>
              <a:t>vía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s-ES" dirty="0"/>
              <a:t>táctil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": un médico que realiza </a:t>
            </a:r>
            <a:r>
              <a:rPr lang="es-ES" dirty="0"/>
              <a:t>rondas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enfermera que comprueba los signos vitales y un técnico de servicios ambientales que realiza la limpieza diaria de </a:t>
            </a:r>
            <a:r>
              <a:rPr lang="es-ES" dirty="0"/>
              <a:t>una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habitación.</a:t>
            </a:r>
            <a:endParaRPr lang="es-ES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es-ES" dirty="0"/>
              <a:t>Según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su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audiencia, </a:t>
            </a:r>
            <a:r>
              <a:rPr lang="es-ES" dirty="0"/>
              <a:t>puede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optar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por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modificar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escenario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, de ser </a:t>
            </a:r>
            <a:r>
              <a:rPr lang="es-ES" dirty="0"/>
              <a:t>necesario</a:t>
            </a:r>
            <a:r>
              <a:rPr lang="es-E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b="1" dirty="0"/>
              <a:t>muestra</a:t>
            </a: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"Este es </a:t>
            </a:r>
            <a:r>
              <a:rPr lang="es-ES" dirty="0"/>
              <a:t>nuestro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escenario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s-ES" dirty="0"/>
              <a:t>una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habitación de un paciente, y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paciente </a:t>
            </a:r>
            <a:r>
              <a:rPr lang="es-ES" dirty="0"/>
              <a:t>está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dirty="0"/>
              <a:t>cama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Primero, un médico que </a:t>
            </a:r>
            <a:r>
              <a:rPr lang="es-ES" dirty="0"/>
              <a:t>está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haciendo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ES" dirty="0"/>
              <a:t>rondas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entrará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realizará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un breve examen físico. A </a:t>
            </a:r>
            <a:r>
              <a:rPr lang="es-ES" dirty="0"/>
              <a:t>continuación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entrará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una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enfermera para </a:t>
            </a:r>
            <a:r>
              <a:rPr lang="es-ES" dirty="0"/>
              <a:t>comprobar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los signos vitales del paciente y </a:t>
            </a:r>
            <a:r>
              <a:rPr lang="es-ES" dirty="0"/>
              <a:t>hacerle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algunas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preguntas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sobre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cómo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dirty="0"/>
              <a:t>encuentra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s-ES" dirty="0"/>
              <a:t>continuación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un técnico de servicios ambientales (</a:t>
            </a:r>
            <a:r>
              <a:rPr lang="es-ES" dirty="0" err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EVS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por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s-ES" dirty="0"/>
              <a:t>siglas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inglés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s-ES" dirty="0"/>
              <a:t>entrará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dirty="0"/>
              <a:t>hacer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limpieza diaria de la habitación, que </a:t>
            </a:r>
            <a:r>
              <a:rPr lang="es-ES" dirty="0"/>
              <a:t>incluye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saludar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al paciente, </a:t>
            </a:r>
            <a:r>
              <a:rPr lang="es-ES" dirty="0"/>
              <a:t>limpiar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desinfectar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las superficies que se </a:t>
            </a:r>
            <a:r>
              <a:rPr lang="es-ES" dirty="0"/>
              <a:t>tocan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dirty="0"/>
              <a:t>frecuencia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limpiar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baño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ES" dirty="0"/>
              <a:t>vaciar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recipiente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dirty="0"/>
              <a:t>basura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dirty="0"/>
              <a:t>En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algún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momento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dirty="0"/>
              <a:t>el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dirty="0"/>
              <a:t>estafilococo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ha </a:t>
            </a:r>
            <a:r>
              <a:rPr lang="es-ES" dirty="0"/>
              <a:t>transmitido</a:t>
            </a: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al paciente".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/>
              <a:t>Notas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s-ES" sz="1800" b="1" dirty="0"/>
              <a:t>el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facilitador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s-ES" sz="1800" b="1" dirty="0"/>
              <a:t>diapositivas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 11-13 </a:t>
            </a:r>
            <a:r>
              <a:rPr lang="es-ES" sz="1800" b="0" dirty="0"/>
              <a:t>proporcionan a los participantes información sobre cómo se propaga la </a:t>
            </a:r>
            <a:r>
              <a:rPr lang="es-ES" sz="1800" b="0" i="1" dirty="0"/>
              <a:t>S. </a:t>
            </a:r>
            <a:r>
              <a:rPr lang="es-ES" sz="1800" b="0" i="1" dirty="0" err="1"/>
              <a:t>aureus</a:t>
            </a:r>
            <a:r>
              <a:rPr lang="es-ES" sz="1800" b="0" i="1" dirty="0"/>
              <a:t> </a:t>
            </a:r>
            <a:r>
              <a:rPr lang="es-ES" sz="1800" b="0" dirty="0"/>
              <a:t>en la atención médica. Adapte el guion según el nivel de experiencia de su público.</a:t>
            </a:r>
            <a:endParaRPr lang="es-ES"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-ES" sz="1800" dirty="0"/>
              <a:t>posible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que la audiencia </a:t>
            </a:r>
            <a:r>
              <a:rPr lang="es-ES" sz="1800" dirty="0"/>
              <a:t>familiarizada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s-ES" sz="1800" i="1" dirty="0"/>
              <a:t>la S. </a:t>
            </a:r>
            <a:r>
              <a:rPr lang="es-ES" sz="1800" i="1" dirty="0" err="1"/>
              <a:t>aureus</a:t>
            </a:r>
            <a:r>
              <a:rPr lang="es-ES" sz="1800" i="1" dirty="0"/>
              <a:t> 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s-ES" sz="1800" dirty="0"/>
              <a:t>necesite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introducción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en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cuyo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caso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puede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dirty="0"/>
              <a:t>pasar a la diapositiva 14</a:t>
            </a: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Guion de </a:t>
            </a:r>
            <a:r>
              <a:rPr lang="es-ES" sz="1800" b="1" dirty="0"/>
              <a:t>muestra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"Para </a:t>
            </a:r>
            <a:r>
              <a:rPr lang="es-ES" sz="1800" dirty="0"/>
              <a:t>nuestra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conversación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hoy, </a:t>
            </a:r>
            <a:r>
              <a:rPr lang="es-ES" sz="1800" dirty="0"/>
              <a:t>vamos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dirty="0"/>
              <a:t>centrarnos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cómo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estafilococo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ES" sz="1800" dirty="0"/>
              <a:t>propaga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por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vía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lang="es-ES" sz="1800" dirty="0"/>
              <a:t>táctil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’. A modo de </a:t>
            </a:r>
            <a:r>
              <a:rPr lang="es-ES" sz="1800" dirty="0"/>
              <a:t>recordatorio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estos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son los </a:t>
            </a:r>
            <a:r>
              <a:rPr lang="es-ES" sz="1800" dirty="0"/>
              <a:t>reservorios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s-ES" sz="1800" dirty="0"/>
              <a:t>vías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transmisión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más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comunes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ES" sz="1800" dirty="0"/>
              <a:t>atención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médica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. Antes de </a:t>
            </a:r>
            <a:r>
              <a:rPr lang="es-ES" sz="1800" dirty="0"/>
              <a:t>dividirnos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grupos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/>
              <a:t>empecemos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con los </a:t>
            </a:r>
            <a:r>
              <a:rPr lang="es-ES" sz="1800" dirty="0"/>
              <a:t>probables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reservorios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ES" sz="1800" dirty="0"/>
              <a:t>estafilococos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en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este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/>
              <a:t>escenario</a:t>
            </a:r>
            <a:r>
              <a:rPr lang="es-ES" sz="1800" dirty="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". </a:t>
            </a:r>
            <a:endParaRPr lang="es-E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2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8AF27C-4A45-4CE8-9ACD-35CBA75D5EE4}"/>
              </a:ext>
            </a:extLst>
          </p:cNvPr>
          <p:cNvSpPr/>
          <p:nvPr/>
        </p:nvSpPr>
        <p:spPr>
          <a:xfrm>
            <a:off x="714045" y="1709528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100" y="2744258"/>
            <a:ext cx="5877329" cy="2211409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4866446"/>
            <a:ext cx="6229350" cy="45567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29" y="1794152"/>
            <a:ext cx="3681645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398233"/>
            <a:ext cx="6229350" cy="944845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49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257157"/>
            <a:ext cx="5800299" cy="568322"/>
          </a:xfrm>
        </p:spPr>
        <p:txBody>
          <a:bodyPr>
            <a:noAutofit/>
          </a:bodyPr>
          <a:lstStyle>
            <a:lvl1pPr>
              <a:defRPr sz="2800" cap="none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6" y="1986883"/>
            <a:ext cx="5800299" cy="3248056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buSzPct val="120000"/>
              <a:defRPr sz="2400">
                <a:solidFill>
                  <a:srgbClr val="000000"/>
                </a:solidFill>
              </a:defRPr>
            </a:lvl1pPr>
            <a:lvl2pPr marL="685800" indent="-228600">
              <a:spcBef>
                <a:spcPts val="600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000000"/>
                </a:solidFill>
              </a:defRPr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</a:defRPr>
            </a:lvl3pPr>
            <a:lvl4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0000"/>
                </a:solidFill>
              </a:defRPr>
            </a:lvl4pPr>
            <a:lvl5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C47A9DB-A0DC-44DD-8E15-623BD1C87841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10780"/>
            <a:ext cx="620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E269A3B5-B26B-4081-AE6E-0DFA1CF57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966695A-9F29-4FDC-B447-DFA3B16C30A9}"/>
              </a:ext>
            </a:extLst>
          </p:cNvPr>
          <p:cNvSpPr/>
          <p:nvPr userDrawn="1"/>
        </p:nvSpPr>
        <p:spPr>
          <a:xfrm>
            <a:off x="0" y="5894736"/>
            <a:ext cx="365893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9E0A3-A8E5-4D4E-80D6-C52EB9BA3047}"/>
              </a:ext>
            </a:extLst>
          </p:cNvPr>
          <p:cNvSpPr txBox="1"/>
          <p:nvPr userDrawn="1"/>
        </p:nvSpPr>
        <p:spPr>
          <a:xfrm>
            <a:off x="2637183" y="6488845"/>
            <a:ext cx="88524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Identificación de los riesgos por medio de  los reservorios | Sesión 3: Identificación de los riesgos por medio de los reservorios: una revisión</a:t>
            </a:r>
          </a:p>
        </p:txBody>
      </p:sp>
    </p:spTree>
    <p:extLst>
      <p:ext uri="{BB962C8B-B14F-4D97-AF65-F5344CB8AC3E}">
        <p14:creationId xmlns:p14="http://schemas.microsoft.com/office/powerpoint/2010/main" val="91187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2B42-FA63-435E-AE9B-DF38F0D6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330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5EFE-322C-49C8-9D66-455432F0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5304B-1AEE-4189-B142-1C2790A7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0451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85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0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4" y="2670143"/>
            <a:ext cx="5636527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A7D95A-B3A9-4990-A841-80F7C9729FB7}"/>
              </a:ext>
            </a:extLst>
          </p:cNvPr>
          <p:cNvSpPr txBox="1">
            <a:spLocks/>
          </p:cNvSpPr>
          <p:nvPr/>
        </p:nvSpPr>
        <p:spPr>
          <a:xfrm>
            <a:off x="11353800" y="6410780"/>
            <a:ext cx="620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0638C-381B-4EE3-9274-29F7DC9B2AD5}"/>
              </a:ext>
            </a:extLst>
          </p:cNvPr>
          <p:cNvSpPr txBox="1"/>
          <p:nvPr userDrawn="1"/>
        </p:nvSpPr>
        <p:spPr>
          <a:xfrm>
            <a:off x="2637183" y="6488845"/>
            <a:ext cx="88524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Identificación de los riesgos por medio de  los reservorios | Sesión 3: Identificación de los riesgos por medio de los reservorios: una revisión</a:t>
            </a:r>
          </a:p>
        </p:txBody>
      </p:sp>
    </p:spTree>
    <p:extLst>
      <p:ext uri="{BB962C8B-B14F-4D97-AF65-F5344CB8AC3E}">
        <p14:creationId xmlns:p14="http://schemas.microsoft.com/office/powerpoint/2010/main" val="42507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5" y="2670143"/>
            <a:ext cx="4844958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8B3E3-5FD9-48AB-83B0-C2461B8B0C64}"/>
              </a:ext>
            </a:extLst>
          </p:cNvPr>
          <p:cNvSpPr txBox="1">
            <a:spLocks/>
          </p:cNvSpPr>
          <p:nvPr/>
        </p:nvSpPr>
        <p:spPr>
          <a:xfrm>
            <a:off x="11353800" y="6410780"/>
            <a:ext cx="620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5B828-1E1D-4AB7-A0DA-90E5EBCFAC00}"/>
              </a:ext>
            </a:extLst>
          </p:cNvPr>
          <p:cNvSpPr txBox="1"/>
          <p:nvPr userDrawn="1"/>
        </p:nvSpPr>
        <p:spPr>
          <a:xfrm>
            <a:off x="2637183" y="6488845"/>
            <a:ext cx="88524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Identificación de los riesgos por medio de  los reservorios | Sesión 3: Identificación de los riesgos por medio de los reservorios: una revisión</a:t>
            </a:r>
          </a:p>
        </p:txBody>
      </p:sp>
    </p:spTree>
    <p:extLst>
      <p:ext uri="{BB962C8B-B14F-4D97-AF65-F5344CB8AC3E}">
        <p14:creationId xmlns:p14="http://schemas.microsoft.com/office/powerpoint/2010/main" val="4235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478280"/>
            <a:ext cx="5593080" cy="4175760"/>
          </a:xfrm>
        </p:spPr>
        <p:txBody>
          <a:bodyPr lIns="91440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2000">
                <a:solidFill>
                  <a:srgbClr val="000000"/>
                </a:solidFill>
              </a:defRPr>
            </a:lvl4pPr>
            <a:lvl5pPr marL="1828800" indent="0"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343400" cy="41757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478280"/>
            <a:ext cx="5593080" cy="4175760"/>
          </a:xfrm>
        </p:spPr>
        <p:txBody>
          <a:bodyPr lIns="91440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2000">
                <a:solidFill>
                  <a:srgbClr val="000000"/>
                </a:solidFill>
              </a:defRPr>
            </a:lvl4pPr>
            <a:lvl5pPr marL="1828800" indent="0">
              <a:buNone/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343400" cy="417576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6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52" y="1479584"/>
            <a:ext cx="9925248" cy="92921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952" y="2598878"/>
            <a:ext cx="9925248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800">
                <a:solidFill>
                  <a:srgbClr val="000000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solidFill>
                  <a:srgbClr val="000000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52" y="1479584"/>
            <a:ext cx="9925248" cy="92921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952" y="2598878"/>
            <a:ext cx="9925248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800">
                <a:solidFill>
                  <a:srgbClr val="000000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solidFill>
                  <a:srgbClr val="000000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 userDrawn="1"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0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1479584"/>
            <a:ext cx="3941379" cy="92921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2598878"/>
            <a:ext cx="3941379" cy="3055162"/>
          </a:xfrm>
        </p:spPr>
        <p:txBody>
          <a:bodyPr lIns="91440"/>
          <a:lstStyle>
            <a:lvl1pPr marL="0" indent="0">
              <a:spcBef>
                <a:spcPts val="1200"/>
              </a:spcBef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846-8622-4AEB-BDFF-34D670A3E469}"/>
              </a:ext>
            </a:extLst>
          </p:cNvPr>
          <p:cNvSpPr/>
          <p:nvPr/>
        </p:nvSpPr>
        <p:spPr>
          <a:xfrm>
            <a:off x="0" y="5894736"/>
            <a:ext cx="12192000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C2E39-81A1-4664-BB51-1CA2B869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762"/>
            <a:ext cx="10515600" cy="70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C455-AA5E-419F-B62C-4ED87EAE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7320"/>
            <a:ext cx="10515600" cy="431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DEE79-DF7B-465A-8433-170A49ABF6F9}"/>
              </a:ext>
            </a:extLst>
          </p:cNvPr>
          <p:cNvSpPr txBox="1"/>
          <p:nvPr/>
        </p:nvSpPr>
        <p:spPr>
          <a:xfrm>
            <a:off x="2637183" y="6488845"/>
            <a:ext cx="88524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Identificación de los riesgos por medio de  los reservorios | Sesión 3: Identificación de los riesgos por medio de los reservorios: una revisión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66D56BE-9265-4448-927D-6C2385056E16}"/>
              </a:ext>
            </a:extLst>
          </p:cNvPr>
          <p:cNvSpPr txBox="1">
            <a:spLocks/>
          </p:cNvSpPr>
          <p:nvPr/>
        </p:nvSpPr>
        <p:spPr>
          <a:xfrm>
            <a:off x="11353800" y="6410780"/>
            <a:ext cx="620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BB4EF90-BD1A-49F3-B4FC-FFE89B1611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87" r:id="rId6"/>
    <p:sldLayoutId id="2147483678" r:id="rId7"/>
    <p:sldLayoutId id="2147483683" r:id="rId8"/>
    <p:sldLayoutId id="2147483681" r:id="rId9"/>
    <p:sldLayoutId id="2147483674" r:id="rId10"/>
    <p:sldLayoutId id="2147483668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200"/>
        </a:spcBef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500"/>
        </a:spcBef>
        <a:buClrTx/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vrp9iOILTQZQGtDnSDGViKDdRtIc13VX" TargetMode="External"/><Relationship Id="rId3" Type="http://schemas.openxmlformats.org/officeDocument/2006/relationships/notesSlide" Target="../notesSlides/notesSlide19.xml"/><Relationship Id="rId7" Type="http://schemas.openxmlformats.org/officeDocument/2006/relationships/hyperlink" Target="https://twitter.com/CDC_Firstline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hyperlink" Target="https://www.facebook.com/CDCProjectFirstline" TargetMode="External"/><Relationship Id="rId5" Type="http://schemas.openxmlformats.org/officeDocument/2006/relationships/hyperlink" Target="https://www.cdc.gov/infectioncontrol/projectfirstline/es/index.html" TargetMode="External"/><Relationship Id="rId10" Type="http://schemas.openxmlformats.org/officeDocument/2006/relationships/hyperlink" Target="https://www.cdc.gov/infectioncontrol/pdf/projectfirstline/Formulario-de-comentarios-de-la-sesion-riesgos-508.pdf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tools.cdc.gov/campaignproxyservice/subscriptions.aspx?topic_id=USCDC_210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www.cdc.gov/hai/organisms/staph.html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D1D0-0187-40F6-85A4-6A5E60361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0" y="2744258"/>
            <a:ext cx="6151770" cy="2211409"/>
          </a:xfrm>
        </p:spPr>
        <p:txBody>
          <a:bodyPr anchor="t">
            <a:normAutofit fontScale="90000"/>
          </a:bodyPr>
          <a:lstStyle/>
          <a:p>
            <a:r>
              <a:rPr lang="es-ES" dirty="0"/>
              <a:t>Identificación de los riesgos por medio de los reservorios: una revisión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BD4926E-D9E5-D944-AE55-A50FF302DC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3100" y="371748"/>
            <a:ext cx="4588013" cy="958038"/>
          </a:xfrm>
        </p:spPr>
        <p:txBody>
          <a:bodyPr/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s-ES" sz="2400" b="1" i="0" u="none" strike="noStrike" cap="none" spc="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Identificación de los riesgos por medio de los reservorios</a:t>
            </a:r>
            <a:endParaRPr lang="es-ES" spc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E06EE7-A1AB-4B1A-976C-C3D0B9CB2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29" y="1899920"/>
            <a:ext cx="3670281" cy="386080"/>
          </a:xfrm>
        </p:spPr>
        <p:txBody>
          <a:bodyPr/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s-ES" sz="2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Sesión 3</a:t>
            </a:r>
            <a:endParaRPr lang="es-ES" dirty="0"/>
          </a:p>
        </p:txBody>
      </p:sp>
      <p:pic>
        <p:nvPicPr>
          <p:cNvPr id="5" name="Picture 4" descr="Project Firstline logo.&#10;&#10;CDC's National Training Collaborative for Healthcare Infection Prevention &amp; Control.">
            <a:extLst>
              <a:ext uri="{FF2B5EF4-FFF2-40B4-BE49-F238E27FC236}">
                <a16:creationId xmlns:a16="http://schemas.microsoft.com/office/drawing/2014/main" id="{05D418D1-5875-4AF4-ACD7-90CCECB51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1" y="5637865"/>
            <a:ext cx="2762183" cy="1037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11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846ADB16-F5AA-0348-BE5A-C2A8F7865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3354" y="594359"/>
            <a:ext cx="2519170" cy="4637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9F0B98-4FB4-4CFD-9115-A269CE4C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1107676"/>
            <a:ext cx="5342646" cy="928688"/>
          </a:xfrm>
        </p:spPr>
        <p:txBody>
          <a:bodyPr>
            <a:noAutofit/>
          </a:bodyPr>
          <a:lstStyle/>
          <a:p>
            <a:r>
              <a:rPr lang="en-US" sz="2400" dirty="0"/>
              <a:t>Identify how staph could be spread by touch in this scenario.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AF86E-77D3-6B49-817E-0210250AC5DD}"/>
              </a:ext>
            </a:extLst>
          </p:cNvPr>
          <p:cNvSpPr txBox="1"/>
          <p:nvPr/>
        </p:nvSpPr>
        <p:spPr>
          <a:xfrm>
            <a:off x="753354" y="643918"/>
            <a:ext cx="248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Escenario</a:t>
            </a:r>
            <a:endParaRPr lang="es-ES" b="1" spc="50" dirty="0">
              <a:solidFill>
                <a:schemeClr val="bg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7DE6D8D-4CB5-40BC-9B06-94BD7051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5" y="2226864"/>
            <a:ext cx="4906466" cy="3055937"/>
          </a:xfrm>
        </p:spPr>
        <p:txBody>
          <a:bodyPr/>
          <a:lstStyle/>
          <a:p>
            <a:pPr marL="416051" lvl="0" indent="-3362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sz="1800" b="1" dirty="0"/>
              <a:t>Entorno: </a:t>
            </a:r>
            <a:r>
              <a:rPr lang="es-ES" sz="1800" b="0" dirty="0"/>
              <a:t>la habitación de un</a:t>
            </a:r>
            <a:r>
              <a:rPr lang="es-ES" sz="1800" b="1" dirty="0"/>
              <a:t> </a:t>
            </a:r>
            <a:r>
              <a:rPr lang="es-ES" sz="1800" b="0" dirty="0"/>
              <a:t>paciente con el paciente en la cama.</a:t>
            </a:r>
            <a:endParaRPr lang="es-ES" sz="18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416051" lvl="0" indent="-3362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•"/>
            </a:pPr>
            <a:r>
              <a:rPr lang="es-ES" sz="1800" b="1" dirty="0"/>
              <a:t>Interacciones:</a:t>
            </a:r>
          </a:p>
          <a:p>
            <a:pPr lvl="1"/>
            <a:r>
              <a:rPr lang="es-ES" sz="1800" dirty="0"/>
              <a:t>Un médico realiza </a:t>
            </a:r>
            <a:br>
              <a:rPr lang="es-ES" sz="1800" dirty="0"/>
            </a:br>
            <a:r>
              <a:rPr lang="es-ES" sz="1800" dirty="0"/>
              <a:t>un breve examen físico.</a:t>
            </a:r>
          </a:p>
          <a:p>
            <a:pPr lvl="1"/>
            <a:r>
              <a:rPr lang="es-ES" sz="1800" dirty="0"/>
              <a:t>Una enfermera comprueba los signos vitales del paciente.</a:t>
            </a:r>
          </a:p>
          <a:p>
            <a:pPr lvl="1"/>
            <a:r>
              <a:rPr lang="es-ES" sz="1800" dirty="0"/>
              <a:t>Un técnico de servicios ambientales realiza una limpieza diaria de la habitación.</a:t>
            </a:r>
          </a:p>
          <a:p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4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F4927726-5FD7-4F4B-ACB6-D922007F2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C664D-B44E-1046-8A39-E62E8D3C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76" y="495514"/>
            <a:ext cx="9925248" cy="929211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Identificación de los reservorios y las vías de transmisión</a:t>
            </a:r>
            <a:endParaRPr lang="en-US" sz="28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2692AFA-FDF9-D744-BFEB-A2632D0896E3}"/>
              </a:ext>
            </a:extLst>
          </p:cNvPr>
          <p:cNvSpPr/>
          <p:nvPr/>
        </p:nvSpPr>
        <p:spPr>
          <a:xfrm>
            <a:off x="1039728" y="1674341"/>
            <a:ext cx="4572000" cy="3509318"/>
          </a:xfrm>
          <a:prstGeom prst="roundRect">
            <a:avLst>
              <a:gd name="adj" fmla="val 74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entury Gothic"/>
              <a:buNone/>
            </a:pPr>
            <a:r>
              <a:rPr lang="es-ES" sz="26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Reservorios</a:t>
            </a:r>
            <a:r>
              <a:rPr lang="es-ES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s-ES" sz="2800" dirty="0"/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Piel</a:t>
            </a:r>
            <a:endParaRPr lang="es-ES" sz="2000" spc="50" dirty="0">
              <a:solidFill>
                <a:schemeClr val="bg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  <a:p>
            <a:pPr algn="ctr"/>
            <a:r>
              <a:rPr lang="es-ES" sz="2000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Intestinos </a:t>
            </a:r>
          </a:p>
          <a:p>
            <a:pPr algn="ctr"/>
            <a:r>
              <a:rPr lang="es-ES" sz="2000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Sistema respiratorio</a:t>
            </a:r>
          </a:p>
          <a:p>
            <a:pPr algn="ctr"/>
            <a:r>
              <a:rPr lang="es-ES" sz="2000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Sangre</a:t>
            </a:r>
          </a:p>
          <a:p>
            <a:pPr algn="ctr"/>
            <a:r>
              <a:rPr lang="es-ES" sz="2000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Agua y superficies húmedas</a:t>
            </a:r>
          </a:p>
          <a:p>
            <a:pPr algn="ctr"/>
            <a:r>
              <a:rPr lang="es-ES" sz="2000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Superficies secas</a:t>
            </a:r>
          </a:p>
          <a:p>
            <a:pPr algn="ctr"/>
            <a:r>
              <a:rPr lang="es-ES" sz="2000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Dispositivos</a:t>
            </a:r>
          </a:p>
          <a:p>
            <a:pPr algn="ctr"/>
            <a:r>
              <a:rPr lang="es-ES" sz="2000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Suciedad y polvo</a:t>
            </a:r>
            <a:endParaRPr lang="es-E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B1D9808-5C88-F342-8865-035BA9661C09}"/>
              </a:ext>
            </a:extLst>
          </p:cNvPr>
          <p:cNvSpPr/>
          <p:nvPr/>
        </p:nvSpPr>
        <p:spPr>
          <a:xfrm>
            <a:off x="6714814" y="1674341"/>
            <a:ext cx="4572000" cy="3509318"/>
          </a:xfrm>
          <a:prstGeom prst="roundRect">
            <a:avLst>
              <a:gd name="adj" fmla="val 74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6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Vías</a:t>
            </a:r>
            <a:r>
              <a:rPr lang="es-ES" b="1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: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Tacto</a:t>
            </a:r>
            <a:endParaRPr lang="es-ES" sz="2000" dirty="0"/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Respiración</a:t>
            </a:r>
            <a:endParaRPr lang="es-ES" sz="2000" dirty="0"/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Salpicaduras y aerosoles</a:t>
            </a:r>
            <a:endParaRPr lang="es-ES" sz="2000"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Evadir o debilitar</a:t>
            </a:r>
            <a:br>
              <a:rPr lang="es-ES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defensas del cuerpo</a:t>
            </a:r>
            <a:endParaRPr lang="es-E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9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C2F86373-31C0-4A3F-B453-BABC41F2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C664D-B44E-1046-8A39-E62E8D3C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28" y="209727"/>
            <a:ext cx="9925248" cy="929211"/>
          </a:xfrm>
        </p:spPr>
        <p:txBody>
          <a:bodyPr/>
          <a:lstStyle/>
          <a:p>
            <a:pPr algn="ctr"/>
            <a:r>
              <a:rPr lang="es-ES" dirty="0"/>
              <a:t>Reservorios: </a:t>
            </a:r>
            <a:r>
              <a:rPr lang="es-ES" i="1" dirty="0"/>
              <a:t>S. </a:t>
            </a:r>
            <a:r>
              <a:rPr lang="es-ES" i="1" dirty="0" err="1"/>
              <a:t>aureus</a:t>
            </a:r>
            <a:endParaRPr lang="es-ES" i="1" dirty="0"/>
          </a:p>
        </p:txBody>
      </p:sp>
      <p:grpSp>
        <p:nvGrpSpPr>
          <p:cNvPr id="5" name="Google Shape;177;p12">
            <a:extLst>
              <a:ext uri="{FF2B5EF4-FFF2-40B4-BE49-F238E27FC236}">
                <a16:creationId xmlns:a16="http://schemas.microsoft.com/office/drawing/2014/main" id="{A1D71F0E-662D-4837-B6BB-40838AE74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0000" y="1674341"/>
            <a:ext cx="4572000" cy="3509319"/>
            <a:chOff x="0" y="0"/>
            <a:chExt cx="4572000" cy="3509318"/>
          </a:xfrm>
        </p:grpSpPr>
        <p:sp>
          <p:nvSpPr>
            <p:cNvPr id="6" name="Google Shape;178;p12">
              <a:extLst>
                <a:ext uri="{FF2B5EF4-FFF2-40B4-BE49-F238E27FC236}">
                  <a16:creationId xmlns:a16="http://schemas.microsoft.com/office/drawing/2014/main" id="{7B7FE856-2D14-4732-A37F-C7F20D29EC0B}"/>
                </a:ext>
              </a:extLst>
            </p:cNvPr>
            <p:cNvSpPr/>
            <p:nvPr/>
          </p:nvSpPr>
          <p:spPr>
            <a:xfrm>
              <a:off x="0" y="0"/>
              <a:ext cx="4572000" cy="3509318"/>
            </a:xfrm>
            <a:prstGeom prst="roundRect">
              <a:avLst>
                <a:gd name="adj" fmla="val 74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79;p12">
              <a:extLst>
                <a:ext uri="{FF2B5EF4-FFF2-40B4-BE49-F238E27FC236}">
                  <a16:creationId xmlns:a16="http://schemas.microsoft.com/office/drawing/2014/main" id="{8AF5D553-96F0-4E23-889F-27A5AD2F45A0}"/>
                </a:ext>
              </a:extLst>
            </p:cNvPr>
            <p:cNvSpPr/>
            <p:nvPr/>
          </p:nvSpPr>
          <p:spPr>
            <a:xfrm>
              <a:off x="122206" y="76481"/>
              <a:ext cx="4327588" cy="3369277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entury Gothic"/>
                <a:buNone/>
              </a:pPr>
              <a:r>
                <a:rPr lang="es-ES" sz="26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Reservorios</a:t>
              </a:r>
              <a:r>
                <a:rPr lang="es-ES" sz="18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:</a:t>
              </a:r>
              <a:endParaRPr lang="es-ES" dirty="0"/>
            </a:p>
            <a:p>
              <a:pPr marL="0" marR="0" lvl="0" indent="0" algn="ctr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Piel</a:t>
              </a:r>
              <a:endParaRPr lang="es-ES" sz="2000" dirty="0"/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0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Intestinos o sistema GI</a:t>
              </a:r>
              <a:endParaRPr lang="es-ES" sz="2000" dirty="0"/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0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Inhalación</a:t>
              </a:r>
              <a:endPara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0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Sangre</a:t>
              </a:r>
              <a:endParaRPr lang="es-ES" sz="2000" dirty="0"/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0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Agua y superficies húmedas</a:t>
              </a:r>
              <a:endPara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Superficies secas</a:t>
              </a:r>
              <a:endPara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Dispositivos</a:t>
              </a:r>
              <a:endParaRPr lang="es-E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0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Suciedad y polvo</a:t>
              </a:r>
              <a:endPara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20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F3F6BA52-8311-4906-A0A2-EF6FD5784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6218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oogle Shape;187;p13">
            <a:extLst>
              <a:ext uri="{FF2B5EF4-FFF2-40B4-BE49-F238E27FC236}">
                <a16:creationId xmlns:a16="http://schemas.microsoft.com/office/drawing/2014/main" id="{F37DA1D0-3A7E-4F67-9021-BCB83E38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0022" y="1674341"/>
            <a:ext cx="4572000" cy="3509319"/>
            <a:chOff x="0" y="0"/>
            <a:chExt cx="4572000" cy="3509318"/>
          </a:xfrm>
        </p:grpSpPr>
        <p:sp>
          <p:nvSpPr>
            <p:cNvPr id="7" name="Google Shape;188;p13">
              <a:extLst>
                <a:ext uri="{FF2B5EF4-FFF2-40B4-BE49-F238E27FC236}">
                  <a16:creationId xmlns:a16="http://schemas.microsoft.com/office/drawing/2014/main" id="{383CFA8F-035C-4D71-9F6F-F8FCA0F60692}"/>
                </a:ext>
              </a:extLst>
            </p:cNvPr>
            <p:cNvSpPr/>
            <p:nvPr/>
          </p:nvSpPr>
          <p:spPr>
            <a:xfrm>
              <a:off x="0" y="0"/>
              <a:ext cx="4572000" cy="3509318"/>
            </a:xfrm>
            <a:prstGeom prst="roundRect">
              <a:avLst>
                <a:gd name="adj" fmla="val 74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endPara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9;p13">
              <a:extLst>
                <a:ext uri="{FF2B5EF4-FFF2-40B4-BE49-F238E27FC236}">
                  <a16:creationId xmlns:a16="http://schemas.microsoft.com/office/drawing/2014/main" id="{3E792087-7BE2-4EEB-B4BE-7E9F00C847C0}"/>
                </a:ext>
              </a:extLst>
            </p:cNvPr>
            <p:cNvSpPr txBox="1"/>
            <p:nvPr/>
          </p:nvSpPr>
          <p:spPr>
            <a:xfrm>
              <a:off x="122206" y="76481"/>
              <a:ext cx="4327500" cy="2877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Century Gothic"/>
                <a:buNone/>
              </a:pPr>
              <a:r>
                <a:rPr lang="es-ES" sz="26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Vías</a:t>
              </a:r>
              <a:r>
                <a:rPr lang="es-ES" sz="18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:</a:t>
              </a:r>
              <a:endParaRPr lang="es-ES" dirty="0"/>
            </a:p>
            <a:p>
              <a:pPr marL="0" marR="0" lvl="0" indent="0" algn="ctr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BF2B8"/>
                </a:buClr>
                <a:buSzPts val="2000"/>
                <a:buFont typeface="Century Gothic"/>
                <a:buNone/>
              </a:pPr>
              <a:r>
                <a:rPr lang="es-ES" sz="2000" b="1" i="0" u="none" strike="noStrike" cap="none" dirty="0">
                  <a:solidFill>
                    <a:srgbClr val="FBF2B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Tacto</a:t>
              </a:r>
              <a:endParaRPr lang="es-ES" sz="2000" b="1" i="0" u="none" strike="noStrike" cap="none" dirty="0">
                <a:solidFill>
                  <a:srgbClr val="FBF2B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0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Inhalación</a:t>
              </a:r>
              <a:endPara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0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Salpicaduras y aerosoles</a:t>
              </a:r>
              <a:endPara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entury Gothic"/>
                <a:buNone/>
              </a:pPr>
              <a:r>
                <a:rPr lang="es-ES" sz="20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Evadir o debilitar </a:t>
              </a:r>
              <a:br>
                <a:rPr lang="es-ES" sz="20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s-ES" sz="20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las defensas del cuerpo</a:t>
              </a:r>
              <a:endParaRPr lang="es-E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2C664D-B44E-1046-8A39-E62E8D3C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28" y="209727"/>
            <a:ext cx="9925248" cy="929211"/>
          </a:xfrm>
        </p:spPr>
        <p:txBody>
          <a:bodyPr>
            <a:normAutofit/>
          </a:bodyPr>
          <a:lstStyle/>
          <a:p>
            <a:pPr algn="ctr"/>
            <a:r>
              <a:rPr lang="es-ES" sz="3600" dirty="0"/>
              <a:t>Vías de transmisión: </a:t>
            </a:r>
            <a:r>
              <a:rPr lang="es-ES" i="1" dirty="0"/>
              <a:t>S. </a:t>
            </a:r>
            <a:r>
              <a:rPr lang="es-ES" i="1" dirty="0" err="1"/>
              <a:t>aureus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7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232394-ABE0-7649-A1DA-B2DE2B41E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005" y="594359"/>
            <a:ext cx="2519170" cy="4637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C664D-B44E-1046-8A39-E62E8D3C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05" y="820752"/>
            <a:ext cx="10001250" cy="928688"/>
          </a:xfrm>
        </p:spPr>
        <p:txBody>
          <a:bodyPr>
            <a:normAutofit/>
          </a:bodyPr>
          <a:lstStyle/>
          <a:p>
            <a:r>
              <a:rPr lang="es-ES" sz="3200" dirty="0"/>
              <a:t>Erupciones repentinas</a:t>
            </a:r>
            <a:endParaRPr lang="es-E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FE6A0-F032-1046-B58B-BA1C1CDC2921}"/>
              </a:ext>
            </a:extLst>
          </p:cNvPr>
          <p:cNvSpPr txBox="1"/>
          <p:nvPr/>
        </p:nvSpPr>
        <p:spPr>
          <a:xfrm>
            <a:off x="530005" y="643918"/>
            <a:ext cx="248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s-ES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Escenario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457A6-FB65-4C45-ADFE-3E36AA97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05" y="1766504"/>
            <a:ext cx="4969533" cy="3233497"/>
          </a:xfrm>
        </p:spPr>
        <p:txBody>
          <a:bodyPr/>
          <a:lstStyle/>
          <a:p>
            <a:pPr marL="0" indent="0">
              <a:buNone/>
            </a:pPr>
            <a:r>
              <a:rPr lang="es-ES" sz="1800" b="1" dirty="0">
                <a:latin typeface="+mn-lt"/>
              </a:rPr>
              <a:t>Identifique cómo podría propagarse el estafilococo mediante el tacto en este escenario.</a:t>
            </a:r>
          </a:p>
          <a:p>
            <a:pPr marL="284163" lvl="0" indent="-217488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ES" sz="1800" b="1" dirty="0"/>
              <a:t>Entorno:</a:t>
            </a:r>
            <a:r>
              <a:rPr lang="es-ES" sz="1800" b="0" dirty="0"/>
              <a:t> la habitación de un paciente con el paciente en la cama.</a:t>
            </a:r>
            <a:endParaRPr lang="es-ES" sz="1800" dirty="0"/>
          </a:p>
          <a:p>
            <a:pPr marL="284163" lvl="0" indent="-217488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ES" sz="1800" b="1" dirty="0"/>
              <a:t>Interacciones:</a:t>
            </a:r>
          </a:p>
          <a:p>
            <a:pPr marL="568325" lvl="1" indent="-284163">
              <a:spcBef>
                <a:spcPts val="600"/>
              </a:spcBef>
            </a:pPr>
            <a:r>
              <a:rPr lang="es-ES" sz="1800" dirty="0">
                <a:latin typeface="+mn-lt"/>
              </a:rPr>
              <a:t>Un médico realiza un breve </a:t>
            </a:r>
            <a:br>
              <a:rPr lang="es-ES" sz="1800" dirty="0">
                <a:latin typeface="+mn-lt"/>
              </a:rPr>
            </a:br>
            <a:r>
              <a:rPr lang="es-ES" sz="1800" dirty="0">
                <a:latin typeface="+mn-lt"/>
              </a:rPr>
              <a:t>examen físico.</a:t>
            </a:r>
          </a:p>
          <a:p>
            <a:pPr marL="568325" lvl="1" indent="-284163">
              <a:spcBef>
                <a:spcPts val="600"/>
              </a:spcBef>
            </a:pPr>
            <a:r>
              <a:rPr lang="es-ES" sz="1800" dirty="0">
                <a:latin typeface="+mn-lt"/>
              </a:rPr>
              <a:t>Una enfermera comprueba los </a:t>
            </a:r>
            <a:br>
              <a:rPr lang="es-ES" sz="1800" dirty="0">
                <a:latin typeface="+mn-lt"/>
              </a:rPr>
            </a:br>
            <a:r>
              <a:rPr lang="es-ES" sz="1800" dirty="0">
                <a:latin typeface="+mn-lt"/>
              </a:rPr>
              <a:t>signos vitales del paciente </a:t>
            </a:r>
          </a:p>
          <a:p>
            <a:pPr marL="568325" lvl="1" indent="-284163">
              <a:spcBef>
                <a:spcPts val="600"/>
              </a:spcBef>
            </a:pPr>
            <a:r>
              <a:rPr lang="es-ES" sz="1800" dirty="0">
                <a:latin typeface="+mn-lt"/>
              </a:rPr>
              <a:t>Un técnico de servicios </a:t>
            </a:r>
            <a:br>
              <a:rPr lang="es-ES" sz="1800" dirty="0">
                <a:latin typeface="+mn-lt"/>
              </a:rPr>
            </a:br>
            <a:r>
              <a:rPr lang="es-ES" sz="1800" dirty="0">
                <a:latin typeface="+mn-lt"/>
              </a:rPr>
              <a:t>ambientales completa la limpieza diaria de las habitaciones.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0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1118-15FE-4D80-B3D8-C510B806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Conversación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8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664D-B44E-1046-8A39-E62E8D3C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52" y="298032"/>
            <a:ext cx="9925248" cy="929211"/>
          </a:xfrm>
        </p:spPr>
        <p:txBody>
          <a:bodyPr/>
          <a:lstStyle/>
          <a:p>
            <a:r>
              <a:rPr lang="es-ES" dirty="0"/>
              <a:t>Desafío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017B24FC-1FE0-42C0-8529-A0AF0ABF5907}"/>
              </a:ext>
            </a:extLst>
          </p:cNvPr>
          <p:cNvSpPr/>
          <p:nvPr/>
        </p:nvSpPr>
        <p:spPr>
          <a:xfrm>
            <a:off x="744565" y="1571769"/>
            <a:ext cx="4789132" cy="3977693"/>
          </a:xfrm>
          <a:prstGeom prst="roundRect">
            <a:avLst>
              <a:gd name="adj" fmla="val 56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ES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acciones de control de infecciones que podrían disminuir o eliminar el riesgo de propagación de microbios incluyen:</a:t>
            </a:r>
            <a:endParaRPr lang="es-ES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Una mejor higiene de las manos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Limpieza y esterilización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Uso de batas y guantes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Descolonización de pacientes</a:t>
            </a:r>
          </a:p>
          <a:p>
            <a:pPr marL="2857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Formación del personal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9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70252-FEE4-4888-9C70-4FB40557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FFFFFF"/>
                </a:solidFill>
              </a:rPr>
              <a:t>Resumen general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7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A3D2-04E6-4C8C-BCD1-C9E30CDC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488108"/>
            <a:ext cx="5636526" cy="1622431"/>
          </a:xfrm>
        </p:spPr>
        <p:txBody>
          <a:bodyPr/>
          <a:lstStyle/>
          <a:p>
            <a:r>
              <a:rPr lang="es-ES" sz="3600" dirty="0">
                <a:solidFill>
                  <a:srgbClr val="FFFFFF"/>
                </a:solidFill>
              </a:rPr>
              <a:t>Reflexión 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CE3C-0157-4062-B570-7D0DDCC4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6" y="2273903"/>
            <a:ext cx="4202392" cy="3451036"/>
          </a:xfrm>
        </p:spPr>
        <p:txBody>
          <a:bodyPr/>
          <a:lstStyle/>
          <a:p>
            <a:pPr marL="341313" lvl="0" indent="-34131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sz="2000" dirty="0"/>
              <a:t>Pensando en su trabajo diario, ¿cuál es una medida que puede tomar para identificar un riesgo de infección? </a:t>
            </a:r>
          </a:p>
          <a:p>
            <a:pPr marL="341313" lvl="0" indent="-341313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s-ES" sz="2000" dirty="0"/>
              <a:t>Escriba una acción que pueda llevar a cabo para detener la propagación de los microbios.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2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84A3-7FBE-48B8-98EA-C72ADD91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5" y="1996868"/>
            <a:ext cx="5636526" cy="1622431"/>
          </a:xfrm>
        </p:spPr>
        <p:txBody>
          <a:bodyPr anchor="b">
            <a:normAutofit/>
          </a:bodyPr>
          <a:lstStyle/>
          <a:p>
            <a:r>
              <a:rPr lang="es-ES" sz="3600" dirty="0">
                <a:solidFill>
                  <a:srgbClr val="FFFFFF"/>
                </a:solidFill>
              </a:rPr>
              <a:t>Preguntas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0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59A5C4-D654-4AAD-BCDF-CFECE5CF9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9953" y="793697"/>
            <a:ext cx="1382634" cy="27432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02634-5472-4514-B187-6E3EDBB5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1257300"/>
            <a:ext cx="6287452" cy="479987"/>
          </a:xfrm>
        </p:spPr>
        <p:txBody>
          <a:bodyPr anchor="t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DF5B7-2289-4C20-8900-5874D723F4F5}"/>
              </a:ext>
            </a:extLst>
          </p:cNvPr>
          <p:cNvSpPr txBox="1"/>
          <p:nvPr/>
        </p:nvSpPr>
        <p:spPr>
          <a:xfrm>
            <a:off x="1199954" y="816374"/>
            <a:ext cx="136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Bienvenido</a:t>
            </a:r>
            <a:endParaRPr lang="es-ES" sz="1000" b="1" spc="50" dirty="0">
              <a:solidFill>
                <a:schemeClr val="bg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564C34-1081-4BF9-B0DE-5074BC00D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8334" y="1737287"/>
            <a:ext cx="5671579" cy="4571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B743-76B2-4D2C-A334-4F77B160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Bienvenida y presentaciones</a:t>
            </a:r>
          </a:p>
          <a:p>
            <a:r>
              <a:rPr lang="es-ES" sz="2000" dirty="0"/>
              <a:t>Identificación de los riesgos por medio de los reservorios</a:t>
            </a:r>
          </a:p>
          <a:p>
            <a:r>
              <a:rPr lang="es-ES" sz="2000" dirty="0"/>
              <a:t>Cómo se propagaron los microbios</a:t>
            </a:r>
          </a:p>
          <a:p>
            <a:r>
              <a:rPr lang="es-ES" sz="2000" dirty="0"/>
              <a:t>Resumen general</a:t>
            </a:r>
          </a:p>
          <a:p>
            <a:r>
              <a:rPr lang="es-ES" sz="2000" dirty="0"/>
              <a:t>Conclusión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1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C160D-974E-4F5A-9D1F-EB36D645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FFFFFF"/>
                </a:solidFill>
              </a:rPr>
              <a:t>Conclusión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97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01CE-ABB1-4EE2-AD79-56E0F486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933877"/>
            <a:ext cx="9925050" cy="928688"/>
          </a:xfrm>
        </p:spPr>
        <p:txBody>
          <a:bodyPr anchor="t">
            <a:normAutofit/>
          </a:bodyPr>
          <a:lstStyle/>
          <a:p>
            <a:r>
              <a:rPr lang="en-US" sz="3600" dirty="0"/>
              <a:t>Puntos clave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66D0-B297-427D-8812-A0A487CE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3" y="1724297"/>
            <a:ext cx="10572143" cy="3773624"/>
          </a:xfrm>
        </p:spPr>
        <p:txBody>
          <a:bodyPr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s-ES" sz="2000" dirty="0"/>
              <a:t>Los microbios se encuentran en determinados lugares -llamados reservorios- y necesitan una vía de transmisión para propagarse a otros lugares y personas.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s-ES" sz="2000" dirty="0"/>
              <a:t>Cuando se comprende dónde viven los microbios y cómo pueden trasladarse de un lugar a otro o a las personas, se puede identificar los riesgos de que esto ocurra.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s-ES" sz="2000" dirty="0"/>
              <a:t>Cuando se identifican los riesgos de propagación de los microbios, se pueden elegir las acciones de control de infecciones adecuadas para evitar que se produzcan.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4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C831-C0A4-43BD-83CB-0FB0ED42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participar y dar su opinión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E9FA-2F49-4CAC-8794-C7881CF1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91670"/>
            <a:ext cx="6072362" cy="4175760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dirty="0"/>
              <a:t>Proyecto Firstline en CDC.gov: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u="sng" dirty="0">
                <a:solidFill>
                  <a:schemeClr val="hlink"/>
                </a:solidFill>
                <a:hlinkClick r:id="rId5"/>
              </a:rPr>
              <a:t>https://www.cdc.gov/infectioncontrol/projectfirstline/es/index.html</a:t>
            </a:r>
            <a:endParaRPr lang="es-ES" sz="1800" dirty="0">
              <a:solidFill>
                <a:srgbClr val="1F419A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s-ES" sz="1800" dirty="0"/>
              <a:t>Proyecto Firstline de los CDC en Facebook: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https://www.facebook.com/CDCProjectFirstline</a:t>
            </a:r>
            <a:r>
              <a:rPr lang="es-ES" sz="1800" u="none" dirty="0"/>
              <a:t>   </a:t>
            </a:r>
            <a:endParaRPr lang="es-ES" sz="1800" dirty="0"/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s-ES" sz="1800" dirty="0"/>
              <a:t>Proyecto Firstline de los CDC en Twitter: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https://twitter.com/CDC_Firstline</a:t>
            </a:r>
            <a:r>
              <a:rPr lang="es-ES" sz="1800" u="none" dirty="0"/>
              <a:t> </a:t>
            </a:r>
            <a:endParaRPr lang="es-ES" sz="1800" dirty="0"/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s-ES" sz="1800" dirty="0"/>
              <a:t>Proyecto Firstline </a:t>
            </a:r>
            <a:r>
              <a:rPr lang="es-ES" sz="1800" i="1" dirty="0"/>
              <a:t>Control de Infecciones </a:t>
            </a:r>
            <a:r>
              <a:rPr lang="es-ES" sz="1800" dirty="0"/>
              <a:t>en YouTube: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https://www.youtube.com/playlist?list=PLvrp9iOILTQZQGtDnSDGViKDdRtIc13VX</a:t>
            </a:r>
            <a:r>
              <a:rPr lang="es-ES" sz="1800" u="none" dirty="0"/>
              <a:t>  </a:t>
            </a:r>
            <a:endParaRPr lang="es-ES" sz="1800" dirty="0"/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s-ES" sz="1800" dirty="0"/>
              <a:t>Para suscribirse a los mensajes de correo electrónico del Proyecto Firstline, haga clic aquí: </a:t>
            </a:r>
            <a:r>
              <a:rPr lang="es-ES" sz="1800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https://tools.cdc.gov/campaignproxyservice/subscriptions.aspx?topic_id=USCDC_2104</a:t>
            </a:r>
            <a:endParaRPr lang="es-E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F075A-AC00-426E-9408-6BC5D57BA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291670"/>
            <a:ext cx="4343400" cy="4175760"/>
          </a:xfrm>
        </p:spPr>
        <p:txBody>
          <a:bodyPr>
            <a:normAutofit/>
          </a:bodyPr>
          <a:lstStyle/>
          <a:p>
            <a:pPr marL="228600" lvl="0" indent="-2139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s-ES" sz="1800" dirty="0"/>
              <a:t>Formulario de comentarios del Proyecto Firstline: </a:t>
            </a:r>
            <a:r>
              <a:rPr lang="es-ES" sz="1800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https://www.cdc.gov/infectioncontrol/pdf/projectfirstline/Formulario-de-comentarios-de-la-sesion-riesgos-508.pdf</a:t>
            </a:r>
          </a:p>
          <a:p>
            <a:pPr marL="14605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es-ES" sz="1800" u="sng" dirty="0">
              <a:solidFill>
                <a:srgbClr val="0070C0"/>
              </a:solid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2139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s-ES" sz="1800" dirty="0">
                <a:highlight>
                  <a:srgbClr val="FFFF00"/>
                </a:highlight>
              </a:rPr>
              <a:t>Marcador de posición para que los colaboradores  añadan sus propios enlaces</a:t>
            </a:r>
            <a:endParaRPr lang="es-E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7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92FD-9002-494E-9C8B-D897FF31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Identificación</a:t>
            </a:r>
            <a:r>
              <a:rPr lang="es-ES" sz="4800" dirty="0">
                <a:solidFill>
                  <a:srgbClr val="FFFFFF"/>
                </a:solidFill>
              </a:rPr>
              <a:t> de los </a:t>
            </a:r>
            <a:r>
              <a:rPr lang="es-ES" dirty="0"/>
              <a:t>riesgos</a:t>
            </a:r>
            <a:r>
              <a:rPr lang="es-ES" sz="4800" dirty="0">
                <a:solidFill>
                  <a:srgbClr val="FFFFFF"/>
                </a:solidFill>
              </a:rPr>
              <a:t> </a:t>
            </a:r>
            <a:r>
              <a:rPr lang="es-ES" dirty="0"/>
              <a:t>por</a:t>
            </a:r>
            <a:r>
              <a:rPr lang="es-ES" sz="4800" dirty="0">
                <a:solidFill>
                  <a:srgbClr val="FFFFFF"/>
                </a:solidFill>
              </a:rPr>
              <a:t> medio de los </a:t>
            </a:r>
            <a:r>
              <a:rPr lang="es-ES" dirty="0"/>
              <a:t>reservorios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A156B6-3A4B-734A-8D10-F08B67B3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Identificación</a:t>
            </a:r>
            <a:r>
              <a:rPr lang="es-ES" sz="32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los </a:t>
            </a:r>
            <a:r>
              <a:rPr lang="es-ES" sz="3200" dirty="0"/>
              <a:t>riesgos</a:t>
            </a:r>
            <a:endParaRPr lang="es-E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85F37C-CFF8-574D-8EC1-6708D80F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19" lvl="0" indent="-27431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s-ES" sz="2000" b="1" dirty="0"/>
              <a:t>Identificación de los riesgos:</a:t>
            </a:r>
            <a:r>
              <a:rPr lang="es-ES" sz="2000" dirty="0"/>
              <a:t> ver la posibilidad de que ocurra un problema.</a:t>
            </a:r>
          </a:p>
          <a:p>
            <a:pPr marL="731519" lvl="1" indent="-274319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Helvetica Neue"/>
              <a:buChar char="▪"/>
            </a:pPr>
            <a:r>
              <a:rPr lang="es-ES" sz="2000" dirty="0"/>
              <a:t>¡Ver un problema potencial no significa que el problema vaya a ocurrir definitivamente!</a:t>
            </a:r>
          </a:p>
          <a:p>
            <a:pPr marL="731519" lvl="1" indent="-274319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Helvetica Neue"/>
              <a:buChar char="▪"/>
            </a:pPr>
            <a:r>
              <a:rPr lang="es-ES" sz="2000" dirty="0"/>
              <a:t>Actuamos para evitar que ocurra algo malo.</a:t>
            </a:r>
          </a:p>
          <a:p>
            <a:pPr marL="274319" lvl="0" indent="-274319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s-ES" sz="2000" b="1" dirty="0"/>
              <a:t>Reservorio:</a:t>
            </a:r>
            <a:r>
              <a:rPr lang="es-ES" sz="2000" dirty="0"/>
              <a:t> lugar donde viven y se multiplican los microbios.</a:t>
            </a:r>
          </a:p>
          <a:p>
            <a:pPr marL="274319" lvl="0" indent="-274319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s-ES" sz="2000" b="1" dirty="0"/>
              <a:t>Vía de transmisión:</a:t>
            </a:r>
            <a:r>
              <a:rPr lang="es-ES" sz="2000" dirty="0"/>
              <a:t> forma de propagación de los microbios desde su reservorio a otro reservorio, o a una persona para infectarla.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9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A156B6-3A4B-734A-8D10-F08B67B3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Microbios en la atención médica</a:t>
            </a:r>
            <a:endParaRPr lang="es-E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85F37C-CFF8-574D-8EC1-6708D80F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317999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b="1" dirty="0"/>
              <a:t>Reservorios en el cuerpo humano:</a:t>
            </a:r>
            <a:r>
              <a:rPr lang="es-ES" sz="2000" b="0" dirty="0"/>
              <a:t> piel, sistema gastrointestinal o "intestinos", sistema respiratorio, sangre</a:t>
            </a:r>
            <a:endParaRPr lang="es-ES" sz="20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ES" sz="2000" b="1" dirty="0"/>
              <a:t>Reservorios en el entorno de la atención médica:</a:t>
            </a:r>
            <a:r>
              <a:rPr lang="es-ES" sz="2000" b="0" dirty="0"/>
              <a:t> agua y superficies húmedas, superficies secas, suciedad y polvo, y dispositivos</a:t>
            </a:r>
            <a:endParaRPr lang="es-ES" sz="20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s-ES" sz="2000" b="1" dirty="0"/>
              <a:t>Vías comunes de transmisión de microbios en la atención médica:</a:t>
            </a:r>
            <a:endParaRPr lang="es-ES"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▪"/>
            </a:pPr>
            <a:r>
              <a:rPr lang="es-ES" sz="2000" dirty="0"/>
              <a:t>Tacto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▪"/>
            </a:pPr>
            <a:r>
              <a:rPr lang="es-ES" sz="2000" dirty="0"/>
              <a:t>Respiración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▪"/>
            </a:pPr>
            <a:r>
              <a:rPr lang="es-ES" sz="2000" dirty="0"/>
              <a:t>Salpicaduras o aerosoles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▪"/>
            </a:pPr>
            <a:r>
              <a:rPr lang="es-ES" sz="2000" dirty="0"/>
              <a:t>Evadir o debilitar las defensas naturales del cuerpo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8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6C463F-C12C-4E0A-B7E0-7D8DA2612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76520" y="3286735"/>
            <a:ext cx="1697971" cy="1121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5E36E-EB99-9748-8266-89063950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71" y="989216"/>
            <a:ext cx="2478428" cy="1544122"/>
          </a:xfrm>
        </p:spPr>
        <p:txBody>
          <a:bodyPr/>
          <a:lstStyle/>
          <a:p>
            <a:pPr>
              <a:defRPr/>
            </a:pP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Elementos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</a:rPr>
              <a:t> de 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</a:rPr>
              <a:t> se 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propagan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</a:rPr>
              <a:t> los 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microbios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</a:rPr>
              <a:t> y 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causan</a:t>
            </a:r>
            <a:r>
              <a:rPr kumimoji="0" lang="es-ES" sz="2600" b="1" i="0" u="none" strike="noStrike" kern="1200" cap="none" spc="0" normalizeH="0" baseline="0" dirty="0">
                <a:ln>
                  <a:noFill/>
                </a:ln>
                <a:solidFill>
                  <a:srgbClr val="123E67"/>
                </a:solidFill>
                <a:effectLst/>
                <a:uLnTx/>
                <a:uFillTx/>
              </a:rPr>
              <a:t> infecciones</a:t>
            </a:r>
            <a:endParaRPr lang="es-E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7B6015-EC95-47CD-9C7A-DDCBE31B5766}"/>
              </a:ext>
            </a:extLst>
          </p:cNvPr>
          <p:cNvSpPr txBox="1">
            <a:spLocks/>
          </p:cNvSpPr>
          <p:nvPr/>
        </p:nvSpPr>
        <p:spPr>
          <a:xfrm>
            <a:off x="3830551" y="583825"/>
            <a:ext cx="1909770" cy="91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SzPct val="105000"/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Tx/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Char char="―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Reservorios</a:t>
            </a:r>
            <a:endParaRPr lang="en-US" sz="1600" b="1" spc="-5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C414AF-4D15-4B21-9F3F-3DA7B968B029}"/>
              </a:ext>
            </a:extLst>
          </p:cNvPr>
          <p:cNvSpPr txBox="1">
            <a:spLocks/>
          </p:cNvSpPr>
          <p:nvPr/>
        </p:nvSpPr>
        <p:spPr>
          <a:xfrm>
            <a:off x="8894093" y="583825"/>
            <a:ext cx="1909770" cy="50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SzPct val="105000"/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Tx/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Char char="―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</a:t>
            </a:r>
            <a:endParaRPr lang="es-MX" sz="1600" spc="-5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2742B2-D813-4757-B96D-8D4A9F6104EF}"/>
              </a:ext>
            </a:extLst>
          </p:cNvPr>
          <p:cNvSpPr txBox="1">
            <a:spLocks/>
          </p:cNvSpPr>
          <p:nvPr/>
        </p:nvSpPr>
        <p:spPr>
          <a:xfrm>
            <a:off x="2894101" y="4991266"/>
            <a:ext cx="1909770" cy="505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SzPct val="105000"/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Tx/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Char char="―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Vías de</a:t>
            </a:r>
            <a:endParaRPr lang="es-MX" sz="1600" spc="-5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transmisión</a:t>
            </a:r>
            <a:endParaRPr lang="es-MX" sz="1600" spc="-5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A571CDB-3D5F-407A-AB46-D6D9FF6ED279}"/>
              </a:ext>
            </a:extLst>
          </p:cNvPr>
          <p:cNvSpPr txBox="1">
            <a:spLocks/>
          </p:cNvSpPr>
          <p:nvPr/>
        </p:nvSpPr>
        <p:spPr>
          <a:xfrm>
            <a:off x="6290633" y="5155246"/>
            <a:ext cx="1909770" cy="505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SzPct val="105000"/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Tx/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Char char="―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defensas </a:t>
            </a:r>
            <a:b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cuerpo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0F93CD4-5373-47B0-B130-F57D3AA3400B}"/>
              </a:ext>
            </a:extLst>
          </p:cNvPr>
          <p:cNvSpPr txBox="1">
            <a:spLocks/>
          </p:cNvSpPr>
          <p:nvPr/>
        </p:nvSpPr>
        <p:spPr>
          <a:xfrm>
            <a:off x="9672385" y="4991266"/>
            <a:ext cx="1909770" cy="505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4"/>
              </a:buClr>
              <a:buSzPct val="105000"/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Tx/>
              <a:buSzPct val="90000"/>
              <a:buFont typeface="Courier New" panose="02070309020205020404" pitchFamily="49" charset="0"/>
              <a:buChar char="o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Char char="―"/>
              <a:defRPr sz="2800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Supervivencia </a:t>
            </a:r>
            <a:b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MX" sz="1600" b="1" i="0" u="none" strike="noStrike" cap="none" spc="-50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microbio</a:t>
            </a:r>
            <a:endParaRPr lang="es-MX" sz="1600" spc="-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6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D2CC-6AB2-6B49-BCFD-06A46233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FFFFFF"/>
                </a:solidFill>
              </a:rPr>
              <a:t>¿</a:t>
            </a:r>
            <a:r>
              <a:rPr lang="es-ES" dirty="0"/>
              <a:t>Cómo</a:t>
            </a:r>
            <a:r>
              <a:rPr lang="es-ES" sz="4800" dirty="0">
                <a:solidFill>
                  <a:srgbClr val="FFFFFF"/>
                </a:solidFill>
              </a:rPr>
              <a:t> se </a:t>
            </a:r>
            <a:r>
              <a:rPr lang="es-ES" dirty="0"/>
              <a:t>propagaron</a:t>
            </a:r>
            <a:r>
              <a:rPr lang="es-ES" sz="4800" dirty="0">
                <a:solidFill>
                  <a:srgbClr val="FFFFFF"/>
                </a:solidFill>
              </a:rPr>
              <a:t> los </a:t>
            </a:r>
            <a:r>
              <a:rPr lang="es-ES" dirty="0"/>
              <a:t>microbios</a:t>
            </a:r>
            <a:r>
              <a:rPr lang="es-ES" sz="4800" dirty="0">
                <a:solidFill>
                  <a:srgbClr val="FFFFFF"/>
                </a:solidFill>
              </a:rPr>
              <a:t>?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82545C-7E3F-3E41-A556-0801ED280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3354" y="594359"/>
            <a:ext cx="2519170" cy="4637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0BFD0-69AC-407E-9B0C-DCE31692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4" y="843592"/>
            <a:ext cx="9925248" cy="929211"/>
          </a:xfrm>
        </p:spPr>
        <p:txBody>
          <a:bodyPr>
            <a:normAutofit/>
          </a:bodyPr>
          <a:lstStyle/>
          <a:p>
            <a:r>
              <a:rPr lang="es-ES" sz="3200" dirty="0"/>
              <a:t>¿</a:t>
            </a:r>
            <a:r>
              <a:rPr lang="es-ES" sz="32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lang="es-ES" sz="3200" dirty="0"/>
              <a:t> se </a:t>
            </a:r>
            <a:r>
              <a:rPr lang="es-ES" sz="32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propagaron</a:t>
            </a:r>
            <a:r>
              <a:rPr lang="es-ES" sz="3200" dirty="0"/>
              <a:t> los </a:t>
            </a:r>
            <a:r>
              <a:rPr lang="es-ES" sz="32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microbios</a:t>
            </a:r>
            <a:r>
              <a:rPr lang="es-ES" sz="3200" dirty="0"/>
              <a:t>?</a:t>
            </a:r>
            <a:r>
              <a:rPr lang="es-ES" sz="3600" dirty="0"/>
              <a:t> </a:t>
            </a:r>
            <a:endParaRPr lang="es-E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573D0-1EF2-9249-9D21-464E675AACDD}"/>
              </a:ext>
            </a:extLst>
          </p:cNvPr>
          <p:cNvSpPr txBox="1"/>
          <p:nvPr/>
        </p:nvSpPr>
        <p:spPr>
          <a:xfrm>
            <a:off x="753354" y="643918"/>
            <a:ext cx="248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50" dirty="0">
                <a:solidFill>
                  <a:schemeClr val="bg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69985-9C96-46C8-8128-5796C9AF6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43" y="1917522"/>
            <a:ext cx="5490567" cy="3661767"/>
          </a:xfrm>
        </p:spPr>
        <p:txBody>
          <a:bodyPr/>
          <a:lstStyle/>
          <a:p>
            <a:pPr marL="2286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s-ES" sz="2000" b="1" dirty="0"/>
              <a:t>Escenario: </a:t>
            </a:r>
            <a:r>
              <a:rPr lang="es-ES" sz="2000" i="1" dirty="0" err="1"/>
              <a:t>Staphylococcus</a:t>
            </a:r>
            <a:r>
              <a:rPr lang="es-ES" sz="2000" i="1" dirty="0"/>
              <a:t> </a:t>
            </a:r>
            <a:r>
              <a:rPr lang="es-ES" sz="2000" i="1" dirty="0" err="1"/>
              <a:t>aureus</a:t>
            </a:r>
            <a:r>
              <a:rPr lang="es-ES" sz="2000" i="1" dirty="0"/>
              <a:t> </a:t>
            </a:r>
            <a:br>
              <a:rPr lang="es-ES" sz="2000" i="1" dirty="0"/>
            </a:br>
            <a:r>
              <a:rPr lang="es-ES" sz="2000" dirty="0"/>
              <a:t>(</a:t>
            </a:r>
            <a:r>
              <a:rPr lang="es-ES" sz="2000" i="1" dirty="0"/>
              <a:t>S. </a:t>
            </a:r>
            <a:r>
              <a:rPr lang="es-ES" sz="2000" i="1" dirty="0" err="1"/>
              <a:t>aureus</a:t>
            </a:r>
            <a:r>
              <a:rPr lang="es-ES" sz="2000" dirty="0"/>
              <a:t>) se contagia a un paciente.</a:t>
            </a:r>
          </a:p>
          <a:p>
            <a:pPr marL="228600" lvl="0" indent="-177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•"/>
            </a:pPr>
            <a:r>
              <a:rPr lang="es-ES" sz="2000" b="1" dirty="0"/>
              <a:t>Conversación: </a:t>
            </a:r>
            <a:r>
              <a:rPr lang="es-ES" sz="2000" dirty="0"/>
              <a:t>identificar los reservorios </a:t>
            </a:r>
            <a:br>
              <a:rPr lang="es-ES" sz="2000" dirty="0"/>
            </a:br>
            <a:r>
              <a:rPr lang="es-ES" sz="2000" dirty="0"/>
              <a:t>y las vías de riesgo de propagación </a:t>
            </a:r>
            <a:br>
              <a:rPr lang="es-ES" sz="2000" dirty="0"/>
            </a:br>
            <a:r>
              <a:rPr lang="es-ES" sz="2000" dirty="0"/>
              <a:t>del microbio.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9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BFD0-69AC-407E-9B0C-DCE31692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entury Gothic"/>
              <a:buNone/>
            </a:pPr>
            <a:r>
              <a:rPr lang="es-ES" sz="3200" dirty="0"/>
              <a:t>Conceptos básicos sobre las bacterias</a:t>
            </a:r>
            <a:br>
              <a:rPr lang="es-ES" sz="3200" dirty="0"/>
            </a:br>
            <a:r>
              <a:rPr lang="es-ES" sz="3200" dirty="0" err="1"/>
              <a:t>Staphylococcus</a:t>
            </a:r>
            <a:r>
              <a:rPr lang="es-ES" sz="3200" dirty="0"/>
              <a:t> </a:t>
            </a:r>
            <a:r>
              <a:rPr lang="es-ES" sz="3200" dirty="0" err="1"/>
              <a:t>aureus</a:t>
            </a:r>
            <a:r>
              <a:rPr lang="es-ES" sz="3200" dirty="0"/>
              <a:t> </a:t>
            </a:r>
            <a:r>
              <a:rPr lang="es-ES" sz="3200" i="0" dirty="0"/>
              <a:t>(</a:t>
            </a:r>
            <a:r>
              <a:rPr lang="es-ES" sz="3200" i="1" dirty="0"/>
              <a:t>S. </a:t>
            </a:r>
            <a:r>
              <a:rPr lang="es-ES" sz="3200" i="1" dirty="0" err="1"/>
              <a:t>aureus</a:t>
            </a:r>
            <a:r>
              <a:rPr lang="es-ES" sz="3200" i="0" dirty="0"/>
              <a:t>)</a:t>
            </a:r>
            <a:r>
              <a:rPr lang="es-ES" sz="3200" dirty="0"/>
              <a:t> 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435DD-720A-4247-AA15-409F11F7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298"/>
            <a:ext cx="10515600" cy="3807823"/>
          </a:xfrm>
        </p:spPr>
        <p:txBody>
          <a:bodyPr/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•"/>
            </a:pPr>
            <a:r>
              <a:rPr lang="es-ES" sz="2000" dirty="0"/>
              <a:t>Comúnmente llamado "estafilococo"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•"/>
            </a:pPr>
            <a:r>
              <a:rPr lang="es-ES" sz="2000" dirty="0"/>
              <a:t>Tipo de microbio (bacteria)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•"/>
            </a:pPr>
            <a:r>
              <a:rPr lang="es-ES" sz="2000" dirty="0"/>
              <a:t>La mayoría de las veces no causa ningún daño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•"/>
            </a:pPr>
            <a:r>
              <a:rPr lang="es-ES" sz="2000" dirty="0"/>
              <a:t>Puede causar infecciones graves o mortales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•"/>
            </a:pPr>
            <a:r>
              <a:rPr lang="es-ES" sz="2000" dirty="0"/>
              <a:t>Algunos tipos son resistentes a los antibióticos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•"/>
            </a:pPr>
            <a:r>
              <a:rPr lang="es-ES" sz="2000" dirty="0"/>
              <a:t>Cualquiera puede contraer una infección, pero algunos grupos corren mayor riesgo: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s-ES" sz="2000" dirty="0"/>
              <a:t>personas con enfermedades crónicas, como la diabetes o el cáncer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▪"/>
            </a:pPr>
            <a:r>
              <a:rPr lang="es-ES" sz="2000" dirty="0"/>
              <a:t>los pacientes en la atención médica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DEE43-137C-C14F-B42E-B8D7898CAB61}"/>
              </a:ext>
            </a:extLst>
          </p:cNvPr>
          <p:cNvSpPr/>
          <p:nvPr/>
        </p:nvSpPr>
        <p:spPr>
          <a:xfrm>
            <a:off x="838200" y="5417491"/>
            <a:ext cx="6309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0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Referencia</a:t>
            </a:r>
            <a:r>
              <a:rPr lang="es-ES" sz="1400" dirty="0">
                <a:solidFill>
                  <a:schemeClr val="accent4"/>
                </a:solidFill>
              </a:rPr>
              <a:t> </a:t>
            </a:r>
            <a:r>
              <a:rPr lang="es-ES" sz="1400" i="1" dirty="0" err="1">
                <a:solidFill>
                  <a:schemeClr val="accent4"/>
                </a:solidFill>
                <a:hlinkClick r:id="rId5"/>
              </a:rPr>
              <a:t>Staphylococcus</a:t>
            </a:r>
            <a:r>
              <a:rPr lang="es-ES" sz="1400" i="1" dirty="0">
                <a:solidFill>
                  <a:schemeClr val="accent4"/>
                </a:solidFill>
                <a:hlinkClick r:id="rId5"/>
              </a:rPr>
              <a:t> </a:t>
            </a:r>
            <a:r>
              <a:rPr lang="es-ES" sz="1400" i="1" dirty="0" err="1">
                <a:solidFill>
                  <a:schemeClr val="accent4"/>
                </a:solidFill>
                <a:hlinkClick r:id="rId5"/>
              </a:rPr>
              <a:t>aureus</a:t>
            </a:r>
            <a:r>
              <a:rPr lang="es-ES" sz="1400" i="1" dirty="0">
                <a:solidFill>
                  <a:schemeClr val="accent4"/>
                </a:solidFill>
                <a:hlinkClick r:id="rId5"/>
              </a:rPr>
              <a:t> </a:t>
            </a:r>
            <a:r>
              <a:rPr lang="es-ES" sz="1400" dirty="0">
                <a:solidFill>
                  <a:schemeClr val="accent4"/>
                </a:solidFill>
                <a:hlinkClick r:id="rId5"/>
              </a:rPr>
              <a:t>in </a:t>
            </a:r>
            <a:r>
              <a:rPr lang="es-ES" sz="1400" dirty="0" err="1">
                <a:solidFill>
                  <a:schemeClr val="accent4"/>
                </a:solidFill>
                <a:hlinkClick r:id="rId5"/>
              </a:rPr>
              <a:t>Healthcare</a:t>
            </a:r>
            <a:r>
              <a:rPr lang="es-ES" sz="1400" dirty="0">
                <a:solidFill>
                  <a:schemeClr val="accent4"/>
                </a:solidFill>
                <a:hlinkClick r:id="rId5"/>
              </a:rPr>
              <a:t> </a:t>
            </a:r>
            <a:r>
              <a:rPr lang="es-ES" sz="1400" dirty="0" err="1">
                <a:solidFill>
                  <a:schemeClr val="accent4"/>
                </a:solidFill>
                <a:hlinkClick r:id="rId5"/>
              </a:rPr>
              <a:t>Settings</a:t>
            </a:r>
            <a:r>
              <a:rPr lang="es-ES" sz="1400" dirty="0">
                <a:solidFill>
                  <a:schemeClr val="accent4"/>
                </a:solidFill>
                <a:hlinkClick r:id="rId5"/>
              </a:rPr>
              <a:t> | HAI | CDC</a:t>
            </a:r>
            <a:endParaRPr lang="es-ES" sz="1400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5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3780_PFL_PPT_template_Avenir_2-26-21_DRAFT">
  <a:themeElements>
    <a:clrScheme name="PFL Power Surge">
      <a:dk1>
        <a:sysClr val="windowText" lastClr="000000"/>
      </a:dk1>
      <a:lt1>
        <a:srgbClr val="FFFFFF"/>
      </a:lt1>
      <a:dk2>
        <a:srgbClr val="7D4578"/>
      </a:dk2>
      <a:lt2>
        <a:srgbClr val="78B441"/>
      </a:lt2>
      <a:accent1>
        <a:srgbClr val="13619C"/>
      </a:accent1>
      <a:accent2>
        <a:srgbClr val="2C998A"/>
      </a:accent2>
      <a:accent3>
        <a:srgbClr val="FAAA51"/>
      </a:accent3>
      <a:accent4>
        <a:srgbClr val="123E67"/>
      </a:accent4>
      <a:accent5>
        <a:srgbClr val="CC314E"/>
      </a:accent5>
      <a:accent6>
        <a:srgbClr val="F4DF4D"/>
      </a:accent6>
      <a:hlink>
        <a:srgbClr val="0070C0"/>
      </a:hlink>
      <a:folHlink>
        <a:srgbClr val="5052A3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0C7441-9561-4DBA-819E-24C06F538D37}" vid="{5E2362F0-5FBD-4C93-8ADE-1DD9536CF8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09fb0e-d5f7-4ffd-af93-59119f70d99a">
      <Terms xmlns="http://schemas.microsoft.com/office/infopath/2007/PartnerControls"/>
    </lcf76f155ced4ddcb4097134ff3c332f>
    <TaxCatchAll xmlns="7cc9c0ec-1620-4e90-9544-c7c8782497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75AAA0E7D14345B534E1E00A545106" ma:contentTypeVersion="15" ma:contentTypeDescription="Create a new document." ma:contentTypeScope="" ma:versionID="f41e4520be1250ae8b9f15b3032a736b">
  <xsd:schema xmlns:xsd="http://www.w3.org/2001/XMLSchema" xmlns:xs="http://www.w3.org/2001/XMLSchema" xmlns:p="http://schemas.microsoft.com/office/2006/metadata/properties" xmlns:ns2="5409fb0e-d5f7-4ffd-af93-59119f70d99a" xmlns:ns3="7cc9c0ec-1620-4e90-9544-c7c8782497d2" targetNamespace="http://schemas.microsoft.com/office/2006/metadata/properties" ma:root="true" ma:fieldsID="3e64fddb75371a3ec2f09b1de7579596" ns2:_="" ns3:_="">
    <xsd:import namespace="5409fb0e-d5f7-4ffd-af93-59119f70d99a"/>
    <xsd:import namespace="7cc9c0ec-1620-4e90-9544-c7c8782497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9fb0e-d5f7-4ffd-af93-59119f70d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9c0ec-1620-4e90-9544-c7c8782497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f2044d-be69-427f-a2bd-99f9450451bb}" ma:internalName="TaxCatchAll" ma:showField="CatchAllData" ma:web="7cc9c0ec-1620-4e90-9544-c7c8782497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A1AD2-6DA9-4093-BCC1-F1E7A8C6D6A3}">
  <ds:schemaRefs>
    <ds:schemaRef ds:uri="http://schemas.microsoft.com/office/2006/metadata/properties"/>
    <ds:schemaRef ds:uri="http://schemas.microsoft.com/office/infopath/2007/PartnerControls"/>
    <ds:schemaRef ds:uri="5409fb0e-d5f7-4ffd-af93-59119f70d99a"/>
    <ds:schemaRef ds:uri="7cc9c0ec-1620-4e90-9544-c7c8782497d2"/>
  </ds:schemaRefs>
</ds:datastoreItem>
</file>

<file path=customXml/itemProps2.xml><?xml version="1.0" encoding="utf-8"?>
<ds:datastoreItem xmlns:ds="http://schemas.openxmlformats.org/officeDocument/2006/customXml" ds:itemID="{B545D10E-8787-4501-AC5F-C6745271AE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E58D6-7F83-47F3-A9B0-A694A8665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9fb0e-d5f7-4ffd-af93-59119f70d99a"/>
    <ds:schemaRef ds:uri="7cc9c0ec-1620-4e90-9544-c7c8782497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4895</Words>
  <Application>Microsoft Office PowerPoint</Application>
  <PresentationFormat>Widescreen</PresentationFormat>
  <Paragraphs>306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Helvetica Neue</vt:lpstr>
      <vt:lpstr>Wingdings</vt:lpstr>
      <vt:lpstr>13780_PFL_PPT_template_Avenir_2-26-21_DRAFT</vt:lpstr>
      <vt:lpstr>Identificación de los riesgos por medio de los reservorios: una revisión</vt:lpstr>
      <vt:lpstr>Agenda</vt:lpstr>
      <vt:lpstr>Identificación de los riesgos por medio de los reservorios</vt:lpstr>
      <vt:lpstr>Identificación de los riesgos</vt:lpstr>
      <vt:lpstr>Microbios en la atención médica</vt:lpstr>
      <vt:lpstr>Elementos de cómo se propagan los microbios y causan infecciones</vt:lpstr>
      <vt:lpstr>¿Cómo se propagaron los microbios?</vt:lpstr>
      <vt:lpstr>¿Cómo se propagaron los microbios? </vt:lpstr>
      <vt:lpstr>Conceptos básicos sobre las bacterias Staphylococcus aureus (S. aureus) </vt:lpstr>
      <vt:lpstr>Identify how staph could be spread by touch in this scenario.</vt:lpstr>
      <vt:lpstr>Identificación de los reservorios y las vías de transmisión</vt:lpstr>
      <vt:lpstr>Reservorios: S. aureus</vt:lpstr>
      <vt:lpstr>Vías de transmisión: S. aureus</vt:lpstr>
      <vt:lpstr>Erupciones repentinas</vt:lpstr>
      <vt:lpstr>Conversación</vt:lpstr>
      <vt:lpstr>Desafío</vt:lpstr>
      <vt:lpstr>Resumen general</vt:lpstr>
      <vt:lpstr>Reflexión </vt:lpstr>
      <vt:lpstr>Preguntas</vt:lpstr>
      <vt:lpstr>Conclusión</vt:lpstr>
      <vt:lpstr>Puntos clave</vt:lpstr>
      <vt:lpstr>Cómo participar y dar su opinión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Risk Using Reservoirs: A Review</dc:title>
  <dc:subject>Reservoirs are places where germs live and persist.</dc:subject>
  <dc:creator>CDC;Project Firstline</dc:creator>
  <cp:keywords>Germs, recognizing risk, reservoirs, where germs live, infection control, germ spread</cp:keywords>
  <cp:lastModifiedBy>Occoquan, Danny</cp:lastModifiedBy>
  <cp:revision>208</cp:revision>
  <dcterms:created xsi:type="dcterms:W3CDTF">2021-12-16T15:04:03Z</dcterms:created>
  <dcterms:modified xsi:type="dcterms:W3CDTF">2022-09-29T19:13:16Z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0x010100FA75AAA0E7D14345B534E1E00A545106</vt:lpwstr>
  </property>
</Properties>
</file>