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33"/>
  </p:notesMasterIdLst>
  <p:sldIdLst>
    <p:sldId id="259" r:id="rId2"/>
    <p:sldId id="279" r:id="rId3"/>
    <p:sldId id="278" r:id="rId4"/>
    <p:sldId id="281" r:id="rId5"/>
    <p:sldId id="282" r:id="rId6"/>
    <p:sldId id="283" r:id="rId7"/>
    <p:sldId id="284" r:id="rId8"/>
    <p:sldId id="285" r:id="rId9"/>
    <p:sldId id="302" r:id="rId10"/>
    <p:sldId id="303" r:id="rId11"/>
    <p:sldId id="305" r:id="rId12"/>
    <p:sldId id="306" r:id="rId13"/>
    <p:sldId id="307" r:id="rId14"/>
    <p:sldId id="308" r:id="rId15"/>
    <p:sldId id="309" r:id="rId16"/>
    <p:sldId id="286" r:id="rId17"/>
    <p:sldId id="287" r:id="rId18"/>
    <p:sldId id="288" r:id="rId19"/>
    <p:sldId id="289" r:id="rId20"/>
    <p:sldId id="325" r:id="rId21"/>
    <p:sldId id="316" r:id="rId22"/>
    <p:sldId id="317" r:id="rId23"/>
    <p:sldId id="318" r:id="rId24"/>
    <p:sldId id="310" r:id="rId25"/>
    <p:sldId id="319" r:id="rId26"/>
    <p:sldId id="320" r:id="rId27"/>
    <p:sldId id="324" r:id="rId28"/>
    <p:sldId id="321" r:id="rId29"/>
    <p:sldId id="323" r:id="rId30"/>
    <p:sldId id="322" r:id="rId31"/>
    <p:sldId id="300" r:id="rId32"/>
  </p:sldIdLst>
  <p:sldSz cx="9144000" cy="5143500" type="screen16x9"/>
  <p:notesSz cx="7010400" cy="9296400"/>
  <p:embeddedFontLst>
    <p:embeddedFont>
      <p:font typeface="Calibri" panose="020F0502020204030204" pitchFamily="34" charset="0"/>
      <p:regular r:id="rId34"/>
      <p:bold r:id="rId35"/>
      <p:italic r:id="rId36"/>
      <p:boldItalic r:id="rId37"/>
    </p:embeddedFont>
    <p:embeddedFont>
      <p:font typeface="Wingdings 2" panose="05020102010507070707" pitchFamily="18" charset="2"/>
      <p:regular r:id="rId38"/>
    </p:embeddedFont>
    <p:embeddedFont>
      <p:font typeface="Myriad Web Pro" panose="020B0604020202020204" charset="0"/>
      <p:regular r:id="rId39"/>
      <p:bold r:id="rId40"/>
      <p:italic r:id="rId41"/>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cker, Lorraine (CDC/ONDIEH/NCEH)" initials="BL(" lastIdx="16" clrIdx="0">
    <p:extLst>
      <p:ext uri="{19B8F6BF-5375-455C-9EA6-DF929625EA0E}">
        <p15:presenceInfo xmlns:p15="http://schemas.microsoft.com/office/powerpoint/2012/main" userId="S-1-5-21-1207783550-2075000910-922709458-173426" providerId="AD"/>
      </p:ext>
    </p:extLst>
  </p:cmAuthor>
  <p:cmAuthor id="2" name="Choudhary, Ekta (CDC/ONDIEH/NCEH)" initials="CE(" lastIdx="3" clrIdx="1">
    <p:extLst>
      <p:ext uri="{19B8F6BF-5375-455C-9EA6-DF929625EA0E}">
        <p15:presenceInfo xmlns:p15="http://schemas.microsoft.com/office/powerpoint/2012/main" userId="S-1-5-21-1207783550-2075000910-922709458-258800" providerId="AD"/>
      </p:ext>
    </p:extLst>
  </p:cmAuthor>
  <p:cmAuthor id="3" name="LWilder" initials="LW" lastIdx="7" clrIdx="2">
    <p:extLst>
      <p:ext uri="{19B8F6BF-5375-455C-9EA6-DF929625EA0E}">
        <p15:presenceInfo xmlns:p15="http://schemas.microsoft.com/office/powerpoint/2012/main" userId="LWilder" providerId="None"/>
      </p:ext>
    </p:extLst>
  </p:cmAuthor>
  <p:cmAuthor id="4" name="Wilder, Lynn (CDC/ONDIEH/NCEH)" initials="WL(" lastIdx="6" clrIdx="3">
    <p:extLst>
      <p:ext uri="{19B8F6BF-5375-455C-9EA6-DF929625EA0E}">
        <p15:presenceInfo xmlns:p15="http://schemas.microsoft.com/office/powerpoint/2012/main" userId="S-1-5-21-1207783550-2075000910-922709458-169179" providerId="AD"/>
      </p:ext>
    </p:extLst>
  </p:cmAuthor>
  <p:cmAuthor id="5" name="Office of Science" initials="OS" lastIdx="1" clrIdx="4">
    <p:extLst>
      <p:ext uri="{19B8F6BF-5375-455C-9EA6-DF929625EA0E}">
        <p15:presenceInfo xmlns:p15="http://schemas.microsoft.com/office/powerpoint/2012/main" userId="Office of Science" providerId="None"/>
      </p:ext>
    </p:extLst>
  </p:cmAuthor>
  <p:cmAuthor id="6" name="OADS" initials="OADS" lastIdx="4" clrIdx="5">
    <p:extLst>
      <p:ext uri="{19B8F6BF-5375-455C-9EA6-DF929625EA0E}">
        <p15:presenceInfo xmlns:p15="http://schemas.microsoft.com/office/powerpoint/2012/main" userId="OA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DAA"/>
    <a:srgbClr val="008265"/>
    <a:srgbClr val="76AE99"/>
    <a:srgbClr val="B0B579"/>
    <a:srgbClr val="76B8A7"/>
    <a:srgbClr val="75B99D"/>
    <a:srgbClr val="4E987A"/>
    <a:srgbClr val="4DAD8F"/>
    <a:srgbClr val="005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2" autoAdjust="0"/>
    <p:restoredTop sz="86386" autoAdjust="0"/>
  </p:normalViewPr>
  <p:slideViewPr>
    <p:cSldViewPr snapToGrid="0">
      <p:cViewPr varScale="1">
        <p:scale>
          <a:sx n="92" d="100"/>
          <a:sy n="92" d="100"/>
        </p:scale>
        <p:origin x="90" y="666"/>
      </p:cViewPr>
      <p:guideLst>
        <p:guide orient="horz" pos="1620"/>
        <p:guide pos="2880"/>
      </p:guideLst>
    </p:cSldViewPr>
  </p:slideViewPr>
  <p:outlineViewPr>
    <p:cViewPr>
      <p:scale>
        <a:sx n="33" d="100"/>
        <a:sy n="33" d="100"/>
      </p:scale>
      <p:origin x="0" y="-4470"/>
    </p:cViewPr>
  </p:outlineViewPr>
  <p:notesTextViewPr>
    <p:cViewPr>
      <p:scale>
        <a:sx n="3" d="2"/>
        <a:sy n="3" d="2"/>
      </p:scale>
      <p:origin x="0" y="0"/>
    </p:cViewPr>
  </p:notesTextViewPr>
  <p:sorterViewPr>
    <p:cViewPr>
      <p:scale>
        <a:sx n="120" d="100"/>
        <a:sy n="120" d="100"/>
      </p:scale>
      <p:origin x="0" y="-407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10/29/2018</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mm.nlm.gov/dictionary.htm#xra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remm.nlm.gov/dictionary.htm#gammara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This is</a:t>
            </a:r>
            <a:r>
              <a:rPr lang="en-US" baseline="0" dirty="0" smtClean="0"/>
              <a:t> the “Just-in-Time” training for users of the Community Reception Center (CRC) Electronic Data Collection Tool or CRC </a:t>
            </a:r>
            <a:r>
              <a:rPr lang="en-US" baseline="0" dirty="0" err="1" smtClean="0"/>
              <a:t>eTool</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387433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People with urgent medical needs go to the First Aid Station for medical care and possible transport to a medical facility or alternate care site.  </a:t>
            </a:r>
          </a:p>
          <a:p>
            <a:pPr eaLnBrk="1" hangingPunct="1">
              <a:spcBef>
                <a:spcPct val="0"/>
              </a:spcBef>
            </a:pPr>
            <a:endParaRPr lang="en-US" altLang="en-US" dirty="0" smtClean="0"/>
          </a:p>
          <a:p>
            <a:pPr eaLnBrk="1" hangingPunct="1">
              <a:spcBef>
                <a:spcPct val="0"/>
              </a:spcBef>
            </a:pPr>
            <a:r>
              <a:rPr lang="en-US" altLang="en-US" dirty="0" smtClean="0"/>
              <a:t>An urgent medical need is defined as any medical condition that requires immediate medical attention.  This could include cardiac arrest, heat injuries, or open wounds that could potentially be contaminated or get contaminated in the CRC.</a:t>
            </a:r>
          </a:p>
          <a:p>
            <a:pPr eaLnBrk="1" hangingPunct="1">
              <a:spcBef>
                <a:spcPct val="0"/>
              </a:spcBef>
            </a:pPr>
            <a:endParaRPr lang="en-US" altLang="en-US" dirty="0" smtClean="0"/>
          </a:p>
          <a:p>
            <a:pPr eaLnBrk="1" hangingPunct="1">
              <a:spcBef>
                <a:spcPct val="0"/>
              </a:spcBef>
            </a:pPr>
            <a:r>
              <a:rPr lang="en-US" altLang="en-US" dirty="0" smtClean="0"/>
              <a:t>Life saving care should not be delayed for extensive decontamination – removing the outer layer of clothing is sufficient.  </a:t>
            </a:r>
          </a:p>
          <a:p>
            <a:pPr eaLnBrk="1" hangingPunct="1">
              <a:spcBef>
                <a:spcPct val="0"/>
              </a:spcBef>
            </a:pPr>
            <a:endParaRPr lang="en-US" altLang="en-US" dirty="0" smtClean="0"/>
          </a:p>
          <a:p>
            <a:pPr eaLnBrk="1" hangingPunct="1">
              <a:spcBef>
                <a:spcPct val="0"/>
              </a:spcBef>
            </a:pP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0">
                <a:solidFill>
                  <a:schemeClr val="tx1"/>
                </a:solidFill>
                <a:latin typeface="Arial" panose="020B0604020202020204" pitchFamily="34" charset="0"/>
              </a:defRPr>
            </a:lvl1pPr>
            <a:lvl2pPr marL="716130" indent="-275434" eaLnBrk="0" hangingPunct="0">
              <a:defRPr sz="6000">
                <a:solidFill>
                  <a:schemeClr val="tx1"/>
                </a:solidFill>
                <a:latin typeface="Arial" panose="020B0604020202020204" pitchFamily="34" charset="0"/>
              </a:defRPr>
            </a:lvl2pPr>
            <a:lvl3pPr marL="1101738" indent="-220348" eaLnBrk="0" hangingPunct="0">
              <a:defRPr sz="6000">
                <a:solidFill>
                  <a:schemeClr val="tx1"/>
                </a:solidFill>
                <a:latin typeface="Arial" panose="020B0604020202020204" pitchFamily="34" charset="0"/>
              </a:defRPr>
            </a:lvl3pPr>
            <a:lvl4pPr marL="1542433" indent="-220348" eaLnBrk="0" hangingPunct="0">
              <a:defRPr sz="6000">
                <a:solidFill>
                  <a:schemeClr val="tx1"/>
                </a:solidFill>
                <a:latin typeface="Arial" panose="020B0604020202020204" pitchFamily="34" charset="0"/>
              </a:defRPr>
            </a:lvl4pPr>
            <a:lvl5pPr marL="1983128" indent="-220348" eaLnBrk="0" hangingPunct="0">
              <a:defRPr sz="6000">
                <a:solidFill>
                  <a:schemeClr val="tx1"/>
                </a:solidFill>
                <a:latin typeface="Arial" panose="020B0604020202020204" pitchFamily="34" charset="0"/>
              </a:defRPr>
            </a:lvl5pPr>
            <a:lvl6pPr marL="2423823" indent="-220348" defTabSz="3020598" eaLnBrk="0" fontAlgn="base" hangingPunct="0">
              <a:spcBef>
                <a:spcPct val="0"/>
              </a:spcBef>
              <a:spcAft>
                <a:spcPct val="0"/>
              </a:spcAft>
              <a:defRPr sz="6000">
                <a:solidFill>
                  <a:schemeClr val="tx1"/>
                </a:solidFill>
                <a:latin typeface="Arial" panose="020B0604020202020204" pitchFamily="34" charset="0"/>
              </a:defRPr>
            </a:lvl6pPr>
            <a:lvl7pPr marL="2864518" indent="-220348" defTabSz="3020598" eaLnBrk="0" fontAlgn="base" hangingPunct="0">
              <a:spcBef>
                <a:spcPct val="0"/>
              </a:spcBef>
              <a:spcAft>
                <a:spcPct val="0"/>
              </a:spcAft>
              <a:defRPr sz="6000">
                <a:solidFill>
                  <a:schemeClr val="tx1"/>
                </a:solidFill>
                <a:latin typeface="Arial" panose="020B0604020202020204" pitchFamily="34" charset="0"/>
              </a:defRPr>
            </a:lvl7pPr>
            <a:lvl8pPr marL="3305213" indent="-220348" defTabSz="3020598" eaLnBrk="0" fontAlgn="base" hangingPunct="0">
              <a:spcBef>
                <a:spcPct val="0"/>
              </a:spcBef>
              <a:spcAft>
                <a:spcPct val="0"/>
              </a:spcAft>
              <a:defRPr sz="6000">
                <a:solidFill>
                  <a:schemeClr val="tx1"/>
                </a:solidFill>
                <a:latin typeface="Arial" panose="020B0604020202020204" pitchFamily="34" charset="0"/>
              </a:defRPr>
            </a:lvl8pPr>
            <a:lvl9pPr marL="3745908" indent="-220348" defTabSz="3020598"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fld id="{82487B35-8A89-4B01-A3DC-530FA2B06B8C}" type="slidenum">
              <a:rPr lang="en-US" altLang="en-US" sz="1200">
                <a:cs typeface="Arial" panose="020B0604020202020204" pitchFamily="34" charset="0"/>
              </a:rPr>
              <a:pPr eaLnBrk="1" hangingPunct="1"/>
              <a:t>10</a:t>
            </a:fld>
            <a:endParaRPr lang="en-US" altLang="en-US" sz="1200">
              <a:cs typeface="Arial" panose="020B0604020202020204" pitchFamily="34" charset="0"/>
            </a:endParaRPr>
          </a:p>
        </p:txBody>
      </p:sp>
    </p:spTree>
    <p:extLst>
      <p:ext uri="{BB962C8B-B14F-4D97-AF65-F5344CB8AC3E}">
        <p14:creationId xmlns:p14="http://schemas.microsoft.com/office/powerpoint/2010/main" val="1129684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Contamination Screening Station is where staff monitor people for external contamination.  </a:t>
            </a:r>
          </a:p>
          <a:p>
            <a:pPr eaLnBrk="1" hangingPunct="1">
              <a:spcBef>
                <a:spcPct val="0"/>
              </a:spcBef>
            </a:pPr>
            <a:endParaRPr lang="en-US" altLang="en-US" dirty="0" smtClean="0"/>
          </a:p>
          <a:p>
            <a:pPr eaLnBrk="1" hangingPunct="1">
              <a:spcBef>
                <a:spcPct val="0"/>
              </a:spcBef>
            </a:pPr>
            <a:r>
              <a:rPr lang="en-US" altLang="en-US" dirty="0" smtClean="0"/>
              <a:t>Staff can use a combination of partial-body and full-body screenings, using either handheld detectors or portal monitors, to screen for contamination.  Also, an express lane may be established for people who decontaminated before coming to the CRC.</a:t>
            </a:r>
          </a:p>
          <a:p>
            <a:pPr eaLnBrk="1" hangingPunct="1">
              <a:spcBef>
                <a:spcPct val="0"/>
              </a:spcBef>
            </a:pPr>
            <a:endParaRPr lang="en-US" altLang="en-US" dirty="0" smtClean="0"/>
          </a:p>
          <a:p>
            <a:pPr eaLnBrk="1" hangingPunct="1">
              <a:spcBef>
                <a:spcPct val="0"/>
              </a:spcBef>
            </a:pPr>
            <a:r>
              <a:rPr lang="en-US" altLang="en-US" dirty="0" smtClean="0"/>
              <a:t>People who are contaminated go to the Wash Station for decontamination.  People who are not contaminated go to Registration.</a:t>
            </a:r>
          </a:p>
          <a:p>
            <a:pPr eaLnBrk="1" hangingPunct="1">
              <a:spcBef>
                <a:spcPct val="0"/>
              </a:spcBef>
            </a:pPr>
            <a:endParaRPr lang="en-US" altLang="en-US" dirty="0" smtClean="0"/>
          </a:p>
          <a:p>
            <a:pPr eaLnBrk="1" hangingPunct="1">
              <a:spcBef>
                <a:spcPct val="0"/>
              </a:spcBef>
            </a:pPr>
            <a:endParaRPr lang="en-US"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0">
                <a:solidFill>
                  <a:schemeClr val="tx1"/>
                </a:solidFill>
                <a:latin typeface="Arial" panose="020B0604020202020204" pitchFamily="34" charset="0"/>
              </a:defRPr>
            </a:lvl1pPr>
            <a:lvl2pPr marL="716130" indent="-275434" eaLnBrk="0" hangingPunct="0">
              <a:defRPr sz="6000">
                <a:solidFill>
                  <a:schemeClr val="tx1"/>
                </a:solidFill>
                <a:latin typeface="Arial" panose="020B0604020202020204" pitchFamily="34" charset="0"/>
              </a:defRPr>
            </a:lvl2pPr>
            <a:lvl3pPr marL="1101738" indent="-220348" eaLnBrk="0" hangingPunct="0">
              <a:defRPr sz="6000">
                <a:solidFill>
                  <a:schemeClr val="tx1"/>
                </a:solidFill>
                <a:latin typeface="Arial" panose="020B0604020202020204" pitchFamily="34" charset="0"/>
              </a:defRPr>
            </a:lvl3pPr>
            <a:lvl4pPr marL="1542433" indent="-220348" eaLnBrk="0" hangingPunct="0">
              <a:defRPr sz="6000">
                <a:solidFill>
                  <a:schemeClr val="tx1"/>
                </a:solidFill>
                <a:latin typeface="Arial" panose="020B0604020202020204" pitchFamily="34" charset="0"/>
              </a:defRPr>
            </a:lvl4pPr>
            <a:lvl5pPr marL="1983128" indent="-220348" eaLnBrk="0" hangingPunct="0">
              <a:defRPr sz="6000">
                <a:solidFill>
                  <a:schemeClr val="tx1"/>
                </a:solidFill>
                <a:latin typeface="Arial" panose="020B0604020202020204" pitchFamily="34" charset="0"/>
              </a:defRPr>
            </a:lvl5pPr>
            <a:lvl6pPr marL="2423823" indent="-220348" defTabSz="3020598" eaLnBrk="0" fontAlgn="base" hangingPunct="0">
              <a:spcBef>
                <a:spcPct val="0"/>
              </a:spcBef>
              <a:spcAft>
                <a:spcPct val="0"/>
              </a:spcAft>
              <a:defRPr sz="6000">
                <a:solidFill>
                  <a:schemeClr val="tx1"/>
                </a:solidFill>
                <a:latin typeface="Arial" panose="020B0604020202020204" pitchFamily="34" charset="0"/>
              </a:defRPr>
            </a:lvl6pPr>
            <a:lvl7pPr marL="2864518" indent="-220348" defTabSz="3020598" eaLnBrk="0" fontAlgn="base" hangingPunct="0">
              <a:spcBef>
                <a:spcPct val="0"/>
              </a:spcBef>
              <a:spcAft>
                <a:spcPct val="0"/>
              </a:spcAft>
              <a:defRPr sz="6000">
                <a:solidFill>
                  <a:schemeClr val="tx1"/>
                </a:solidFill>
                <a:latin typeface="Arial" panose="020B0604020202020204" pitchFamily="34" charset="0"/>
              </a:defRPr>
            </a:lvl7pPr>
            <a:lvl8pPr marL="3305213" indent="-220348" defTabSz="3020598" eaLnBrk="0" fontAlgn="base" hangingPunct="0">
              <a:spcBef>
                <a:spcPct val="0"/>
              </a:spcBef>
              <a:spcAft>
                <a:spcPct val="0"/>
              </a:spcAft>
              <a:defRPr sz="6000">
                <a:solidFill>
                  <a:schemeClr val="tx1"/>
                </a:solidFill>
                <a:latin typeface="Arial" panose="020B0604020202020204" pitchFamily="34" charset="0"/>
              </a:defRPr>
            </a:lvl8pPr>
            <a:lvl9pPr marL="3745908" indent="-220348" defTabSz="3020598"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fld id="{AAF46D21-1B88-44C0-9635-3A7ECB2F6493}" type="slidenum">
              <a:rPr lang="en-US" altLang="en-US" sz="1200">
                <a:cs typeface="Arial" panose="020B0604020202020204" pitchFamily="34" charset="0"/>
              </a:rPr>
              <a:pPr eaLnBrk="1" hangingPunct="1"/>
              <a:t>11</a:t>
            </a:fld>
            <a:endParaRPr lang="en-US" altLang="en-US" sz="1200">
              <a:cs typeface="Arial" panose="020B0604020202020204" pitchFamily="34" charset="0"/>
            </a:endParaRPr>
          </a:p>
        </p:txBody>
      </p:sp>
    </p:spTree>
    <p:extLst>
      <p:ext uri="{BB962C8B-B14F-4D97-AF65-F5344CB8AC3E}">
        <p14:creationId xmlns:p14="http://schemas.microsoft.com/office/powerpoint/2010/main" val="461020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At the Wash Station, people clean themselves.  Some people may need only minimal decontamination, such as washing their hands or removing the outer layer of their clothing.  </a:t>
            </a:r>
          </a:p>
          <a:p>
            <a:pPr eaLnBrk="1" hangingPunct="1">
              <a:spcBef>
                <a:spcPct val="0"/>
              </a:spcBef>
            </a:pPr>
            <a:endParaRPr lang="en-US" altLang="en-US" dirty="0" smtClean="0"/>
          </a:p>
          <a:p>
            <a:pPr eaLnBrk="1" hangingPunct="1">
              <a:spcBef>
                <a:spcPct val="0"/>
              </a:spcBef>
            </a:pPr>
            <a:r>
              <a:rPr lang="en-US" altLang="en-US" dirty="0" smtClean="0"/>
              <a:t>Screening staff in the Wash Station will check people for contamination after they clean themselves.  If contamination is still present after two showers, that person may be internally contaminated and will require additional screening at the Radiation Dose Assessment Station.</a:t>
            </a:r>
          </a:p>
          <a:p>
            <a:pPr eaLnBrk="1" hangingPunct="1">
              <a:spcBef>
                <a:spcPct val="0"/>
              </a:spcBef>
            </a:pPr>
            <a:endParaRPr lang="en-US" altLang="en-US" dirty="0" smtClean="0"/>
          </a:p>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0">
                <a:solidFill>
                  <a:schemeClr val="tx1"/>
                </a:solidFill>
                <a:latin typeface="Arial" panose="020B0604020202020204" pitchFamily="34" charset="0"/>
              </a:defRPr>
            </a:lvl1pPr>
            <a:lvl2pPr marL="716130" indent="-275434" eaLnBrk="0" hangingPunct="0">
              <a:defRPr sz="6000">
                <a:solidFill>
                  <a:schemeClr val="tx1"/>
                </a:solidFill>
                <a:latin typeface="Arial" panose="020B0604020202020204" pitchFamily="34" charset="0"/>
              </a:defRPr>
            </a:lvl2pPr>
            <a:lvl3pPr marL="1101738" indent="-220348" eaLnBrk="0" hangingPunct="0">
              <a:defRPr sz="6000">
                <a:solidFill>
                  <a:schemeClr val="tx1"/>
                </a:solidFill>
                <a:latin typeface="Arial" panose="020B0604020202020204" pitchFamily="34" charset="0"/>
              </a:defRPr>
            </a:lvl3pPr>
            <a:lvl4pPr marL="1542433" indent="-220348" eaLnBrk="0" hangingPunct="0">
              <a:defRPr sz="6000">
                <a:solidFill>
                  <a:schemeClr val="tx1"/>
                </a:solidFill>
                <a:latin typeface="Arial" panose="020B0604020202020204" pitchFamily="34" charset="0"/>
              </a:defRPr>
            </a:lvl4pPr>
            <a:lvl5pPr marL="1983128" indent="-220348" eaLnBrk="0" hangingPunct="0">
              <a:defRPr sz="6000">
                <a:solidFill>
                  <a:schemeClr val="tx1"/>
                </a:solidFill>
                <a:latin typeface="Arial" panose="020B0604020202020204" pitchFamily="34" charset="0"/>
              </a:defRPr>
            </a:lvl5pPr>
            <a:lvl6pPr marL="2423823" indent="-220348" defTabSz="3020598" eaLnBrk="0" fontAlgn="base" hangingPunct="0">
              <a:spcBef>
                <a:spcPct val="0"/>
              </a:spcBef>
              <a:spcAft>
                <a:spcPct val="0"/>
              </a:spcAft>
              <a:defRPr sz="6000">
                <a:solidFill>
                  <a:schemeClr val="tx1"/>
                </a:solidFill>
                <a:latin typeface="Arial" panose="020B0604020202020204" pitchFamily="34" charset="0"/>
              </a:defRPr>
            </a:lvl6pPr>
            <a:lvl7pPr marL="2864518" indent="-220348" defTabSz="3020598" eaLnBrk="0" fontAlgn="base" hangingPunct="0">
              <a:spcBef>
                <a:spcPct val="0"/>
              </a:spcBef>
              <a:spcAft>
                <a:spcPct val="0"/>
              </a:spcAft>
              <a:defRPr sz="6000">
                <a:solidFill>
                  <a:schemeClr val="tx1"/>
                </a:solidFill>
                <a:latin typeface="Arial" panose="020B0604020202020204" pitchFamily="34" charset="0"/>
              </a:defRPr>
            </a:lvl7pPr>
            <a:lvl8pPr marL="3305213" indent="-220348" defTabSz="3020598" eaLnBrk="0" fontAlgn="base" hangingPunct="0">
              <a:spcBef>
                <a:spcPct val="0"/>
              </a:spcBef>
              <a:spcAft>
                <a:spcPct val="0"/>
              </a:spcAft>
              <a:defRPr sz="6000">
                <a:solidFill>
                  <a:schemeClr val="tx1"/>
                </a:solidFill>
                <a:latin typeface="Arial" panose="020B0604020202020204" pitchFamily="34" charset="0"/>
              </a:defRPr>
            </a:lvl8pPr>
            <a:lvl9pPr marL="3745908" indent="-220348" defTabSz="3020598"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fld id="{4D71CDF1-99E3-4030-B877-F50CBBDD0018}" type="slidenum">
              <a:rPr lang="en-US" altLang="en-US" sz="1200">
                <a:cs typeface="Arial" panose="020B0604020202020204" pitchFamily="34" charset="0"/>
              </a:rPr>
              <a:pPr eaLnBrk="1" hangingPunct="1"/>
              <a:t>12</a:t>
            </a:fld>
            <a:endParaRPr lang="en-US" altLang="en-US" sz="1200">
              <a:cs typeface="Arial" panose="020B0604020202020204" pitchFamily="34" charset="0"/>
            </a:endParaRPr>
          </a:p>
        </p:txBody>
      </p:sp>
    </p:spTree>
    <p:extLst>
      <p:ext uri="{BB962C8B-B14F-4D97-AF65-F5344CB8AC3E}">
        <p14:creationId xmlns:p14="http://schemas.microsoft.com/office/powerpoint/2010/main" val="2907328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After being screened for contamination or decontaminated at the Wash Station, people register with public health staff.  Information collected at this station can be used to identify people who need immediate follow-up at the Radiation Dose Assessment Station.  This information can also be used for long-term follow-up and tracking.</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0">
                <a:solidFill>
                  <a:schemeClr val="tx1"/>
                </a:solidFill>
                <a:latin typeface="Arial" panose="020B0604020202020204" pitchFamily="34" charset="0"/>
              </a:defRPr>
            </a:lvl1pPr>
            <a:lvl2pPr marL="716130" indent="-275434" eaLnBrk="0" hangingPunct="0">
              <a:defRPr sz="6000">
                <a:solidFill>
                  <a:schemeClr val="tx1"/>
                </a:solidFill>
                <a:latin typeface="Arial" panose="020B0604020202020204" pitchFamily="34" charset="0"/>
              </a:defRPr>
            </a:lvl2pPr>
            <a:lvl3pPr marL="1101738" indent="-220348" eaLnBrk="0" hangingPunct="0">
              <a:defRPr sz="6000">
                <a:solidFill>
                  <a:schemeClr val="tx1"/>
                </a:solidFill>
                <a:latin typeface="Arial" panose="020B0604020202020204" pitchFamily="34" charset="0"/>
              </a:defRPr>
            </a:lvl3pPr>
            <a:lvl4pPr marL="1542433" indent="-220348" eaLnBrk="0" hangingPunct="0">
              <a:defRPr sz="6000">
                <a:solidFill>
                  <a:schemeClr val="tx1"/>
                </a:solidFill>
                <a:latin typeface="Arial" panose="020B0604020202020204" pitchFamily="34" charset="0"/>
              </a:defRPr>
            </a:lvl4pPr>
            <a:lvl5pPr marL="1983128" indent="-220348" eaLnBrk="0" hangingPunct="0">
              <a:defRPr sz="6000">
                <a:solidFill>
                  <a:schemeClr val="tx1"/>
                </a:solidFill>
                <a:latin typeface="Arial" panose="020B0604020202020204" pitchFamily="34" charset="0"/>
              </a:defRPr>
            </a:lvl5pPr>
            <a:lvl6pPr marL="2423823" indent="-220348" defTabSz="3020598" eaLnBrk="0" fontAlgn="base" hangingPunct="0">
              <a:spcBef>
                <a:spcPct val="0"/>
              </a:spcBef>
              <a:spcAft>
                <a:spcPct val="0"/>
              </a:spcAft>
              <a:defRPr sz="6000">
                <a:solidFill>
                  <a:schemeClr val="tx1"/>
                </a:solidFill>
                <a:latin typeface="Arial" panose="020B0604020202020204" pitchFamily="34" charset="0"/>
              </a:defRPr>
            </a:lvl6pPr>
            <a:lvl7pPr marL="2864518" indent="-220348" defTabSz="3020598" eaLnBrk="0" fontAlgn="base" hangingPunct="0">
              <a:spcBef>
                <a:spcPct val="0"/>
              </a:spcBef>
              <a:spcAft>
                <a:spcPct val="0"/>
              </a:spcAft>
              <a:defRPr sz="6000">
                <a:solidFill>
                  <a:schemeClr val="tx1"/>
                </a:solidFill>
                <a:latin typeface="Arial" panose="020B0604020202020204" pitchFamily="34" charset="0"/>
              </a:defRPr>
            </a:lvl7pPr>
            <a:lvl8pPr marL="3305213" indent="-220348" defTabSz="3020598" eaLnBrk="0" fontAlgn="base" hangingPunct="0">
              <a:spcBef>
                <a:spcPct val="0"/>
              </a:spcBef>
              <a:spcAft>
                <a:spcPct val="0"/>
              </a:spcAft>
              <a:defRPr sz="6000">
                <a:solidFill>
                  <a:schemeClr val="tx1"/>
                </a:solidFill>
                <a:latin typeface="Arial" panose="020B0604020202020204" pitchFamily="34" charset="0"/>
              </a:defRPr>
            </a:lvl8pPr>
            <a:lvl9pPr marL="3745908" indent="-220348" defTabSz="3020598"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fld id="{99EB91AF-A567-43D4-985E-0A76EA2E30B3}" type="slidenum">
              <a:rPr lang="en-US" altLang="en-US" sz="1200">
                <a:cs typeface="Arial" panose="020B0604020202020204" pitchFamily="34" charset="0"/>
              </a:rPr>
              <a:pPr eaLnBrk="1" hangingPunct="1"/>
              <a:t>13</a:t>
            </a:fld>
            <a:endParaRPr lang="en-US" altLang="en-US" sz="1200">
              <a:cs typeface="Arial" panose="020B0604020202020204" pitchFamily="34" charset="0"/>
            </a:endParaRPr>
          </a:p>
        </p:txBody>
      </p:sp>
    </p:spTree>
    <p:extLst>
      <p:ext uri="{BB962C8B-B14F-4D97-AF65-F5344CB8AC3E}">
        <p14:creationId xmlns:p14="http://schemas.microsoft.com/office/powerpoint/2010/main" val="2582684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Staff at the Radiation Dose Assessment Station :</a:t>
            </a:r>
          </a:p>
          <a:p>
            <a:pPr eaLnBrk="1" hangingPunct="1">
              <a:spcBef>
                <a:spcPct val="0"/>
              </a:spcBef>
              <a:buFontTx/>
              <a:buChar char="•"/>
            </a:pPr>
            <a:r>
              <a:rPr lang="en-US" altLang="en-US" dirty="0" smtClean="0"/>
              <a:t>Screen people for internal contamination</a:t>
            </a:r>
          </a:p>
          <a:p>
            <a:pPr eaLnBrk="1" hangingPunct="1">
              <a:spcBef>
                <a:spcPct val="0"/>
              </a:spcBef>
              <a:buFontTx/>
              <a:buChar char="•"/>
            </a:pPr>
            <a:r>
              <a:rPr lang="en-US" altLang="en-US" dirty="0" smtClean="0"/>
              <a:t>Assess radiation exposure,</a:t>
            </a:r>
          </a:p>
          <a:p>
            <a:pPr eaLnBrk="1" hangingPunct="1">
              <a:spcBef>
                <a:spcPct val="0"/>
              </a:spcBef>
              <a:buFontTx/>
              <a:buChar char="•"/>
            </a:pPr>
            <a:r>
              <a:rPr lang="en-US" altLang="en-US" dirty="0" smtClean="0"/>
              <a:t>Assess the need for bioassay,</a:t>
            </a:r>
          </a:p>
          <a:p>
            <a:pPr eaLnBrk="1" hangingPunct="1">
              <a:spcBef>
                <a:spcPct val="0"/>
              </a:spcBef>
              <a:buFontTx/>
              <a:buChar char="•"/>
            </a:pPr>
            <a:r>
              <a:rPr lang="en-US" altLang="en-US" dirty="0" smtClean="0"/>
              <a:t>Assess the need for treatment, and </a:t>
            </a:r>
          </a:p>
          <a:p>
            <a:pPr eaLnBrk="1" hangingPunct="1">
              <a:spcBef>
                <a:spcPct val="0"/>
              </a:spcBef>
              <a:buFontTx/>
              <a:buChar char="•"/>
            </a:pPr>
            <a:r>
              <a:rPr lang="en-US" altLang="en-US" dirty="0" smtClean="0"/>
              <a:t>Prioritize people for short-term follow-up.</a:t>
            </a:r>
          </a:p>
          <a:p>
            <a:pPr eaLnBrk="1" hangingPunct="1">
              <a:spcBef>
                <a:spcPct val="0"/>
              </a:spcBef>
              <a:buFontTx/>
              <a:buChar char="•"/>
            </a:pPr>
            <a:endParaRPr lang="en-US" altLang="en-US" dirty="0" smtClean="0"/>
          </a:p>
          <a:p>
            <a:pPr eaLnBrk="1" hangingPunct="1">
              <a:spcBef>
                <a:spcPct val="0"/>
              </a:spcBef>
            </a:pPr>
            <a:r>
              <a:rPr lang="en-US" altLang="en-US" dirty="0" smtClean="0"/>
              <a:t>Not everyone at the CRC will be evaluated at the Radiation Dose Assessment Station.  For example, pregnant women, people showing signs of acute radiation sickness, people who are suspected to be internally contaminated, and people who were externally contaminated when they entered the CRC, may be the only people referred for Radiation Dose Assessment.</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0">
                <a:solidFill>
                  <a:schemeClr val="tx1"/>
                </a:solidFill>
                <a:latin typeface="Arial" panose="020B0604020202020204" pitchFamily="34" charset="0"/>
              </a:defRPr>
            </a:lvl1pPr>
            <a:lvl2pPr marL="716130" indent="-275434" eaLnBrk="0" hangingPunct="0">
              <a:defRPr sz="6000">
                <a:solidFill>
                  <a:schemeClr val="tx1"/>
                </a:solidFill>
                <a:latin typeface="Arial" panose="020B0604020202020204" pitchFamily="34" charset="0"/>
              </a:defRPr>
            </a:lvl2pPr>
            <a:lvl3pPr marL="1101738" indent="-220348" eaLnBrk="0" hangingPunct="0">
              <a:defRPr sz="6000">
                <a:solidFill>
                  <a:schemeClr val="tx1"/>
                </a:solidFill>
                <a:latin typeface="Arial" panose="020B0604020202020204" pitchFamily="34" charset="0"/>
              </a:defRPr>
            </a:lvl3pPr>
            <a:lvl4pPr marL="1542433" indent="-220348" eaLnBrk="0" hangingPunct="0">
              <a:defRPr sz="6000">
                <a:solidFill>
                  <a:schemeClr val="tx1"/>
                </a:solidFill>
                <a:latin typeface="Arial" panose="020B0604020202020204" pitchFamily="34" charset="0"/>
              </a:defRPr>
            </a:lvl4pPr>
            <a:lvl5pPr marL="1983128" indent="-220348" eaLnBrk="0" hangingPunct="0">
              <a:defRPr sz="6000">
                <a:solidFill>
                  <a:schemeClr val="tx1"/>
                </a:solidFill>
                <a:latin typeface="Arial" panose="020B0604020202020204" pitchFamily="34" charset="0"/>
              </a:defRPr>
            </a:lvl5pPr>
            <a:lvl6pPr marL="2423823" indent="-220348" defTabSz="3020598" eaLnBrk="0" fontAlgn="base" hangingPunct="0">
              <a:spcBef>
                <a:spcPct val="0"/>
              </a:spcBef>
              <a:spcAft>
                <a:spcPct val="0"/>
              </a:spcAft>
              <a:defRPr sz="6000">
                <a:solidFill>
                  <a:schemeClr val="tx1"/>
                </a:solidFill>
                <a:latin typeface="Arial" panose="020B0604020202020204" pitchFamily="34" charset="0"/>
              </a:defRPr>
            </a:lvl6pPr>
            <a:lvl7pPr marL="2864518" indent="-220348" defTabSz="3020598" eaLnBrk="0" fontAlgn="base" hangingPunct="0">
              <a:spcBef>
                <a:spcPct val="0"/>
              </a:spcBef>
              <a:spcAft>
                <a:spcPct val="0"/>
              </a:spcAft>
              <a:defRPr sz="6000">
                <a:solidFill>
                  <a:schemeClr val="tx1"/>
                </a:solidFill>
                <a:latin typeface="Arial" panose="020B0604020202020204" pitchFamily="34" charset="0"/>
              </a:defRPr>
            </a:lvl7pPr>
            <a:lvl8pPr marL="3305213" indent="-220348" defTabSz="3020598" eaLnBrk="0" fontAlgn="base" hangingPunct="0">
              <a:spcBef>
                <a:spcPct val="0"/>
              </a:spcBef>
              <a:spcAft>
                <a:spcPct val="0"/>
              </a:spcAft>
              <a:defRPr sz="6000">
                <a:solidFill>
                  <a:schemeClr val="tx1"/>
                </a:solidFill>
                <a:latin typeface="Arial" panose="020B0604020202020204" pitchFamily="34" charset="0"/>
              </a:defRPr>
            </a:lvl8pPr>
            <a:lvl9pPr marL="3745908" indent="-220348" defTabSz="3020598"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fld id="{BEBD5693-3932-4863-9057-CD2C329A9AC3}" type="slidenum">
              <a:rPr lang="en-US" altLang="en-US" sz="1200">
                <a:cs typeface="Arial" panose="020B0604020202020204" pitchFamily="34" charset="0"/>
              </a:rPr>
              <a:pPr eaLnBrk="1" hangingPunct="1"/>
              <a:t>14</a:t>
            </a:fld>
            <a:endParaRPr lang="en-US" altLang="en-US" sz="1200">
              <a:cs typeface="Arial" panose="020B0604020202020204" pitchFamily="34" charset="0"/>
            </a:endParaRPr>
          </a:p>
        </p:txBody>
      </p:sp>
    </p:spTree>
    <p:extLst>
      <p:ext uri="{BB962C8B-B14F-4D97-AF65-F5344CB8AC3E}">
        <p14:creationId xmlns:p14="http://schemas.microsoft.com/office/powerpoint/2010/main" val="3563485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66088">
              <a:spcBef>
                <a:spcPct val="0"/>
              </a:spcBef>
            </a:pPr>
            <a:r>
              <a:rPr lang="en-US" altLang="en-US" dirty="0" smtClean="0"/>
              <a:t>Staff at the Discharge Station assess the need for counseling and provide referrals for further care.  Staff here also provide information for people who are being discharged to their homes and facilitate placement in a public shelter.</a:t>
            </a:r>
          </a:p>
          <a:p>
            <a:pPr defTabSz="866088">
              <a:spcBef>
                <a:spcPct val="0"/>
              </a:spcBef>
            </a:pPr>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0">
                <a:solidFill>
                  <a:schemeClr val="tx1"/>
                </a:solidFill>
                <a:latin typeface="Arial" panose="020B0604020202020204" pitchFamily="34" charset="0"/>
              </a:defRPr>
            </a:lvl1pPr>
            <a:lvl2pPr marL="716130" indent="-275434" eaLnBrk="0" hangingPunct="0">
              <a:defRPr sz="6000">
                <a:solidFill>
                  <a:schemeClr val="tx1"/>
                </a:solidFill>
                <a:latin typeface="Arial" panose="020B0604020202020204" pitchFamily="34" charset="0"/>
              </a:defRPr>
            </a:lvl2pPr>
            <a:lvl3pPr marL="1101738" indent="-220348" eaLnBrk="0" hangingPunct="0">
              <a:defRPr sz="6000">
                <a:solidFill>
                  <a:schemeClr val="tx1"/>
                </a:solidFill>
                <a:latin typeface="Arial" panose="020B0604020202020204" pitchFamily="34" charset="0"/>
              </a:defRPr>
            </a:lvl3pPr>
            <a:lvl4pPr marL="1542433" indent="-220348" eaLnBrk="0" hangingPunct="0">
              <a:defRPr sz="6000">
                <a:solidFill>
                  <a:schemeClr val="tx1"/>
                </a:solidFill>
                <a:latin typeface="Arial" panose="020B0604020202020204" pitchFamily="34" charset="0"/>
              </a:defRPr>
            </a:lvl4pPr>
            <a:lvl5pPr marL="1983128" indent="-220348" eaLnBrk="0" hangingPunct="0">
              <a:defRPr sz="6000">
                <a:solidFill>
                  <a:schemeClr val="tx1"/>
                </a:solidFill>
                <a:latin typeface="Arial" panose="020B0604020202020204" pitchFamily="34" charset="0"/>
              </a:defRPr>
            </a:lvl5pPr>
            <a:lvl6pPr marL="2423823" indent="-220348" defTabSz="3020598" eaLnBrk="0" fontAlgn="base" hangingPunct="0">
              <a:spcBef>
                <a:spcPct val="0"/>
              </a:spcBef>
              <a:spcAft>
                <a:spcPct val="0"/>
              </a:spcAft>
              <a:defRPr sz="6000">
                <a:solidFill>
                  <a:schemeClr val="tx1"/>
                </a:solidFill>
                <a:latin typeface="Arial" panose="020B0604020202020204" pitchFamily="34" charset="0"/>
              </a:defRPr>
            </a:lvl6pPr>
            <a:lvl7pPr marL="2864518" indent="-220348" defTabSz="3020598" eaLnBrk="0" fontAlgn="base" hangingPunct="0">
              <a:spcBef>
                <a:spcPct val="0"/>
              </a:spcBef>
              <a:spcAft>
                <a:spcPct val="0"/>
              </a:spcAft>
              <a:defRPr sz="6000">
                <a:solidFill>
                  <a:schemeClr val="tx1"/>
                </a:solidFill>
                <a:latin typeface="Arial" panose="020B0604020202020204" pitchFamily="34" charset="0"/>
              </a:defRPr>
            </a:lvl7pPr>
            <a:lvl8pPr marL="3305213" indent="-220348" defTabSz="3020598" eaLnBrk="0" fontAlgn="base" hangingPunct="0">
              <a:spcBef>
                <a:spcPct val="0"/>
              </a:spcBef>
              <a:spcAft>
                <a:spcPct val="0"/>
              </a:spcAft>
              <a:defRPr sz="6000">
                <a:solidFill>
                  <a:schemeClr val="tx1"/>
                </a:solidFill>
                <a:latin typeface="Arial" panose="020B0604020202020204" pitchFamily="34" charset="0"/>
              </a:defRPr>
            </a:lvl8pPr>
            <a:lvl9pPr marL="3745908" indent="-220348" defTabSz="3020598"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fld id="{8F0B30D4-C0F3-4ACF-BEBA-B719D23B2938}" type="slidenum">
              <a:rPr lang="en-US" altLang="en-US" sz="1200">
                <a:cs typeface="Arial" panose="020B0604020202020204" pitchFamily="34" charset="0"/>
              </a:rPr>
              <a:pPr eaLnBrk="1" hangingPunct="1"/>
              <a:t>15</a:t>
            </a:fld>
            <a:endParaRPr lang="en-US" altLang="en-US" sz="1200">
              <a:cs typeface="Arial" panose="020B0604020202020204" pitchFamily="34" charset="0"/>
            </a:endParaRPr>
          </a:p>
        </p:txBody>
      </p:sp>
    </p:spTree>
    <p:extLst>
      <p:ext uri="{BB962C8B-B14F-4D97-AF65-F5344CB8AC3E}">
        <p14:creationId xmlns:p14="http://schemas.microsoft.com/office/powerpoint/2010/main" val="698309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CRC data can be used for public health?</a:t>
            </a:r>
          </a:p>
          <a:p>
            <a:endParaRPr lang="en-US" dirty="0" smtClean="0"/>
          </a:p>
          <a:p>
            <a:r>
              <a:rPr lang="en-US" dirty="0" smtClean="0"/>
              <a:t>Data collected at CRCs will be crucial for many public health response activities and will enable</a:t>
            </a:r>
          </a:p>
          <a:p>
            <a:pPr marL="159295" indent="-159295">
              <a:buFont typeface="Arial" panose="020B0604020202020204" pitchFamily="34" charset="0"/>
              <a:buChar char="•"/>
            </a:pPr>
            <a:r>
              <a:rPr lang="en-US" dirty="0" smtClean="0"/>
              <a:t>Characterization of the affected population, including vulnerable/special populations, for situational awareness.</a:t>
            </a:r>
          </a:p>
          <a:p>
            <a:pPr marL="159295" indent="-159295">
              <a:buFont typeface="Arial" panose="020B0604020202020204" pitchFamily="34" charset="0"/>
              <a:buChar char="•"/>
            </a:pPr>
            <a:r>
              <a:rPr lang="en-US" dirty="0" smtClean="0"/>
              <a:t>Provision of accurate epidemiological data that can be integrated into long-term registries for follow up of latent health effects after radiation exposure. </a:t>
            </a:r>
          </a:p>
          <a:p>
            <a:pPr marL="159295" indent="-159295">
              <a:buFont typeface="Arial" panose="020B0604020202020204" pitchFamily="34" charset="0"/>
              <a:buChar char="•"/>
            </a:pPr>
            <a:r>
              <a:rPr lang="en-US" dirty="0" smtClean="0"/>
              <a:t>Identification of risk factors associated with particular environments or activities (proximity, being outdoors, etc.) for effective public health messaging.</a:t>
            </a:r>
          </a:p>
          <a:p>
            <a:pPr marL="159295" indent="-159295">
              <a:buFont typeface="Arial" panose="020B0604020202020204" pitchFamily="34" charset="0"/>
              <a:buChar char="•"/>
            </a:pPr>
            <a:r>
              <a:rPr lang="en-US" dirty="0" smtClean="0"/>
              <a:t>Prioritization of limited medical resources such as countermeasures or bioassays for population groups that have a higher risk of exposure or internal contamination based on susceptibility factors.</a:t>
            </a:r>
          </a:p>
          <a:p>
            <a:pPr marL="159295" indent="-159295">
              <a:buFont typeface="Arial" panose="020B0604020202020204" pitchFamily="34" charset="0"/>
              <a:buChar char="•"/>
            </a:pPr>
            <a:r>
              <a:rPr lang="en-US" dirty="0" smtClean="0"/>
              <a:t>Improvement of dose reconstruction accuracy by collecting personal variables needed in dose calculations.</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4054768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1537164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smtClean="0">
                <a:effectLst/>
              </a:rPr>
              <a:t>The CRC </a:t>
            </a:r>
            <a:r>
              <a:rPr lang="en-US" dirty="0" err="1" smtClean="0">
                <a:effectLst/>
              </a:rPr>
              <a:t>eTool</a:t>
            </a:r>
            <a:r>
              <a:rPr lang="en-US" dirty="0" smtClean="0">
                <a:effectLst/>
              </a:rPr>
              <a:t> is designed to collect, analyze, visualize, and securely exchange population monitoring data. </a:t>
            </a:r>
            <a:r>
              <a:rPr lang="en-US" dirty="0" smtClean="0"/>
              <a:t>Based on the amount and complexity of the data, an ideal platform for data collection at a CRC is an electronic database tool such as Epi Info 7.  A tool such as Epi Info 7 can be implemented using a local area network to include laptops, tablets, and cell phones, and paper as an alternative backup option.  Data analysis, visualization, and transfer and exchange processes are also much more efficient once the data are collected electronically.</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798341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smtClean="0"/>
              <a:t>The</a:t>
            </a:r>
            <a:r>
              <a:rPr lang="en-US" baseline="0" dirty="0" smtClean="0"/>
              <a:t> CRC flow diagram shown earlier (in slide #9) showed that there are 7 main stations at a CRC. But the CRC </a:t>
            </a:r>
            <a:r>
              <a:rPr lang="en-US" baseline="0" dirty="0" err="1" smtClean="0"/>
              <a:t>eTool</a:t>
            </a:r>
            <a:r>
              <a:rPr lang="en-US" baseline="0" dirty="0" smtClean="0"/>
              <a:t> will show 8 stations. The 8</a:t>
            </a:r>
            <a:r>
              <a:rPr lang="en-US" baseline="30000" dirty="0" smtClean="0"/>
              <a:t>th</a:t>
            </a:r>
            <a:r>
              <a:rPr lang="en-US" baseline="0" dirty="0" smtClean="0"/>
              <a:t> station is the station for unregistered individuals. </a:t>
            </a:r>
            <a:r>
              <a:rPr lang="en-US" dirty="0" smtClean="0"/>
              <a:t>This is NOT an official station at a CRC; therefore, it is not shown in the flow diagram.</a:t>
            </a:r>
            <a:r>
              <a:rPr lang="en-US" baseline="0" dirty="0" smtClean="0"/>
              <a:t> </a:t>
            </a:r>
          </a:p>
          <a:p>
            <a:pPr defTabSz="881390">
              <a:defRPr/>
            </a:pPr>
            <a:endParaRPr lang="en-US" baseline="0" dirty="0" smtClean="0"/>
          </a:p>
          <a:p>
            <a:pPr defTabSz="881390">
              <a:defRPr/>
            </a:pP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239197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training is designed to provide a brief introduction on improvised nuclear device (IND) detonation, expected injuries to individuals, and the role of CRCs in population monitoring after IND detonation. This training will also show how to use the CRC </a:t>
            </a:r>
            <a:r>
              <a:rPr lang="en-US" baseline="0" dirty="0" err="1" smtClean="0"/>
              <a:t>eTool</a:t>
            </a:r>
            <a:r>
              <a:rPr lang="en-US" baseline="0" dirty="0" smtClean="0"/>
              <a:t> for data collection at a CRC.</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875021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66088">
              <a:spcBef>
                <a:spcPct val="0"/>
              </a:spcBef>
              <a:defRPr/>
            </a:pPr>
            <a:r>
              <a:rPr lang="en-US" baseline="0" dirty="0" smtClean="0"/>
              <a:t>This station is created for those who refuse to provide information at a CRC at any time, i.e., people who don’t give consent to collect their exposure and/or personal information. This station is designed to keep track of incomplete records and also will help calculate the throughput at a CRC. Staff at this station will collect basic information, if provided by the individual. </a:t>
            </a:r>
            <a:endParaRPr lang="en-US" dirty="0" smtClean="0"/>
          </a:p>
          <a:p>
            <a:pPr defTabSz="866088">
              <a:spcBef>
                <a:spcPct val="0"/>
              </a:spcBef>
            </a:pPr>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0">
                <a:solidFill>
                  <a:schemeClr val="tx1"/>
                </a:solidFill>
                <a:latin typeface="Arial" panose="020B0604020202020204" pitchFamily="34" charset="0"/>
              </a:defRPr>
            </a:lvl1pPr>
            <a:lvl2pPr marL="716130" indent="-275434" eaLnBrk="0" hangingPunct="0">
              <a:defRPr sz="6000">
                <a:solidFill>
                  <a:schemeClr val="tx1"/>
                </a:solidFill>
                <a:latin typeface="Arial" panose="020B0604020202020204" pitchFamily="34" charset="0"/>
              </a:defRPr>
            </a:lvl2pPr>
            <a:lvl3pPr marL="1101738" indent="-220348" eaLnBrk="0" hangingPunct="0">
              <a:defRPr sz="6000">
                <a:solidFill>
                  <a:schemeClr val="tx1"/>
                </a:solidFill>
                <a:latin typeface="Arial" panose="020B0604020202020204" pitchFamily="34" charset="0"/>
              </a:defRPr>
            </a:lvl3pPr>
            <a:lvl4pPr marL="1542433" indent="-220348" eaLnBrk="0" hangingPunct="0">
              <a:defRPr sz="6000">
                <a:solidFill>
                  <a:schemeClr val="tx1"/>
                </a:solidFill>
                <a:latin typeface="Arial" panose="020B0604020202020204" pitchFamily="34" charset="0"/>
              </a:defRPr>
            </a:lvl4pPr>
            <a:lvl5pPr marL="1983128" indent="-220348" eaLnBrk="0" hangingPunct="0">
              <a:defRPr sz="6000">
                <a:solidFill>
                  <a:schemeClr val="tx1"/>
                </a:solidFill>
                <a:latin typeface="Arial" panose="020B0604020202020204" pitchFamily="34" charset="0"/>
              </a:defRPr>
            </a:lvl5pPr>
            <a:lvl6pPr marL="2423823" indent="-220348" defTabSz="3020598" eaLnBrk="0" fontAlgn="base" hangingPunct="0">
              <a:spcBef>
                <a:spcPct val="0"/>
              </a:spcBef>
              <a:spcAft>
                <a:spcPct val="0"/>
              </a:spcAft>
              <a:defRPr sz="6000">
                <a:solidFill>
                  <a:schemeClr val="tx1"/>
                </a:solidFill>
                <a:latin typeface="Arial" panose="020B0604020202020204" pitchFamily="34" charset="0"/>
              </a:defRPr>
            </a:lvl6pPr>
            <a:lvl7pPr marL="2864518" indent="-220348" defTabSz="3020598" eaLnBrk="0" fontAlgn="base" hangingPunct="0">
              <a:spcBef>
                <a:spcPct val="0"/>
              </a:spcBef>
              <a:spcAft>
                <a:spcPct val="0"/>
              </a:spcAft>
              <a:defRPr sz="6000">
                <a:solidFill>
                  <a:schemeClr val="tx1"/>
                </a:solidFill>
                <a:latin typeface="Arial" panose="020B0604020202020204" pitchFamily="34" charset="0"/>
              </a:defRPr>
            </a:lvl7pPr>
            <a:lvl8pPr marL="3305213" indent="-220348" defTabSz="3020598" eaLnBrk="0" fontAlgn="base" hangingPunct="0">
              <a:spcBef>
                <a:spcPct val="0"/>
              </a:spcBef>
              <a:spcAft>
                <a:spcPct val="0"/>
              </a:spcAft>
              <a:defRPr sz="6000">
                <a:solidFill>
                  <a:schemeClr val="tx1"/>
                </a:solidFill>
                <a:latin typeface="Arial" panose="020B0604020202020204" pitchFamily="34" charset="0"/>
              </a:defRPr>
            </a:lvl8pPr>
            <a:lvl9pPr marL="3745908" indent="-220348" defTabSz="3020598"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fld id="{8F0B30D4-C0F3-4ACF-BEBA-B719D23B2938}" type="slidenum">
              <a:rPr lang="en-US" altLang="en-US" sz="1200">
                <a:cs typeface="Arial" panose="020B0604020202020204" pitchFamily="34" charset="0"/>
              </a:rPr>
              <a:pPr eaLnBrk="1" hangingPunct="1"/>
              <a:t>20</a:t>
            </a:fld>
            <a:endParaRPr lang="en-US" altLang="en-US" sz="1200">
              <a:cs typeface="Arial" panose="020B0604020202020204" pitchFamily="34" charset="0"/>
            </a:endParaRPr>
          </a:p>
        </p:txBody>
      </p:sp>
    </p:spTree>
    <p:extLst>
      <p:ext uri="{BB962C8B-B14F-4D97-AF65-F5344CB8AC3E}">
        <p14:creationId xmlns:p14="http://schemas.microsoft.com/office/powerpoint/2010/main" val="3914685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screen of the CRC </a:t>
            </a:r>
            <a:r>
              <a:rPr lang="en-US" dirty="0" err="1" smtClean="0"/>
              <a:t>eTool</a:t>
            </a:r>
            <a:r>
              <a:rPr lang="en-US" dirty="0" smtClean="0"/>
              <a:t> that you will see is</a:t>
            </a:r>
            <a:r>
              <a:rPr lang="en-US" baseline="0" dirty="0" smtClean="0"/>
              <a:t> the main screen with the line list, which will show the list of all individuals who are being or have been processed at the CRC. </a:t>
            </a:r>
          </a:p>
          <a:p>
            <a:r>
              <a:rPr lang="en-US" baseline="0" dirty="0" smtClean="0"/>
              <a:t>The main screen will also show the tab to “+Add New Record,” which Welcome Desk staff will use to add new individuals for processing at a CRC. </a:t>
            </a:r>
          </a:p>
          <a:p>
            <a:r>
              <a:rPr lang="en-US" b="1" baseline="0" dirty="0" smtClean="0"/>
              <a:t>Please note that ONLY the staff at Welcome Desk should use the </a:t>
            </a:r>
            <a:r>
              <a:rPr lang="en-US" b="1" dirty="0" smtClean="0"/>
              <a:t>CRC </a:t>
            </a:r>
            <a:r>
              <a:rPr lang="en-US" b="1" dirty="0" err="1" smtClean="0"/>
              <a:t>eTool</a:t>
            </a:r>
            <a:r>
              <a:rPr lang="en-US" b="1" dirty="0" smtClean="0"/>
              <a:t> to </a:t>
            </a:r>
            <a:r>
              <a:rPr lang="en-US" b="1" baseline="0" dirty="0" smtClean="0"/>
              <a:t>add new individuals for processing at a CRC</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160169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Staff at Welcome Desk, which could be same as the Initial Sorting station, will click the “+Add New Record” button which will lead to the next screen shown here. This is entry point for all individuals. </a:t>
            </a:r>
          </a:p>
          <a:p>
            <a:pPr marL="212393" indent="-212393">
              <a:buAutoNum type="arabicPeriod"/>
            </a:pPr>
            <a:r>
              <a:rPr lang="en-US" baseline="0" dirty="0" smtClean="0"/>
              <a:t>First, provide a unique barcode or ID number for each individual. If the information is for a family, use suffix A, B, C etc. for each family member in “Barcode” or “ID Number” field. For example, 1001A for member 1, 1001B for member 2 and so on. Then collect information on all required fields: Last Name, First Name, Middle Initial (optional), and Age. For infants between 0 to 11 months of age, click “Months” when collecting age information.</a:t>
            </a:r>
          </a:p>
          <a:p>
            <a:pPr marL="212393" indent="-212393">
              <a:buAutoNum type="arabicPeriod"/>
            </a:pPr>
            <a:r>
              <a:rPr lang="en-US" baseline="0" dirty="0" smtClean="0"/>
              <a:t>Then click on “Initial Sorting” button to open the “Initial Sorting” form. </a:t>
            </a:r>
            <a:r>
              <a:rPr lang="en-US" b="1" baseline="0" dirty="0" smtClean="0"/>
              <a:t>Remember, ONLY the staff at Welcome Desk or Initial Sorting station should click this button as they enter information on NEW individuals coming to this CRC.</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3929314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“Initial Sorting Station” form, which is the entry point for all individuals receiving service at this CRC.</a:t>
            </a:r>
          </a:p>
          <a:p>
            <a:pPr marL="212393" indent="-212393">
              <a:buAutoNum type="arabicPeriod"/>
            </a:pPr>
            <a:r>
              <a:rPr lang="en-US" baseline="0" dirty="0" smtClean="0"/>
              <a:t>Click the button for “Instructions” at the top right of the screen to learn how to collect information at this station.</a:t>
            </a:r>
          </a:p>
          <a:p>
            <a:r>
              <a:rPr lang="en-US" baseline="0" dirty="0" smtClean="0"/>
              <a:t>Remember to collect information on ALL required fields on this form.</a:t>
            </a:r>
          </a:p>
          <a:p>
            <a:r>
              <a:rPr lang="en-US" baseline="0" dirty="0" smtClean="0"/>
              <a:t>2. Make sure you indicate where the person is going after initial sorting based on the information collected on this form. For example, a person with injuries will go to the first aid station; a person with high radioactive contamination will go to the “Wash” station.</a:t>
            </a:r>
          </a:p>
          <a:p>
            <a:r>
              <a:rPr lang="en-US" baseline="0" dirty="0" smtClean="0"/>
              <a:t>3. After collecting all required information, click the “Save &amp; Close” button, which is located at the top right and also at the bottom of this form.</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2907721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Line</a:t>
            </a:r>
            <a:r>
              <a:rPr lang="en-US" baseline="0" dirty="0" smtClean="0"/>
              <a:t> List, from which you can select the individual record.</a:t>
            </a:r>
          </a:p>
          <a:p>
            <a:endParaRPr lang="en-US" baseline="0" dirty="0" smtClean="0"/>
          </a:p>
          <a:p>
            <a:r>
              <a:rPr lang="en-US" baseline="0" dirty="0" smtClean="0"/>
              <a:t>Remember, you can add new record ONLY at Initial Sorting.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4214398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For all other stations, do</a:t>
            </a:r>
            <a:r>
              <a:rPr lang="en-US" b="1" baseline="0" dirty="0" smtClean="0"/>
              <a:t> NOT click on “Add New Record.”</a:t>
            </a:r>
          </a:p>
          <a:p>
            <a:r>
              <a:rPr lang="en-US" baseline="0" dirty="0" smtClean="0"/>
              <a:t>1. To collect information for your respective station, you can find the individual from the line list. You can sort all fields shown here, for example, “Barcode ID” or “</a:t>
            </a:r>
            <a:r>
              <a:rPr lang="en-US" baseline="0" dirty="0" err="1" smtClean="0"/>
              <a:t>Lastname</a:t>
            </a:r>
            <a:r>
              <a:rPr lang="en-US" baseline="0" dirty="0" smtClean="0"/>
              <a:t>.”</a:t>
            </a:r>
          </a:p>
          <a:p>
            <a:r>
              <a:rPr lang="en-US" baseline="0" dirty="0" smtClean="0"/>
              <a:t>2. You can also use “Search” to find the individual</a:t>
            </a:r>
          </a:p>
          <a:p>
            <a:r>
              <a:rPr lang="en-US" baseline="0" dirty="0" smtClean="0"/>
              <a:t>3. Once you find the individual’s record, click “Open.”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3604787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a:t>
            </a:r>
            <a:r>
              <a:rPr lang="en-US" baseline="0" dirty="0" smtClean="0"/>
              <a:t> record of the individual is open, you will see the screen with the list of stations.</a:t>
            </a:r>
          </a:p>
          <a:p>
            <a:r>
              <a:rPr lang="en-US" baseline="0" dirty="0" smtClean="0"/>
              <a:t>Select the station assigned to you to enter data.</a:t>
            </a:r>
          </a:p>
          <a:p>
            <a:r>
              <a:rPr lang="en-US" baseline="0" dirty="0" smtClean="0"/>
              <a:t>For station-specific instructions, click the button at the top of each screen.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3595460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2863977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earlier, the “Instructions” button is on top of</a:t>
            </a:r>
            <a:r>
              <a:rPr lang="en-US" baseline="0" dirty="0" smtClean="0"/>
              <a:t> each screen. Read the instructions before completing information collection.</a:t>
            </a:r>
          </a:p>
          <a:p>
            <a:r>
              <a:rPr lang="en-US" baseline="0" dirty="0" smtClean="0"/>
              <a:t>At every station, collect information on all required fields.</a:t>
            </a:r>
          </a:p>
          <a:p>
            <a:r>
              <a:rPr lang="en-US" baseline="0" dirty="0" smtClean="0"/>
              <a:t>Skip-patterns are built-in; they help simplify data collection.</a:t>
            </a:r>
          </a:p>
          <a:p>
            <a:r>
              <a:rPr lang="en-US" baseline="0" dirty="0" smtClean="0"/>
              <a:t>After collecting information, click “Save &amp; Close” button. Always save information!</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2972264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2393" indent="-212393">
              <a:buAutoNum type="arabicPeriod"/>
            </a:pPr>
            <a:r>
              <a:rPr lang="en-US" dirty="0" smtClean="0"/>
              <a:t>Can’t</a:t>
            </a:r>
            <a:r>
              <a:rPr lang="en-US" baseline="0" dirty="0" smtClean="0"/>
              <a:t> stress this enough</a:t>
            </a:r>
            <a:r>
              <a:rPr lang="en-US" b="1" baseline="0" dirty="0" smtClean="0"/>
              <a:t>, always “Save &amp; Close”</a:t>
            </a:r>
          </a:p>
          <a:p>
            <a:pPr marL="212393" indent="-212393">
              <a:buAutoNum type="arabicPeriod"/>
            </a:pPr>
            <a:r>
              <a:rPr lang="en-US" baseline="0" dirty="0" smtClean="0"/>
              <a:t>The “Back” button will take you back to the screen with all station buttons</a:t>
            </a:r>
          </a:p>
          <a:p>
            <a:endParaRPr lang="en-US" baseline="0" dirty="0" smtClean="0"/>
          </a:p>
          <a:p>
            <a:r>
              <a:rPr lang="en-US" u="sng" baseline="0" dirty="0" smtClean="0"/>
              <a:t>CLICK NEXT</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3453907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What is an Improvised Nuclear Device (IND)?</a:t>
            </a:r>
          </a:p>
          <a:p>
            <a:r>
              <a:rPr lang="en-US" dirty="0" smtClean="0">
                <a:effectLst/>
              </a:rPr>
              <a:t>A nuclear emergency involves the explosion of a nuclear weapon</a:t>
            </a:r>
            <a:r>
              <a:rPr lang="en-US" baseline="0" dirty="0" smtClean="0">
                <a:effectLst/>
              </a:rPr>
              <a:t> </a:t>
            </a:r>
            <a:r>
              <a:rPr lang="en-US" dirty="0" smtClean="0">
                <a:effectLst/>
              </a:rPr>
              <a:t>or an improvised nuclear device (IND),</a:t>
            </a:r>
            <a:r>
              <a:rPr lang="en-US" baseline="0" dirty="0" smtClean="0">
                <a:effectLst/>
              </a:rPr>
              <a:t> similar to the one used in Hiroshima but with low kiloton yield. </a:t>
            </a:r>
            <a:endParaRPr lang="en-US" dirty="0" smtClean="0">
              <a:effectLst/>
            </a:endParaRPr>
          </a:p>
          <a:p>
            <a:r>
              <a:rPr lang="en-US" dirty="0" smtClean="0">
                <a:effectLst/>
              </a:rPr>
              <a:t>IND</a:t>
            </a:r>
            <a:r>
              <a:rPr lang="en-US" baseline="0" dirty="0" smtClean="0">
                <a:effectLst/>
              </a:rPr>
              <a:t> detonation may be intentional and a possible tool of terrorism. It will most likely occur with no warning.</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3527442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more thing to keep in mind: </a:t>
            </a:r>
            <a:r>
              <a:rPr lang="en-US" b="1" baseline="0" dirty="0" smtClean="0"/>
              <a:t>Do Not Click EXIT</a:t>
            </a:r>
            <a:r>
              <a:rPr lang="en-US" baseline="0" dirty="0" smtClean="0"/>
              <a:t>!</a:t>
            </a:r>
          </a:p>
          <a:p>
            <a:endParaRPr lang="en-US" baseline="0" dirty="0" smtClean="0"/>
          </a:p>
          <a:p>
            <a:r>
              <a:rPr lang="en-US" baseline="0" dirty="0" smtClean="0"/>
              <a:t>If you clicked Exit accidently, make sure you click “Save” in the pop-up box to save information. Otherwise it will lose all information collected for the record.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2009564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722018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strike="noStrike" dirty="0" smtClean="0">
                <a:effectLst/>
              </a:rPr>
              <a:t>An IND would cause widespread destruction, injury, and death. People close to the blast site could experience</a:t>
            </a:r>
          </a:p>
          <a:p>
            <a:pPr marL="159295" indent="-159295">
              <a:buFont typeface="Arial" panose="020B0604020202020204" pitchFamily="34" charset="0"/>
              <a:buChar char="•"/>
            </a:pPr>
            <a:r>
              <a:rPr lang="en-US" dirty="0" smtClean="0">
                <a:effectLst/>
              </a:rPr>
              <a:t>Injury or death (as a result of the blast)</a:t>
            </a:r>
          </a:p>
          <a:p>
            <a:pPr marL="159295" indent="-159295">
              <a:buFont typeface="Arial" panose="020B0604020202020204" pitchFamily="34" charset="0"/>
              <a:buChar char="•"/>
            </a:pPr>
            <a:r>
              <a:rPr lang="en-US" dirty="0" smtClean="0">
                <a:effectLst/>
              </a:rPr>
              <a:t>Moderate to severe thermal</a:t>
            </a:r>
            <a:r>
              <a:rPr lang="en-US" baseline="0" dirty="0" smtClean="0">
                <a:effectLst/>
              </a:rPr>
              <a:t> and radiation </a:t>
            </a:r>
            <a:r>
              <a:rPr lang="en-US" dirty="0" smtClean="0">
                <a:effectLst/>
              </a:rPr>
              <a:t>burns from the nuclear fallout. “Fallout” is the name for </a:t>
            </a:r>
            <a:r>
              <a:rPr lang="en-US" dirty="0" smtClean="0"/>
              <a:t>minute particles of radioactive debris that descend slowly from the atmosphere after a nuclear explosion (https://www.remm.nlm.gov/dictionary.htm#f) </a:t>
            </a:r>
            <a:endParaRPr lang="en-US" dirty="0" smtClean="0">
              <a:effectLst/>
            </a:endParaRPr>
          </a:p>
          <a:p>
            <a:pPr marL="159295" indent="-159295">
              <a:buFont typeface="Arial" panose="020B0604020202020204" pitchFamily="34" charset="0"/>
              <a:buChar char="•"/>
            </a:pPr>
            <a:r>
              <a:rPr lang="en-US" dirty="0" smtClean="0">
                <a:effectLst/>
              </a:rPr>
              <a:t>Burns and wounds can be contaminated by deposition</a:t>
            </a:r>
            <a:r>
              <a:rPr lang="en-US" baseline="0" dirty="0" smtClean="0">
                <a:effectLst/>
              </a:rPr>
              <a:t> of radioactive material from the IND detonation.</a:t>
            </a:r>
            <a:endParaRPr lang="en-US" dirty="0" smtClean="0">
              <a:effectLst/>
            </a:endParaRPr>
          </a:p>
          <a:p>
            <a:pPr marL="159295" indent="-159295">
              <a:buFont typeface="Arial" panose="020B0604020202020204" pitchFamily="34" charset="0"/>
              <a:buChar char="•"/>
            </a:pPr>
            <a:r>
              <a:rPr lang="en-US" dirty="0" smtClean="0">
                <a:effectLst/>
              </a:rPr>
              <a:t>Radiation sickness,</a:t>
            </a:r>
            <a:r>
              <a:rPr lang="en-US" baseline="0" dirty="0" smtClean="0">
                <a:effectLst/>
              </a:rPr>
              <a:t> </a:t>
            </a:r>
            <a:r>
              <a:rPr lang="en-US" dirty="0" smtClean="0">
                <a:effectLst/>
              </a:rPr>
              <a:t>also called “acute radiation syndrome” or ARS—</a:t>
            </a:r>
            <a:r>
              <a:rPr lang="en-US" dirty="0" smtClean="0"/>
              <a:t>A person exposed to radiation will develop ARS only if the radiation dose was high</a:t>
            </a:r>
            <a:r>
              <a:rPr lang="en-US" baseline="0" dirty="0" smtClean="0"/>
              <a:t> and</a:t>
            </a:r>
            <a:r>
              <a:rPr lang="en-US" dirty="0" smtClean="0"/>
              <a:t> penetrating (e.g., </a:t>
            </a:r>
            <a:r>
              <a:rPr lang="en-US" dirty="0" smtClean="0">
                <a:hlinkClick r:id="rId3"/>
              </a:rPr>
              <a:t>x-rays</a:t>
            </a:r>
            <a:r>
              <a:rPr lang="en-US" dirty="0" smtClean="0"/>
              <a:t> or </a:t>
            </a:r>
            <a:r>
              <a:rPr lang="en-US" dirty="0" smtClean="0">
                <a:hlinkClick r:id="rId4"/>
              </a:rPr>
              <a:t>gamma rays</a:t>
            </a:r>
            <a:r>
              <a:rPr lang="en-US" dirty="0" smtClean="0"/>
              <a:t>), encompassed most or all of the body, and received in a short period of time. (https://www.remm.nlm.gov/dictionary.htm#letter_a)</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142750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radiation incident impacting a large population will require local response authorities to establish one or more population monitoring and decontamination facilities to assess people for exposure, contamination, and the need for decontamination or other medical follow-up. These facilities are known as “community reception centers (CRCs)”. </a:t>
            </a:r>
          </a:p>
          <a:p>
            <a:endParaRPr lang="en-US" dirty="0" smtClean="0"/>
          </a:p>
          <a:p>
            <a:r>
              <a:rPr lang="en-US" dirty="0" smtClean="0"/>
              <a:t>CRCs should be located outside the affected area and be operational within 24 to 48 hours after an incident or sooner if resources are available. </a:t>
            </a:r>
            <a:endParaRPr lang="en-US" altLang="en-US"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20824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9572">
              <a:defRPr/>
            </a:pPr>
            <a:r>
              <a:rPr lang="en-US" dirty="0" smtClean="0"/>
              <a:t>CRCs are especially beneficial in reducing the potential burden on hospitals and maximizing scarce medical resources. They</a:t>
            </a:r>
            <a:r>
              <a:rPr lang="en-US" baseline="0" dirty="0" smtClean="0"/>
              <a:t> also </a:t>
            </a:r>
            <a:r>
              <a:rPr lang="en-US" dirty="0" smtClean="0"/>
              <a:t>support the operations of public and special needs shelters that will be hosting the displaced population. </a:t>
            </a:r>
          </a:p>
          <a:p>
            <a:pPr defTabSz="849572">
              <a:defRPr/>
            </a:pPr>
            <a:endParaRPr lang="en-US" dirty="0" smtClean="0"/>
          </a:p>
          <a:p>
            <a:pPr defTabSz="849572">
              <a:defRPr/>
            </a:pPr>
            <a:r>
              <a:rPr lang="en-US" dirty="0" smtClean="0"/>
              <a:t>The basic services offered at a CRC include the following: screening people for radioactive contamination, assisting people with washing or decontamination, registering people for subsequent follow-up, and prioritizing people for further care.  </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55406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smtClean="0"/>
              <a:t>This graphic shows the role</a:t>
            </a:r>
            <a:r>
              <a:rPr lang="en-US" baseline="0" dirty="0" smtClean="0"/>
              <a:t> of CRCs in guiding the displaced population. </a:t>
            </a:r>
            <a:r>
              <a:rPr lang="en-US" altLang="en-US" dirty="0" smtClean="0">
                <a:latin typeface="Arial" panose="020B0604020202020204" pitchFamily="34" charset="0"/>
              </a:rPr>
              <a:t>The CRC is the</a:t>
            </a:r>
            <a:r>
              <a:rPr lang="en-US" altLang="en-US" baseline="0" dirty="0" smtClean="0">
                <a:latin typeface="Arial" panose="020B0604020202020204" pitchFamily="34" charset="0"/>
              </a:rPr>
              <a:t> first step in moving the displaced population to the appropriate destination.</a:t>
            </a:r>
            <a:r>
              <a:rPr lang="en-US" altLang="en-US" dirty="0" smtClean="0">
                <a:latin typeface="Arial" panose="020B0604020202020204" pitchFamily="34" charset="0"/>
              </a:rPr>
              <a:t>, It provides the essential</a:t>
            </a:r>
            <a:r>
              <a:rPr lang="en-US" altLang="en-US" baseline="0" dirty="0" smtClean="0">
                <a:latin typeface="Arial" panose="020B0604020202020204" pitchFamily="34" charset="0"/>
              </a:rPr>
              <a:t> services </a:t>
            </a:r>
            <a:r>
              <a:rPr lang="en-US" altLang="en-US" dirty="0" smtClean="0">
                <a:latin typeface="Arial" panose="020B0604020202020204" pitchFamily="34" charset="0"/>
              </a:rPr>
              <a:t>of contamination control, medical prioritization, and patient tracking that will streamline efforts to provide additional care and follow-up services.</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45941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flow</a:t>
            </a:r>
            <a:r>
              <a:rPr lang="en-US" baseline="0" dirty="0" smtClean="0"/>
              <a:t> diagram shows the layout of the CRC and the flow of individuals based on their exposure and medical needs. There are seven main stations at a CRC: four are located in the contaminated zone:</a:t>
            </a:r>
          </a:p>
          <a:p>
            <a:pPr marL="159295" indent="-159295">
              <a:buFont typeface="Arial" panose="020B0604020202020204" pitchFamily="34" charset="0"/>
              <a:buChar char="•"/>
            </a:pPr>
            <a:r>
              <a:rPr lang="en-US" baseline="0" dirty="0" smtClean="0"/>
              <a:t>Initial sorting</a:t>
            </a:r>
          </a:p>
          <a:p>
            <a:pPr marL="159295" indent="-159295">
              <a:buFont typeface="Arial" panose="020B0604020202020204" pitchFamily="34" charset="0"/>
              <a:buChar char="•"/>
            </a:pPr>
            <a:r>
              <a:rPr lang="en-US" baseline="0" dirty="0" smtClean="0"/>
              <a:t>First aid</a:t>
            </a:r>
          </a:p>
          <a:p>
            <a:pPr marL="159295" indent="-159295">
              <a:buFont typeface="Arial" panose="020B0604020202020204" pitchFamily="34" charset="0"/>
              <a:buChar char="•"/>
            </a:pPr>
            <a:r>
              <a:rPr lang="en-US" baseline="0" dirty="0" smtClean="0"/>
              <a:t>Contamination screening</a:t>
            </a:r>
          </a:p>
          <a:p>
            <a:pPr marL="159295" indent="-159295">
              <a:buFont typeface="Arial" panose="020B0604020202020204" pitchFamily="34" charset="0"/>
              <a:buChar char="•"/>
            </a:pPr>
            <a:r>
              <a:rPr lang="en-US" baseline="0" dirty="0" smtClean="0"/>
              <a:t>Wash or decontamination</a:t>
            </a:r>
          </a:p>
          <a:p>
            <a:r>
              <a:rPr lang="en-US" baseline="0" dirty="0" smtClean="0"/>
              <a:t>Three stations are located in the clean zone:</a:t>
            </a:r>
          </a:p>
          <a:p>
            <a:pPr marL="159295" indent="-159295">
              <a:buFont typeface="Arial" panose="020B0604020202020204" pitchFamily="34" charset="0"/>
              <a:buChar char="•"/>
            </a:pPr>
            <a:r>
              <a:rPr lang="en-US" baseline="0" dirty="0" smtClean="0"/>
              <a:t>Registration for follow-up purposes</a:t>
            </a:r>
          </a:p>
          <a:p>
            <a:pPr marL="159295" indent="-159295">
              <a:buFont typeface="Arial" panose="020B0604020202020204" pitchFamily="34" charset="0"/>
              <a:buChar char="•"/>
            </a:pPr>
            <a:r>
              <a:rPr lang="en-US" dirty="0" smtClean="0"/>
              <a:t>Radiation dose assessment</a:t>
            </a:r>
          </a:p>
          <a:p>
            <a:pPr marL="159295" indent="-159295">
              <a:buFont typeface="Arial" panose="020B0604020202020204" pitchFamily="34" charset="0"/>
              <a:buChar char="•"/>
            </a:pPr>
            <a:r>
              <a:rPr lang="en-US" dirty="0" smtClean="0"/>
              <a:t>Discharge</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3970899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Initial Sorting Station is where staff put people on the correct path through the CRC.  Staff here identify people who have:</a:t>
            </a:r>
          </a:p>
          <a:p>
            <a:pPr eaLnBrk="1" hangingPunct="1">
              <a:spcBef>
                <a:spcPct val="0"/>
              </a:spcBef>
              <a:buFontTx/>
              <a:buChar char="•"/>
            </a:pPr>
            <a:r>
              <a:rPr lang="en-US" altLang="en-US" dirty="0" smtClean="0"/>
              <a:t>Urgent medical need, </a:t>
            </a:r>
          </a:p>
          <a:p>
            <a:pPr eaLnBrk="1" hangingPunct="1">
              <a:spcBef>
                <a:spcPct val="0"/>
              </a:spcBef>
              <a:buFontTx/>
              <a:buChar char="•"/>
            </a:pPr>
            <a:r>
              <a:rPr lang="en-US" altLang="en-US" dirty="0" smtClean="0"/>
              <a:t>High levels of contamination,</a:t>
            </a:r>
          </a:p>
          <a:p>
            <a:pPr eaLnBrk="1" hangingPunct="1">
              <a:spcBef>
                <a:spcPct val="0"/>
              </a:spcBef>
              <a:buFontTx/>
              <a:buChar char="•"/>
            </a:pPr>
            <a:r>
              <a:rPr lang="en-US" altLang="en-US" dirty="0" smtClean="0"/>
              <a:t>Special needs, or </a:t>
            </a:r>
          </a:p>
          <a:p>
            <a:pPr eaLnBrk="1" hangingPunct="1">
              <a:spcBef>
                <a:spcPct val="0"/>
              </a:spcBef>
              <a:buFontTx/>
              <a:buChar char="•"/>
            </a:pPr>
            <a:r>
              <a:rPr lang="en-US" altLang="en-US" dirty="0" smtClean="0"/>
              <a:t>Prior decontamination.</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000">
                <a:solidFill>
                  <a:schemeClr val="tx1"/>
                </a:solidFill>
                <a:latin typeface="Arial" panose="020B0604020202020204" pitchFamily="34" charset="0"/>
              </a:defRPr>
            </a:lvl1pPr>
            <a:lvl2pPr marL="716130" indent="-275434" eaLnBrk="0" hangingPunct="0">
              <a:defRPr sz="6000">
                <a:solidFill>
                  <a:schemeClr val="tx1"/>
                </a:solidFill>
                <a:latin typeface="Arial" panose="020B0604020202020204" pitchFamily="34" charset="0"/>
              </a:defRPr>
            </a:lvl2pPr>
            <a:lvl3pPr marL="1101738" indent="-220348" eaLnBrk="0" hangingPunct="0">
              <a:defRPr sz="6000">
                <a:solidFill>
                  <a:schemeClr val="tx1"/>
                </a:solidFill>
                <a:latin typeface="Arial" panose="020B0604020202020204" pitchFamily="34" charset="0"/>
              </a:defRPr>
            </a:lvl3pPr>
            <a:lvl4pPr marL="1542433" indent="-220348" eaLnBrk="0" hangingPunct="0">
              <a:defRPr sz="6000">
                <a:solidFill>
                  <a:schemeClr val="tx1"/>
                </a:solidFill>
                <a:latin typeface="Arial" panose="020B0604020202020204" pitchFamily="34" charset="0"/>
              </a:defRPr>
            </a:lvl4pPr>
            <a:lvl5pPr marL="1983128" indent="-220348" eaLnBrk="0" hangingPunct="0">
              <a:defRPr sz="6000">
                <a:solidFill>
                  <a:schemeClr val="tx1"/>
                </a:solidFill>
                <a:latin typeface="Arial" panose="020B0604020202020204" pitchFamily="34" charset="0"/>
              </a:defRPr>
            </a:lvl5pPr>
            <a:lvl6pPr marL="2423823" indent="-220348" defTabSz="3020598" eaLnBrk="0" fontAlgn="base" hangingPunct="0">
              <a:spcBef>
                <a:spcPct val="0"/>
              </a:spcBef>
              <a:spcAft>
                <a:spcPct val="0"/>
              </a:spcAft>
              <a:defRPr sz="6000">
                <a:solidFill>
                  <a:schemeClr val="tx1"/>
                </a:solidFill>
                <a:latin typeface="Arial" panose="020B0604020202020204" pitchFamily="34" charset="0"/>
              </a:defRPr>
            </a:lvl6pPr>
            <a:lvl7pPr marL="2864518" indent="-220348" defTabSz="3020598" eaLnBrk="0" fontAlgn="base" hangingPunct="0">
              <a:spcBef>
                <a:spcPct val="0"/>
              </a:spcBef>
              <a:spcAft>
                <a:spcPct val="0"/>
              </a:spcAft>
              <a:defRPr sz="6000">
                <a:solidFill>
                  <a:schemeClr val="tx1"/>
                </a:solidFill>
                <a:latin typeface="Arial" panose="020B0604020202020204" pitchFamily="34" charset="0"/>
              </a:defRPr>
            </a:lvl7pPr>
            <a:lvl8pPr marL="3305213" indent="-220348" defTabSz="3020598" eaLnBrk="0" fontAlgn="base" hangingPunct="0">
              <a:spcBef>
                <a:spcPct val="0"/>
              </a:spcBef>
              <a:spcAft>
                <a:spcPct val="0"/>
              </a:spcAft>
              <a:defRPr sz="6000">
                <a:solidFill>
                  <a:schemeClr val="tx1"/>
                </a:solidFill>
                <a:latin typeface="Arial" panose="020B0604020202020204" pitchFamily="34" charset="0"/>
              </a:defRPr>
            </a:lvl8pPr>
            <a:lvl9pPr marL="3745908" indent="-220348" defTabSz="3020598" eaLnBrk="0" fontAlgn="base" hangingPunct="0">
              <a:spcBef>
                <a:spcPct val="0"/>
              </a:spcBef>
              <a:spcAft>
                <a:spcPct val="0"/>
              </a:spcAft>
              <a:defRPr sz="6000">
                <a:solidFill>
                  <a:schemeClr val="tx1"/>
                </a:solidFill>
                <a:latin typeface="Arial" panose="020B0604020202020204" pitchFamily="34" charset="0"/>
              </a:defRPr>
            </a:lvl9pPr>
          </a:lstStyle>
          <a:p>
            <a:pPr eaLnBrk="1" hangingPunct="1"/>
            <a:fld id="{7DDE9532-D7A4-414A-97F6-593A492AE1FC}" type="slidenum">
              <a:rPr lang="en-US" altLang="en-US" sz="1200">
                <a:cs typeface="Arial" panose="020B0604020202020204" pitchFamily="34" charset="0"/>
              </a:rPr>
              <a:pPr eaLnBrk="1" hangingPunct="1"/>
              <a:t>9</a:t>
            </a:fld>
            <a:endParaRPr lang="en-US" altLang="en-US" sz="1200">
              <a:cs typeface="Arial" panose="020B0604020202020204" pitchFamily="34" charset="0"/>
            </a:endParaRPr>
          </a:p>
        </p:txBody>
      </p:sp>
    </p:spTree>
    <p:extLst>
      <p:ext uri="{BB962C8B-B14F-4D97-AF65-F5344CB8AC3E}">
        <p14:creationId xmlns:p14="http://schemas.microsoft.com/office/powerpoint/2010/main" val="3158554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NCEH-ATSDR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22776" y="338328"/>
            <a:ext cx="5084064" cy="866834"/>
          </a:xfrm>
          <a:prstGeom prst="rect">
            <a:avLst/>
          </a:prstGeom>
        </p:spPr>
        <p:txBody>
          <a:bodyPr anchor="ctr" anchorCtr="0"/>
          <a:lstStyle>
            <a:lvl1pPr algn="l">
              <a:lnSpc>
                <a:spcPts val="3000"/>
              </a:lnSpc>
              <a:defRPr sz="3200" b="1" baseline="0">
                <a:solidFill>
                  <a:srgbClr val="005DAA"/>
                </a:solidFill>
                <a:effectLst/>
                <a:latin typeface="Calibri" pitchFamily="34" charset="0"/>
              </a:defRPr>
            </a:lvl1pPr>
          </a:lstStyle>
          <a:p>
            <a:endParaRPr lang="en-US" dirty="0"/>
          </a:p>
        </p:txBody>
      </p:sp>
      <p:sp>
        <p:nvSpPr>
          <p:cNvPr id="10" name="Subtitle 2"/>
          <p:cNvSpPr>
            <a:spLocks noGrp="1"/>
          </p:cNvSpPr>
          <p:nvPr>
            <p:ph type="subTitle" idx="1"/>
          </p:nvPr>
        </p:nvSpPr>
        <p:spPr>
          <a:xfrm>
            <a:off x="3922776" y="1463040"/>
            <a:ext cx="5084064" cy="658368"/>
          </a:xfrm>
          <a:prstGeom prst="rect">
            <a:avLst/>
          </a:prstGeom>
        </p:spPr>
        <p:txBody>
          <a:bodyPr/>
          <a:lstStyle>
            <a:lvl1pPr marL="0" indent="0" algn="l">
              <a:spcBef>
                <a:spcPts val="0"/>
              </a:spcBef>
              <a:buNone/>
              <a:defRPr sz="2400" b="1" baseline="0">
                <a:solidFill>
                  <a:srgbClr val="005DA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3" name="Text Placeholder 8"/>
          <p:cNvSpPr>
            <a:spLocks noGrp="1"/>
          </p:cNvSpPr>
          <p:nvPr>
            <p:ph type="body" sz="quarter" idx="10"/>
          </p:nvPr>
        </p:nvSpPr>
        <p:spPr>
          <a:xfrm>
            <a:off x="3922776" y="2468880"/>
            <a:ext cx="5084064" cy="971550"/>
          </a:xfrm>
          <a:prstGeom prst="rect">
            <a:avLst/>
          </a:prstGeom>
        </p:spPr>
        <p:txBody>
          <a:bodyPr/>
          <a:lstStyle>
            <a:lvl1pPr marL="0" indent="0" algn="l">
              <a:lnSpc>
                <a:spcPct val="100000"/>
              </a:lnSpc>
              <a:buNone/>
              <a:defRPr sz="2000" baseline="0">
                <a:solidFill>
                  <a:srgbClr val="005DA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43400" y="4431603"/>
            <a:ext cx="6550591" cy="584775"/>
          </a:xfrm>
          <a:prstGeom prst="rect">
            <a:avLst/>
          </a:prstGeom>
          <a:noFill/>
        </p:spPr>
        <p:txBody>
          <a:bodyPr wrap="square" rtlCol="0">
            <a:spAutoFit/>
          </a:bodyPr>
          <a:lstStyle/>
          <a:p>
            <a:r>
              <a:rPr lang="en-US" sz="1600" b="1" dirty="0" smtClean="0">
                <a:solidFill>
                  <a:schemeClr val="bg2"/>
                </a:solidFill>
                <a:latin typeface="Calibri" panose="020F0502020204030204" pitchFamily="34" charset="0"/>
              </a:rPr>
              <a:t>National Center for Environmental Health</a:t>
            </a:r>
          </a:p>
          <a:p>
            <a:r>
              <a:rPr lang="en-US" sz="1600" b="1" dirty="0" smtClean="0">
                <a:solidFill>
                  <a:schemeClr val="bg2"/>
                </a:solidFill>
                <a:latin typeface="Calibri" panose="020F0502020204030204" pitchFamily="34" charset="0"/>
              </a:rPr>
              <a:t>Agency</a:t>
            </a:r>
            <a:r>
              <a:rPr lang="en-US" sz="1600" b="1" baseline="0" dirty="0" smtClean="0">
                <a:solidFill>
                  <a:schemeClr val="bg2"/>
                </a:solidFill>
                <a:latin typeface="Calibri" panose="020F0502020204030204" pitchFamily="34" charset="0"/>
              </a:rPr>
              <a:t> for Toxic Substances and Disease Registry</a:t>
            </a:r>
            <a:endParaRPr lang="en-US" sz="1600" b="1" dirty="0" smtClean="0">
              <a:solidFill>
                <a:schemeClr val="bg2"/>
              </a:solidFill>
              <a:latin typeface="Calibri" panose="020F0502020204030204" pitchFamily="34" charset="0"/>
            </a:endParaRP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5902" t="20907" b="9401"/>
          <a:stretch/>
        </p:blipFill>
        <p:spPr>
          <a:xfrm>
            <a:off x="-1" y="187680"/>
            <a:ext cx="3712533" cy="4123944"/>
          </a:xfrm>
          <a:prstGeom prst="rect">
            <a:avLst/>
          </a:prstGeom>
        </p:spPr>
      </p:pic>
    </p:spTree>
    <p:extLst>
      <p:ext uri="{BB962C8B-B14F-4D97-AF65-F5344CB8AC3E}">
        <p14:creationId xmlns:p14="http://schemas.microsoft.com/office/powerpoint/2010/main" val="215208380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_2">
    <p:bg>
      <p:bgPr>
        <a:solidFill>
          <a:srgbClr val="005DAA">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350323"/>
            <a:ext cx="8294913" cy="871538"/>
          </a:xfrm>
          <a:prstGeom prst="rect">
            <a:avLst/>
          </a:prstGeom>
        </p:spPr>
        <p:txBody>
          <a:bodyPr anchor="b"/>
          <a:lstStyle>
            <a:lvl1pPr algn="l">
              <a:defRPr sz="3200" b="1" cap="all" baseline="0">
                <a:solidFill>
                  <a:schemeClr val="bg2"/>
                </a:solidFill>
                <a:effectLst/>
                <a:latin typeface="Calibri" pitchFamily="34" charset="0"/>
              </a:defRPr>
            </a:lvl1pPr>
          </a:lstStyle>
          <a:p>
            <a:r>
              <a:rPr lang="en-US" dirty="0" smtClean="0"/>
              <a:t>Click to add title</a:t>
            </a:r>
            <a:endParaRPr lang="en-US" dirty="0"/>
          </a:p>
        </p:txBody>
      </p:sp>
      <p:sp>
        <p:nvSpPr>
          <p:cNvPr id="5" name="Text Placeholder 2"/>
          <p:cNvSpPr>
            <a:spLocks noGrp="1"/>
          </p:cNvSpPr>
          <p:nvPr>
            <p:ph type="body" idx="1" hasCustomPrompt="1"/>
          </p:nvPr>
        </p:nvSpPr>
        <p:spPr>
          <a:xfrm>
            <a:off x="457201" y="4425696"/>
            <a:ext cx="7772400" cy="426244"/>
          </a:xfrm>
          <a:prstGeom prst="rect">
            <a:avLst/>
          </a:prstGeom>
        </p:spPr>
        <p:txBody>
          <a:bodyPr anchor="b"/>
          <a:lstStyle>
            <a:lvl1pPr marL="0" indent="0" algn="l">
              <a:lnSpc>
                <a:spcPts val="2200"/>
              </a:lnSpc>
              <a:buNone/>
              <a:defRPr sz="24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_1">
    <p:spTree>
      <p:nvGrpSpPr>
        <p:cNvPr id="1" name=""/>
        <p:cNvGrpSpPr/>
        <p:nvPr/>
      </p:nvGrpSpPr>
      <p:grpSpPr>
        <a:xfrm>
          <a:off x="0" y="0"/>
          <a:ext cx="0" cy="0"/>
          <a:chOff x="0" y="0"/>
          <a:chExt cx="0" cy="0"/>
        </a:xfrm>
      </p:grpSpPr>
      <p:grpSp>
        <p:nvGrpSpPr>
          <p:cNvPr id="7" name="Group 6"/>
          <p:cNvGrpSpPr/>
          <p:nvPr userDrawn="1"/>
        </p:nvGrpSpPr>
        <p:grpSpPr>
          <a:xfrm>
            <a:off x="-6797" y="5107771"/>
            <a:ext cx="9151374" cy="0"/>
            <a:chOff x="-6797" y="5107771"/>
            <a:chExt cx="9151374" cy="0"/>
          </a:xfrm>
        </p:grpSpPr>
        <p:cxnSp>
          <p:nvCxnSpPr>
            <p:cNvPr id="8" name="Straight Connector 7"/>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813044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_2">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28846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_3">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2945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_NCEH-ATSD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127218" y="3387249"/>
            <a:ext cx="6639341" cy="1569660"/>
          </a:xfrm>
          <a:prstGeom prst="rect">
            <a:avLst/>
          </a:prstGeom>
          <a:noFill/>
        </p:spPr>
        <p:txBody>
          <a:bodyPr wrap="square" rtlCol="0">
            <a:spAutoFit/>
          </a:bodyPr>
          <a:lstStyle/>
          <a:p>
            <a:r>
              <a:rPr lang="en-US" sz="1200" dirty="0" smtClean="0">
                <a:solidFill>
                  <a:schemeClr val="bg2"/>
                </a:solidFill>
                <a:latin typeface="Calibri" panose="020F0502020204030204" pitchFamily="34" charset="0"/>
              </a:rPr>
              <a:t>For more information, contact NCEH/ATSDR</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1-800-CDC-INFO (232-4636)</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TTY:  1-888-232-6348           www.atsdr.cdc.gov          www.cdc.gov</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Follow us on Twitter   @</a:t>
            </a:r>
            <a:r>
              <a:rPr lang="en-US" sz="1200" dirty="0" err="1" smtClean="0">
                <a:solidFill>
                  <a:schemeClr val="bg2"/>
                </a:solidFill>
                <a:latin typeface="Calibri" panose="020F0502020204030204" pitchFamily="34" charset="0"/>
              </a:rPr>
              <a:t>CDCEnvironment</a:t>
            </a:r>
            <a:r>
              <a:rPr lang="en-US" sz="1200" dirty="0" smtClean="0">
                <a:solidFill>
                  <a:schemeClr val="bg2"/>
                </a:solidFill>
                <a:latin typeface="Calibri" panose="020F0502020204030204" pitchFamily="34" charset="0"/>
              </a:rPr>
              <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9" name="Text Placeholder 2"/>
          <p:cNvSpPr>
            <a:spLocks noGrp="1"/>
          </p:cNvSpPr>
          <p:nvPr>
            <p:ph type="body" idx="1" hasCustomPrompt="1"/>
          </p:nvPr>
        </p:nvSpPr>
        <p:spPr>
          <a:xfrm>
            <a:off x="457201" y="210310"/>
            <a:ext cx="7772400" cy="914400"/>
          </a:xfrm>
          <a:prstGeom prst="rect">
            <a:avLst/>
          </a:prstGeom>
        </p:spPr>
        <p:txBody>
          <a:bodyPr anchor="ctr" anchorCtr="0"/>
          <a:lstStyle>
            <a:lvl1pPr marL="0" indent="0" algn="l">
              <a:lnSpc>
                <a:spcPts val="2200"/>
              </a:lnSpc>
              <a:buNone/>
              <a:defRPr sz="2800" b="1" baseline="0">
                <a:solidFill>
                  <a:srgbClr val="005DAA"/>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text</a:t>
            </a:r>
          </a:p>
        </p:txBody>
      </p:sp>
    </p:spTree>
    <p:extLst>
      <p:ext uri="{BB962C8B-B14F-4D97-AF65-F5344CB8AC3E}">
        <p14:creationId xmlns:p14="http://schemas.microsoft.com/office/powerpoint/2010/main" val="14346583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_ATSD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25631" y="3387279"/>
            <a:ext cx="6639341" cy="1569660"/>
          </a:xfrm>
          <a:prstGeom prst="rect">
            <a:avLst/>
          </a:prstGeom>
          <a:noFill/>
        </p:spPr>
        <p:txBody>
          <a:bodyPr wrap="square" rtlCol="0">
            <a:spAutoFit/>
          </a:bodyPr>
          <a:lstStyle/>
          <a:p>
            <a:r>
              <a:rPr lang="en-US" sz="1200" dirty="0" smtClean="0">
                <a:solidFill>
                  <a:schemeClr val="bg2"/>
                </a:solidFill>
                <a:latin typeface="Calibri" panose="020F0502020204030204" pitchFamily="34" charset="0"/>
              </a:rPr>
              <a:t>For more information, contact ATSDR</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1-800-CDC-INFO (232-4636)</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TTY:  1-888-232-6348           www.atsdr.cdc.gov</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Follow us on Twitter   @</a:t>
            </a:r>
            <a:r>
              <a:rPr lang="en-US" sz="1200" dirty="0" err="1" smtClean="0">
                <a:solidFill>
                  <a:schemeClr val="bg2"/>
                </a:solidFill>
                <a:latin typeface="Calibri" panose="020F0502020204030204" pitchFamily="34" charset="0"/>
              </a:rPr>
              <a:t>CDCEnvironment</a:t>
            </a:r>
            <a:r>
              <a:rPr lang="en-US" sz="1200" dirty="0" smtClean="0">
                <a:solidFill>
                  <a:schemeClr val="bg2"/>
                </a:solidFill>
                <a:latin typeface="Calibri" panose="020F0502020204030204" pitchFamily="34" charset="0"/>
              </a:rPr>
              <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4" name="Text Placeholder 2"/>
          <p:cNvSpPr>
            <a:spLocks noGrp="1"/>
          </p:cNvSpPr>
          <p:nvPr>
            <p:ph type="body" idx="1" hasCustomPrompt="1"/>
          </p:nvPr>
        </p:nvSpPr>
        <p:spPr>
          <a:xfrm>
            <a:off x="457201" y="210310"/>
            <a:ext cx="7772400" cy="914400"/>
          </a:xfrm>
          <a:prstGeom prst="rect">
            <a:avLst/>
          </a:prstGeom>
        </p:spPr>
        <p:txBody>
          <a:bodyPr anchor="ctr" anchorCtr="0"/>
          <a:lstStyle>
            <a:lvl1pPr marL="0" indent="0" algn="l">
              <a:lnSpc>
                <a:spcPts val="2200"/>
              </a:lnSpc>
              <a:buNone/>
              <a:defRPr sz="2800" b="1" baseline="0">
                <a:solidFill>
                  <a:srgbClr val="76AE99"/>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text</a:t>
            </a:r>
          </a:p>
        </p:txBody>
      </p:sp>
    </p:spTree>
    <p:extLst>
      <p:ext uri="{BB962C8B-B14F-4D97-AF65-F5344CB8AC3E}">
        <p14:creationId xmlns:p14="http://schemas.microsoft.com/office/powerpoint/2010/main" val="117546057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_NCEH">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127218" y="3387249"/>
            <a:ext cx="6639341" cy="1384995"/>
          </a:xfrm>
          <a:prstGeom prst="rect">
            <a:avLst/>
          </a:prstGeom>
          <a:noFill/>
        </p:spPr>
        <p:txBody>
          <a:bodyPr wrap="square" rtlCol="0">
            <a:spAutoFit/>
          </a:bodyPr>
          <a:lstStyle/>
          <a:p>
            <a:r>
              <a:rPr lang="en-US" sz="1200" dirty="0" smtClean="0">
                <a:solidFill>
                  <a:schemeClr val="bg2"/>
                </a:solidFill>
                <a:latin typeface="Calibri" panose="020F0502020204030204" pitchFamily="34" charset="0"/>
              </a:rPr>
              <a:t>For more information, contact NCEH</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1-800-CDC-INFO (232-4636)</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TTY:  1-888-232-6348           www.cdc.gov</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Follow us on Twitter   @</a:t>
            </a:r>
            <a:r>
              <a:rPr lang="en-US" sz="1200" dirty="0" err="1" smtClean="0">
                <a:solidFill>
                  <a:schemeClr val="bg2"/>
                </a:solidFill>
                <a:latin typeface="Calibri" panose="020F0502020204030204" pitchFamily="34" charset="0"/>
              </a:rPr>
              <a:t>CDCEnvironment</a:t>
            </a:r>
            <a:r>
              <a:rPr lang="en-US" sz="1200" dirty="0" smtClean="0">
                <a:solidFill>
                  <a:schemeClr val="bg2"/>
                </a:solidFill>
                <a:latin typeface="Calibri" panose="020F0502020204030204" pitchFamily="34" charset="0"/>
              </a:rPr>
              <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
            </a:r>
            <a:br>
              <a:rPr lang="en-US" sz="1200" dirty="0" smtClean="0">
                <a:solidFill>
                  <a:schemeClr val="bg2"/>
                </a:solidFill>
                <a:latin typeface="Calibri" panose="020F0502020204030204" pitchFamily="34" charset="0"/>
              </a:rPr>
            </a:br>
            <a:r>
              <a:rPr lang="en-US" sz="1200" dirty="0" smtClean="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4" name="Text Placeholder 2"/>
          <p:cNvSpPr>
            <a:spLocks noGrp="1"/>
          </p:cNvSpPr>
          <p:nvPr>
            <p:ph type="body" idx="1" hasCustomPrompt="1"/>
          </p:nvPr>
        </p:nvSpPr>
        <p:spPr>
          <a:xfrm>
            <a:off x="457201" y="210310"/>
            <a:ext cx="7772400" cy="914400"/>
          </a:xfrm>
          <a:prstGeom prst="rect">
            <a:avLst/>
          </a:prstGeom>
        </p:spPr>
        <p:txBody>
          <a:bodyPr anchor="ctr" anchorCtr="0"/>
          <a:lstStyle>
            <a:lvl1pPr marL="0" indent="0" algn="l">
              <a:lnSpc>
                <a:spcPts val="2200"/>
              </a:lnSpc>
              <a:buNone/>
              <a:defRPr sz="2800" b="1" baseline="0">
                <a:solidFill>
                  <a:srgbClr val="008265"/>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text</a:t>
            </a:r>
          </a:p>
        </p:txBody>
      </p:sp>
    </p:spTree>
    <p:extLst>
      <p:ext uri="{BB962C8B-B14F-4D97-AF65-F5344CB8AC3E}">
        <p14:creationId xmlns:p14="http://schemas.microsoft.com/office/powerpoint/2010/main" val="146084295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over Text">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xfrm>
            <a:off x="685712" y="4686226"/>
            <a:ext cx="1905000" cy="343049"/>
          </a:xfrm>
        </p:spPr>
        <p:txBody>
          <a:bodyPr/>
          <a:lstStyle>
            <a:lvl1pPr>
              <a:defRPr/>
            </a:lvl1pPr>
          </a:lstStyle>
          <a:p>
            <a:pPr>
              <a:defRPr/>
            </a:pPr>
            <a:fld id="{E40F7769-AEA3-4722-B0BB-E47BFBFAF587}" type="datetime1">
              <a:rPr lang="en-US"/>
              <a:pPr>
                <a:defRPr/>
              </a:pPr>
              <a:t>10/29/2018</a:t>
            </a:fld>
            <a:endParaRPr lang="en-US" dirty="0"/>
          </a:p>
        </p:txBody>
      </p:sp>
      <p:sp>
        <p:nvSpPr>
          <p:cNvPr id="3" name="Footer Placeholder 5"/>
          <p:cNvSpPr>
            <a:spLocks noGrp="1" noChangeArrowheads="1"/>
          </p:cNvSpPr>
          <p:nvPr>
            <p:ph type="ftr" sz="quarter" idx="11"/>
          </p:nvPr>
        </p:nvSpPr>
        <p:spPr>
          <a:xfrm>
            <a:off x="3124288" y="4686226"/>
            <a:ext cx="2895424" cy="343049"/>
          </a:xfrm>
        </p:spPr>
        <p:txBody>
          <a:bodyPr/>
          <a:lstStyle>
            <a:lvl1pPr>
              <a:defRPr/>
            </a:lvl1pPr>
          </a:lstStyle>
          <a:p>
            <a:pPr>
              <a:defRPr/>
            </a:pPr>
            <a:endParaRPr lang="en-US"/>
          </a:p>
        </p:txBody>
      </p:sp>
      <p:sp>
        <p:nvSpPr>
          <p:cNvPr id="4" name="Slide Number Placeholder 6"/>
          <p:cNvSpPr>
            <a:spLocks noGrp="1" noChangeArrowheads="1"/>
          </p:cNvSpPr>
          <p:nvPr>
            <p:ph type="sldNum" sz="quarter" idx="12"/>
          </p:nvPr>
        </p:nvSpPr>
        <p:spPr>
          <a:xfrm>
            <a:off x="6553288" y="4686226"/>
            <a:ext cx="1905000" cy="343049"/>
          </a:xfrm>
        </p:spPr>
        <p:txBody>
          <a:bodyPr/>
          <a:lstStyle>
            <a:lvl1pPr>
              <a:defRPr/>
            </a:lvl1pPr>
          </a:lstStyle>
          <a:p>
            <a:fld id="{1BB2A88C-0709-4DEB-BB9C-30630258DF01}" type="slidenum">
              <a:rPr lang="en-US" altLang="en-US"/>
              <a:pPr/>
              <a:t>‹#›</a:t>
            </a:fld>
            <a:endParaRPr lang="en-US" altLang="en-US"/>
          </a:p>
        </p:txBody>
      </p:sp>
    </p:spTree>
    <p:extLst>
      <p:ext uri="{BB962C8B-B14F-4D97-AF65-F5344CB8AC3E}">
        <p14:creationId xmlns:p14="http://schemas.microsoft.com/office/powerpoint/2010/main" val="348849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2" name="Date Placeholder 4"/>
          <p:cNvSpPr>
            <a:spLocks noGrp="1" noChangeArrowheads="1"/>
          </p:cNvSpPr>
          <p:nvPr>
            <p:ph type="dt" sz="half" idx="10"/>
          </p:nvPr>
        </p:nvSpPr>
        <p:spPr>
          <a:xfrm>
            <a:off x="685712" y="4686226"/>
            <a:ext cx="1905000" cy="343049"/>
          </a:xfrm>
        </p:spPr>
        <p:txBody>
          <a:bodyPr/>
          <a:lstStyle>
            <a:lvl1pPr>
              <a:defRPr/>
            </a:lvl1pPr>
          </a:lstStyle>
          <a:p>
            <a:pPr>
              <a:defRPr/>
            </a:pPr>
            <a:fld id="{E46CAE9E-E39E-4E5C-A30D-DBEA51F3C435}" type="datetime1">
              <a:rPr lang="en-US"/>
              <a:pPr>
                <a:defRPr/>
              </a:pPr>
              <a:t>10/29/2018</a:t>
            </a:fld>
            <a:endParaRPr lang="en-US" dirty="0"/>
          </a:p>
        </p:txBody>
      </p:sp>
      <p:sp>
        <p:nvSpPr>
          <p:cNvPr id="3" name="Footer Placeholder 5"/>
          <p:cNvSpPr>
            <a:spLocks noGrp="1" noChangeArrowheads="1"/>
          </p:cNvSpPr>
          <p:nvPr>
            <p:ph type="ftr" sz="quarter" idx="11"/>
          </p:nvPr>
        </p:nvSpPr>
        <p:spPr>
          <a:xfrm>
            <a:off x="3124288" y="4686226"/>
            <a:ext cx="2895424" cy="343049"/>
          </a:xfrm>
        </p:spPr>
        <p:txBody>
          <a:bodyPr/>
          <a:lstStyle>
            <a:lvl1pPr>
              <a:defRPr/>
            </a:lvl1pPr>
          </a:lstStyle>
          <a:p>
            <a:pPr>
              <a:defRPr/>
            </a:pPr>
            <a:endParaRPr lang="en-US"/>
          </a:p>
        </p:txBody>
      </p:sp>
      <p:sp>
        <p:nvSpPr>
          <p:cNvPr id="4" name="Slide Number Placeholder 6"/>
          <p:cNvSpPr>
            <a:spLocks noGrp="1" noChangeArrowheads="1"/>
          </p:cNvSpPr>
          <p:nvPr>
            <p:ph type="sldNum" sz="quarter" idx="12"/>
          </p:nvPr>
        </p:nvSpPr>
        <p:spPr>
          <a:xfrm>
            <a:off x="6553288" y="4686226"/>
            <a:ext cx="1905000" cy="343049"/>
          </a:xfrm>
        </p:spPr>
        <p:txBody>
          <a:bodyPr/>
          <a:lstStyle>
            <a:lvl1pPr>
              <a:defRPr/>
            </a:lvl1pPr>
          </a:lstStyle>
          <a:p>
            <a:fld id="{33B31B6C-C1C3-41AD-ABDF-AA73309A4C23}" type="slidenum">
              <a:rPr lang="en-US" altLang="en-US"/>
              <a:pPr/>
              <a:t>‹#›</a:t>
            </a:fld>
            <a:endParaRPr lang="en-US" altLang="en-US"/>
          </a:p>
        </p:txBody>
      </p:sp>
    </p:spTree>
    <p:extLst>
      <p:ext uri="{BB962C8B-B14F-4D97-AF65-F5344CB8AC3E}">
        <p14:creationId xmlns:p14="http://schemas.microsoft.com/office/powerpoint/2010/main" val="958510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085850"/>
            <a:ext cx="374904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085850"/>
            <a:ext cx="374904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B355C39-C4A6-4828-866B-29D9CE1D0B27}" type="datetimeFigureOut">
              <a:rPr lang="en-US"/>
              <a:pPr>
                <a:defRPr/>
              </a:pPr>
              <a:t>10/29/2018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7BB0C5BF-FDC6-47D7-95CD-7851B0652F44}" type="slidenum">
              <a:rPr lang="en-US" altLang="en-US"/>
              <a:pPr/>
              <a:t>‹#›</a:t>
            </a:fld>
            <a:endParaRPr lang="en-US" altLang="en-US"/>
          </a:p>
        </p:txBody>
      </p:sp>
    </p:spTree>
    <p:extLst>
      <p:ext uri="{BB962C8B-B14F-4D97-AF65-F5344CB8AC3E}">
        <p14:creationId xmlns:p14="http://schemas.microsoft.com/office/powerpoint/2010/main" val="200345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ATSDR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3922776" y="338328"/>
            <a:ext cx="5084064" cy="866834"/>
          </a:xfrm>
          <a:prstGeom prst="rect">
            <a:avLst/>
          </a:prstGeom>
        </p:spPr>
        <p:txBody>
          <a:bodyPr anchor="ctr" anchorCtr="0"/>
          <a:lstStyle>
            <a:lvl1pPr algn="l">
              <a:lnSpc>
                <a:spcPts val="3000"/>
              </a:lnSpc>
              <a:defRPr sz="3200" b="1" baseline="0">
                <a:solidFill>
                  <a:srgbClr val="76AE99"/>
                </a:solidFill>
                <a:effectLst/>
                <a:latin typeface="Calibri" pitchFamily="34" charset="0"/>
              </a:defRPr>
            </a:lvl1pPr>
          </a:lstStyle>
          <a:p>
            <a:endParaRPr lang="en-US" dirty="0"/>
          </a:p>
        </p:txBody>
      </p:sp>
      <p:sp>
        <p:nvSpPr>
          <p:cNvPr id="5" name="Subtitle 2"/>
          <p:cNvSpPr>
            <a:spLocks noGrp="1"/>
          </p:cNvSpPr>
          <p:nvPr>
            <p:ph type="subTitle" idx="1"/>
          </p:nvPr>
        </p:nvSpPr>
        <p:spPr>
          <a:xfrm>
            <a:off x="3922776" y="1463040"/>
            <a:ext cx="5084064" cy="658368"/>
          </a:xfrm>
          <a:prstGeom prst="rect">
            <a:avLst/>
          </a:prstGeom>
        </p:spPr>
        <p:txBody>
          <a:bodyPr/>
          <a:lstStyle>
            <a:lvl1pPr marL="0" indent="0" algn="l">
              <a:spcBef>
                <a:spcPts val="0"/>
              </a:spcBef>
              <a:buNone/>
              <a:defRPr sz="2400" b="1" baseline="0">
                <a:solidFill>
                  <a:srgbClr val="76AE99"/>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3922776" y="2468880"/>
            <a:ext cx="5084064" cy="969264"/>
          </a:xfrm>
          <a:prstGeom prst="rect">
            <a:avLst/>
          </a:prstGeom>
        </p:spPr>
        <p:txBody>
          <a:bodyPr/>
          <a:lstStyle>
            <a:lvl1pPr marL="0" indent="0" algn="l">
              <a:lnSpc>
                <a:spcPct val="100000"/>
              </a:lnSpc>
              <a:buNone/>
              <a:defRPr sz="2000" baseline="0">
                <a:solidFill>
                  <a:srgbClr val="76AE99"/>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164460" y="4545899"/>
            <a:ext cx="6629532" cy="338554"/>
          </a:xfrm>
          <a:prstGeom prst="rect">
            <a:avLst/>
          </a:prstGeom>
          <a:noFill/>
        </p:spPr>
        <p:txBody>
          <a:bodyPr wrap="square" rtlCol="0">
            <a:spAutoFit/>
          </a:bodyPr>
          <a:lstStyle/>
          <a:p>
            <a:r>
              <a:rPr lang="en-US" sz="1600" b="1" dirty="0" smtClean="0">
                <a:solidFill>
                  <a:schemeClr val="bg2"/>
                </a:solidFill>
                <a:latin typeface="Calibri" panose="020F0502020204030204" pitchFamily="34" charset="0"/>
              </a:rPr>
              <a:t>Agency</a:t>
            </a:r>
            <a:r>
              <a:rPr lang="en-US" sz="1600" b="1" baseline="0" dirty="0" smtClean="0">
                <a:solidFill>
                  <a:schemeClr val="bg2"/>
                </a:solidFill>
                <a:latin typeface="Calibri" panose="020F0502020204030204" pitchFamily="34" charset="0"/>
              </a:rPr>
              <a:t> for Toxic Substances and Disease Registry</a:t>
            </a:r>
            <a:endParaRPr lang="en-US" sz="1600" b="1" dirty="0" smtClean="0">
              <a:solidFill>
                <a:schemeClr val="bg2"/>
              </a:solidFill>
              <a:latin typeface="Calibri" panose="020F0502020204030204" pitchFamily="34" charset="0"/>
            </a:endParaRP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5902" t="20907" b="9401"/>
          <a:stretch/>
        </p:blipFill>
        <p:spPr>
          <a:xfrm>
            <a:off x="-1" y="187680"/>
            <a:ext cx="3712533" cy="4123944"/>
          </a:xfrm>
          <a:prstGeom prst="rect">
            <a:avLst/>
          </a:prstGeom>
        </p:spPr>
      </p:pic>
    </p:spTree>
    <p:extLst>
      <p:ext uri="{BB962C8B-B14F-4D97-AF65-F5344CB8AC3E}">
        <p14:creationId xmlns:p14="http://schemas.microsoft.com/office/powerpoint/2010/main" val="136084843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NCEH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922776" y="338328"/>
            <a:ext cx="5084064" cy="866834"/>
          </a:xfrm>
          <a:prstGeom prst="rect">
            <a:avLst/>
          </a:prstGeom>
        </p:spPr>
        <p:txBody>
          <a:bodyPr anchor="ctr" anchorCtr="0"/>
          <a:lstStyle>
            <a:lvl1pPr algn="l">
              <a:lnSpc>
                <a:spcPts val="3000"/>
              </a:lnSpc>
              <a:defRPr sz="3200" b="1" baseline="0">
                <a:solidFill>
                  <a:srgbClr val="008265"/>
                </a:solidFill>
                <a:effectLst/>
                <a:latin typeface="Calibri" pitchFamily="34" charset="0"/>
              </a:defRPr>
            </a:lvl1pPr>
          </a:lstStyle>
          <a:p>
            <a:endParaRPr lang="en-US" dirty="0"/>
          </a:p>
        </p:txBody>
      </p:sp>
      <p:sp>
        <p:nvSpPr>
          <p:cNvPr id="8" name="Subtitle 2"/>
          <p:cNvSpPr>
            <a:spLocks noGrp="1"/>
          </p:cNvSpPr>
          <p:nvPr>
            <p:ph type="subTitle" idx="1"/>
          </p:nvPr>
        </p:nvSpPr>
        <p:spPr>
          <a:xfrm>
            <a:off x="3922776" y="1463040"/>
            <a:ext cx="5084064" cy="658368"/>
          </a:xfrm>
          <a:prstGeom prst="rect">
            <a:avLst/>
          </a:prstGeom>
        </p:spPr>
        <p:txBody>
          <a:bodyPr/>
          <a:lstStyle>
            <a:lvl1pPr marL="0" indent="0" algn="l">
              <a:spcBef>
                <a:spcPts val="0"/>
              </a:spcBef>
              <a:buNone/>
              <a:defRPr sz="2400" b="1" baseline="0">
                <a:solidFill>
                  <a:srgbClr val="008265"/>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3922776" y="2468880"/>
            <a:ext cx="5084064" cy="971550"/>
          </a:xfrm>
          <a:prstGeom prst="rect">
            <a:avLst/>
          </a:prstGeom>
        </p:spPr>
        <p:txBody>
          <a:bodyPr/>
          <a:lstStyle>
            <a:lvl1pPr marL="0" indent="0" algn="l">
              <a:lnSpc>
                <a:spcPct val="100000"/>
              </a:lnSpc>
              <a:buNone/>
              <a:defRPr sz="2000" baseline="0">
                <a:solidFill>
                  <a:srgbClr val="008265"/>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10508" y="4544568"/>
            <a:ext cx="6583483" cy="338554"/>
          </a:xfrm>
          <a:prstGeom prst="rect">
            <a:avLst/>
          </a:prstGeom>
          <a:noFill/>
        </p:spPr>
        <p:txBody>
          <a:bodyPr wrap="square" rtlCol="0">
            <a:spAutoFit/>
          </a:bodyPr>
          <a:lstStyle/>
          <a:p>
            <a:r>
              <a:rPr lang="en-US" sz="1600" b="1" dirty="0" smtClean="0">
                <a:solidFill>
                  <a:schemeClr val="bg2"/>
                </a:solidFill>
                <a:latin typeface="Calibri" panose="020F0502020204030204" pitchFamily="34" charset="0"/>
              </a:rPr>
              <a:t>National Center for Environmental Health</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5902" t="20907" b="9401"/>
          <a:stretch/>
        </p:blipFill>
        <p:spPr>
          <a:xfrm>
            <a:off x="-1" y="187680"/>
            <a:ext cx="3712533" cy="4123944"/>
          </a:xfrm>
          <a:prstGeom prst="rect">
            <a:avLst/>
          </a:prstGeom>
        </p:spPr>
      </p:pic>
    </p:spTree>
    <p:extLst>
      <p:ext uri="{BB962C8B-B14F-4D97-AF65-F5344CB8AC3E}">
        <p14:creationId xmlns:p14="http://schemas.microsoft.com/office/powerpoint/2010/main" val="201866780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NCEH-ATSDR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344093"/>
            <a:ext cx="8229600" cy="866834"/>
          </a:xfrm>
          <a:prstGeom prst="rect">
            <a:avLst/>
          </a:prstGeom>
        </p:spPr>
        <p:txBody>
          <a:bodyPr/>
          <a:lstStyle>
            <a:lvl1pPr algn="l">
              <a:lnSpc>
                <a:spcPts val="3000"/>
              </a:lnSpc>
              <a:defRPr sz="3200" b="1" baseline="0">
                <a:solidFill>
                  <a:srgbClr val="005DAA"/>
                </a:solidFill>
                <a:effectLst/>
                <a:latin typeface="Calibri" pitchFamily="34" charset="0"/>
              </a:defRPr>
            </a:lvl1pPr>
          </a:lstStyle>
          <a:p>
            <a:endParaRPr lang="en-US" dirty="0"/>
          </a:p>
        </p:txBody>
      </p:sp>
      <p:sp>
        <p:nvSpPr>
          <p:cNvPr id="10" name="Subtitle 2"/>
          <p:cNvSpPr>
            <a:spLocks noGrp="1"/>
          </p:cNvSpPr>
          <p:nvPr>
            <p:ph type="subTitle" idx="1"/>
          </p:nvPr>
        </p:nvSpPr>
        <p:spPr>
          <a:xfrm>
            <a:off x="457200" y="1449052"/>
            <a:ext cx="6400800" cy="658368"/>
          </a:xfrm>
          <a:prstGeom prst="rect">
            <a:avLst/>
          </a:prstGeom>
        </p:spPr>
        <p:txBody>
          <a:bodyPr/>
          <a:lstStyle>
            <a:lvl1pPr marL="0" indent="0" algn="l">
              <a:spcBef>
                <a:spcPts val="0"/>
              </a:spcBef>
              <a:buNone/>
              <a:defRPr sz="2400" b="1" baseline="0">
                <a:solidFill>
                  <a:srgbClr val="005DA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3" name="Text Placeholder 8"/>
          <p:cNvSpPr>
            <a:spLocks noGrp="1"/>
          </p:cNvSpPr>
          <p:nvPr>
            <p:ph type="body" sz="quarter" idx="10"/>
          </p:nvPr>
        </p:nvSpPr>
        <p:spPr>
          <a:xfrm>
            <a:off x="457200" y="2468880"/>
            <a:ext cx="6400800" cy="971550"/>
          </a:xfrm>
          <a:prstGeom prst="rect">
            <a:avLst/>
          </a:prstGeom>
        </p:spPr>
        <p:txBody>
          <a:bodyPr/>
          <a:lstStyle>
            <a:lvl1pPr marL="0" indent="0" algn="l">
              <a:lnSpc>
                <a:spcPct val="100000"/>
              </a:lnSpc>
              <a:buNone/>
              <a:defRPr sz="2000" baseline="0">
                <a:solidFill>
                  <a:srgbClr val="005DA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17088" y="4431603"/>
            <a:ext cx="6576904" cy="584775"/>
          </a:xfrm>
          <a:prstGeom prst="rect">
            <a:avLst/>
          </a:prstGeom>
          <a:noFill/>
        </p:spPr>
        <p:txBody>
          <a:bodyPr wrap="square" rtlCol="0">
            <a:spAutoFit/>
          </a:bodyPr>
          <a:lstStyle/>
          <a:p>
            <a:r>
              <a:rPr lang="en-US" sz="1600" b="1" dirty="0" smtClean="0">
                <a:solidFill>
                  <a:schemeClr val="bg2"/>
                </a:solidFill>
                <a:latin typeface="Calibri" panose="020F0502020204030204" pitchFamily="34" charset="0"/>
              </a:rPr>
              <a:t>National Center for Environmental Health</a:t>
            </a:r>
          </a:p>
          <a:p>
            <a:r>
              <a:rPr lang="en-US" sz="1600" b="1" dirty="0" smtClean="0">
                <a:solidFill>
                  <a:schemeClr val="bg2"/>
                </a:solidFill>
                <a:latin typeface="Calibri" panose="020F0502020204030204" pitchFamily="34" charset="0"/>
              </a:rPr>
              <a:t>Agency</a:t>
            </a:r>
            <a:r>
              <a:rPr lang="en-US" sz="1600" b="1" baseline="0" dirty="0" smtClean="0">
                <a:solidFill>
                  <a:schemeClr val="bg2"/>
                </a:solidFill>
                <a:latin typeface="Calibri" panose="020F0502020204030204" pitchFamily="34" charset="0"/>
              </a:rPr>
              <a:t> for Toxic Substances and Disease Registry</a:t>
            </a:r>
            <a:endParaRPr lang="en-US" sz="1600" b="1" dirty="0" smtClean="0">
              <a:solidFill>
                <a:schemeClr val="bg2"/>
              </a:solidFill>
              <a:latin typeface="Calibri" panose="020F0502020204030204" pitchFamily="34" charset="0"/>
            </a:endParaRPr>
          </a:p>
        </p:txBody>
      </p:sp>
    </p:spTree>
    <p:extLst>
      <p:ext uri="{BB962C8B-B14F-4D97-AF65-F5344CB8AC3E}">
        <p14:creationId xmlns:p14="http://schemas.microsoft.com/office/powerpoint/2010/main" val="89897964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ATSDR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344093"/>
            <a:ext cx="8229600" cy="866834"/>
          </a:xfrm>
          <a:prstGeom prst="rect">
            <a:avLst/>
          </a:prstGeom>
        </p:spPr>
        <p:txBody>
          <a:bodyPr/>
          <a:lstStyle>
            <a:lvl1pPr algn="l">
              <a:lnSpc>
                <a:spcPts val="3000"/>
              </a:lnSpc>
              <a:defRPr sz="3200" b="1" baseline="0">
                <a:solidFill>
                  <a:srgbClr val="76AE99"/>
                </a:solidFill>
                <a:effectLst/>
                <a:latin typeface="Calibri" pitchFamily="34" charset="0"/>
              </a:defRPr>
            </a:lvl1pPr>
          </a:lstStyle>
          <a:p>
            <a:endParaRPr lang="en-US" dirty="0"/>
          </a:p>
        </p:txBody>
      </p:sp>
      <p:sp>
        <p:nvSpPr>
          <p:cNvPr id="5" name="Subtitle 2"/>
          <p:cNvSpPr>
            <a:spLocks noGrp="1"/>
          </p:cNvSpPr>
          <p:nvPr>
            <p:ph type="subTitle" idx="1"/>
          </p:nvPr>
        </p:nvSpPr>
        <p:spPr>
          <a:xfrm>
            <a:off x="457200" y="1449052"/>
            <a:ext cx="6400800" cy="658368"/>
          </a:xfrm>
          <a:prstGeom prst="rect">
            <a:avLst/>
          </a:prstGeom>
        </p:spPr>
        <p:txBody>
          <a:bodyPr/>
          <a:lstStyle>
            <a:lvl1pPr marL="0" indent="0" algn="l">
              <a:spcBef>
                <a:spcPts val="0"/>
              </a:spcBef>
              <a:buNone/>
              <a:defRPr sz="2400" b="1" baseline="0">
                <a:solidFill>
                  <a:srgbClr val="76AE99"/>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457200" y="2468880"/>
            <a:ext cx="6400800" cy="971550"/>
          </a:xfrm>
          <a:prstGeom prst="rect">
            <a:avLst/>
          </a:prstGeom>
        </p:spPr>
        <p:txBody>
          <a:bodyPr/>
          <a:lstStyle>
            <a:lvl1pPr marL="0" indent="0" algn="l">
              <a:lnSpc>
                <a:spcPct val="100000"/>
              </a:lnSpc>
              <a:buNone/>
              <a:defRPr sz="2000" baseline="0">
                <a:solidFill>
                  <a:srgbClr val="76AE99"/>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60604" y="4552477"/>
            <a:ext cx="6793992" cy="338554"/>
          </a:xfrm>
          <a:prstGeom prst="rect">
            <a:avLst/>
          </a:prstGeom>
          <a:noFill/>
        </p:spPr>
        <p:txBody>
          <a:bodyPr wrap="square" rtlCol="0">
            <a:spAutoFit/>
          </a:bodyPr>
          <a:lstStyle/>
          <a:p>
            <a:r>
              <a:rPr lang="en-US" sz="1600" b="1" dirty="0" smtClean="0">
                <a:solidFill>
                  <a:schemeClr val="bg2"/>
                </a:solidFill>
                <a:latin typeface="Calibri" panose="020F0502020204030204" pitchFamily="34" charset="0"/>
              </a:rPr>
              <a:t>Agency</a:t>
            </a:r>
            <a:r>
              <a:rPr lang="en-US" sz="1600" b="1" baseline="0" dirty="0" smtClean="0">
                <a:solidFill>
                  <a:schemeClr val="bg2"/>
                </a:solidFill>
                <a:latin typeface="Calibri" panose="020F0502020204030204" pitchFamily="34" charset="0"/>
              </a:rPr>
              <a:t> for Toxic Substances and Disease Registry</a:t>
            </a:r>
            <a:endParaRPr lang="en-US" sz="1600" b="1" dirty="0" smtClean="0">
              <a:solidFill>
                <a:schemeClr val="bg2"/>
              </a:solidFill>
              <a:latin typeface="Calibri" panose="020F0502020204030204" pitchFamily="34" charset="0"/>
            </a:endParaRPr>
          </a:p>
        </p:txBody>
      </p:sp>
    </p:spTree>
    <p:extLst>
      <p:ext uri="{BB962C8B-B14F-4D97-AF65-F5344CB8AC3E}">
        <p14:creationId xmlns:p14="http://schemas.microsoft.com/office/powerpoint/2010/main" val="86742781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NCEH_2">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344093"/>
            <a:ext cx="8229600" cy="866834"/>
          </a:xfrm>
          <a:prstGeom prst="rect">
            <a:avLst/>
          </a:prstGeom>
        </p:spPr>
        <p:txBody>
          <a:bodyPr/>
          <a:lstStyle>
            <a:lvl1pPr algn="l">
              <a:lnSpc>
                <a:spcPts val="3000"/>
              </a:lnSpc>
              <a:defRPr sz="3200" b="1" baseline="0">
                <a:solidFill>
                  <a:srgbClr val="008265"/>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1449052"/>
            <a:ext cx="6400800" cy="658368"/>
          </a:xfrm>
          <a:prstGeom prst="rect">
            <a:avLst/>
          </a:prstGeom>
        </p:spPr>
        <p:txBody>
          <a:bodyPr/>
          <a:lstStyle>
            <a:lvl1pPr marL="0" indent="0" algn="l">
              <a:spcBef>
                <a:spcPts val="0"/>
              </a:spcBef>
              <a:buNone/>
              <a:defRPr sz="2400" b="1" baseline="0">
                <a:solidFill>
                  <a:srgbClr val="008265"/>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468880"/>
            <a:ext cx="6400800" cy="971550"/>
          </a:xfrm>
          <a:prstGeom prst="rect">
            <a:avLst/>
          </a:prstGeom>
        </p:spPr>
        <p:txBody>
          <a:bodyPr/>
          <a:lstStyle>
            <a:lvl1pPr marL="0" indent="0" algn="l">
              <a:lnSpc>
                <a:spcPct val="100000"/>
              </a:lnSpc>
              <a:buNone/>
              <a:defRPr sz="2000" baseline="0">
                <a:solidFill>
                  <a:srgbClr val="008265"/>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5" name="TextBox 4"/>
          <p:cNvSpPr txBox="1"/>
          <p:nvPr userDrawn="1"/>
        </p:nvSpPr>
        <p:spPr>
          <a:xfrm>
            <a:off x="249980" y="4544568"/>
            <a:ext cx="6544012" cy="338554"/>
          </a:xfrm>
          <a:prstGeom prst="rect">
            <a:avLst/>
          </a:prstGeom>
          <a:noFill/>
        </p:spPr>
        <p:txBody>
          <a:bodyPr wrap="square" rtlCol="0">
            <a:spAutoFit/>
          </a:bodyPr>
          <a:lstStyle/>
          <a:p>
            <a:r>
              <a:rPr lang="en-US" sz="1600" b="1" dirty="0" smtClean="0">
                <a:solidFill>
                  <a:schemeClr val="bg2"/>
                </a:solidFill>
                <a:latin typeface="Calibri" panose="020F0502020204030204" pitchFamily="34" charset="0"/>
              </a:rPr>
              <a:t>National Center for Environmental Health</a:t>
            </a:r>
          </a:p>
        </p:txBody>
      </p:sp>
    </p:spTree>
    <p:extLst>
      <p:ext uri="{BB962C8B-B14F-4D97-AF65-F5344CB8AC3E}">
        <p14:creationId xmlns:p14="http://schemas.microsoft.com/office/powerpoint/2010/main" val="382132387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ct val="100000"/>
              </a:lnSpc>
              <a:defRPr sz="2800" b="1" baseline="0">
                <a:solidFill>
                  <a:srgbClr val="005DA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8229600" cy="3143250"/>
          </a:xfrm>
          <a:prstGeom prst="rect">
            <a:avLst/>
          </a:prstGeom>
        </p:spPr>
        <p:txBody>
          <a:bodyPr/>
          <a:lstStyle>
            <a:lvl1pPr marL="228600" indent="-228600">
              <a:buClr>
                <a:srgbClr val="008265"/>
              </a:buClr>
              <a:buSzPct val="75000"/>
              <a:buFont typeface="Wingdings" panose="05000000000000000000" pitchFamily="2" charset="2"/>
              <a:buChar char="§"/>
              <a:defRPr sz="2400" b="1" baseline="0">
                <a:solidFill>
                  <a:srgbClr val="000000"/>
                </a:solidFill>
                <a:latin typeface="Calibri" pitchFamily="34" charset="0"/>
              </a:defRPr>
            </a:lvl1pPr>
            <a:lvl2pPr marL="640080" indent="-228600">
              <a:buClr>
                <a:srgbClr val="008265"/>
              </a:buClr>
              <a:buSzPct val="75000"/>
              <a:buFont typeface="Arial" panose="020B0604020202020204" pitchFamily="34" charset="0"/>
              <a:buChar char="•"/>
              <a:defRPr sz="2000">
                <a:solidFill>
                  <a:srgbClr val="000000"/>
                </a:solidFill>
              </a:defRPr>
            </a:lvl2pPr>
            <a:lvl3pPr marL="971550" indent="0">
              <a:buClr>
                <a:srgbClr val="008265"/>
              </a:buClr>
              <a:buSzPct val="75000"/>
              <a:buFont typeface="Wingdings" panose="05000000000000000000" pitchFamily="2" charset="2"/>
              <a:buNone/>
              <a:defRPr sz="1800">
                <a:solidFill>
                  <a:srgbClr val="000000"/>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smtClean="0"/>
          </a:p>
          <a:p>
            <a:pPr lvl="1"/>
            <a:endParaRPr lang="en-US" dirty="0" smtClean="0"/>
          </a:p>
          <a:p>
            <a:pPr lvl="1"/>
            <a:endParaRPr lang="en-US" dirty="0" smtClean="0"/>
          </a:p>
          <a:p>
            <a:pPr lvl="1"/>
            <a:endParaRPr lang="en-US" dirty="0"/>
          </a:p>
        </p:txBody>
      </p:sp>
      <p:grpSp>
        <p:nvGrpSpPr>
          <p:cNvPr id="13" name="Group 12"/>
          <p:cNvGrpSpPr/>
          <p:nvPr userDrawn="1"/>
        </p:nvGrpSpPr>
        <p:grpSpPr>
          <a:xfrm>
            <a:off x="-6797" y="5107771"/>
            <a:ext cx="9151374" cy="0"/>
            <a:chOff x="-6797" y="5107771"/>
            <a:chExt cx="9151374"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852743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by-Side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ct val="100000"/>
              </a:lnSpc>
              <a:defRPr sz="2800" b="1" baseline="0">
                <a:solidFill>
                  <a:srgbClr val="005DAA"/>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228600" indent="-228600">
              <a:buClr>
                <a:srgbClr val="008265"/>
              </a:buClr>
              <a:buSzPct val="75000"/>
              <a:buFont typeface="Wingdings" panose="05000000000000000000" pitchFamily="2" charset="2"/>
              <a:buChar char="§"/>
              <a:defRPr sz="2400" b="1" baseline="0">
                <a:solidFill>
                  <a:srgbClr val="000000"/>
                </a:solidFill>
                <a:latin typeface="Calibri" pitchFamily="34" charset="0"/>
              </a:defRPr>
            </a:lvl1pPr>
            <a:lvl2pPr marL="640080" indent="-228600">
              <a:buClr>
                <a:srgbClr val="008265"/>
              </a:buClr>
              <a:buSzPct val="75000"/>
              <a:buFont typeface="Arial" panose="020B0604020202020204" pitchFamily="34" charset="0"/>
              <a:buChar char="•"/>
              <a:defRPr sz="2000">
                <a:solidFill>
                  <a:srgbClr val="000000"/>
                </a:solidFill>
              </a:defRPr>
            </a:lvl2pPr>
            <a:lvl3pPr marL="914400" indent="0">
              <a:buClr>
                <a:srgbClr val="008265"/>
              </a:buClr>
              <a:buSzPct val="75000"/>
              <a:buFont typeface="Arial" pitchFamily="34" charset="0"/>
              <a:buNone/>
              <a:defRPr sz="1800">
                <a:solidFill>
                  <a:srgbClr val="000000"/>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228600" indent="-228600">
              <a:buClr>
                <a:srgbClr val="008265"/>
              </a:buClr>
              <a:buSzPct val="75000"/>
              <a:buFont typeface="Wingdings" panose="05000000000000000000" pitchFamily="2" charset="2"/>
              <a:buChar char="§"/>
              <a:defRPr sz="2400" b="1" baseline="0">
                <a:solidFill>
                  <a:srgbClr val="000000"/>
                </a:solidFill>
                <a:latin typeface="Calibri" pitchFamily="34" charset="0"/>
              </a:defRPr>
            </a:lvl1pPr>
            <a:lvl2pPr marL="640080" indent="-228600">
              <a:buClr>
                <a:srgbClr val="008265"/>
              </a:buClr>
              <a:buSzPct val="75000"/>
              <a:buFont typeface="Arial" panose="020B0604020202020204" pitchFamily="34" charset="0"/>
              <a:buChar char="•"/>
              <a:defRPr sz="2000">
                <a:solidFill>
                  <a:srgbClr val="000000"/>
                </a:solidFill>
              </a:defRPr>
            </a:lvl2pPr>
            <a:lvl3pPr>
              <a:buClr>
                <a:srgbClr val="008265"/>
              </a:buClr>
              <a:buSzPct val="75000"/>
              <a:buFont typeface="Arial" pitchFamily="34" charset="0"/>
              <a:buChar char="•"/>
              <a:defRPr sz="1800">
                <a:solidFill>
                  <a:srgbClr val="000000"/>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smtClean="0"/>
          </a:p>
          <a:p>
            <a:pPr lvl="1"/>
            <a:endParaRPr lang="en-US" dirty="0" smtClean="0"/>
          </a:p>
          <a:p>
            <a:pPr lvl="1"/>
            <a:endParaRPr lang="en-US" dirty="0" smtClean="0"/>
          </a:p>
          <a:p>
            <a:pPr lvl="1"/>
            <a:endParaRPr lang="en-US" dirty="0"/>
          </a:p>
        </p:txBody>
      </p:sp>
      <p:cxnSp>
        <p:nvCxnSpPr>
          <p:cNvPr id="15" name="Straight Connector 14"/>
          <p:cNvCxnSpPr/>
          <p:nvPr/>
        </p:nvCxnSpPr>
        <p:spPr>
          <a:xfrm>
            <a:off x="-6797" y="5111496"/>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40406" y="5111496"/>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35456" y="5111496"/>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32981" y="5111496"/>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737930" y="5111496"/>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30507" y="5111496"/>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55104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_1">
    <p:bg>
      <p:bgPr>
        <a:solidFill>
          <a:schemeClr val="bg2">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350323"/>
            <a:ext cx="8294913" cy="871538"/>
          </a:xfrm>
          <a:prstGeom prst="rect">
            <a:avLst/>
          </a:prstGeom>
        </p:spPr>
        <p:txBody>
          <a:bodyPr anchor="b"/>
          <a:lstStyle>
            <a:lvl1pPr algn="l">
              <a:defRPr sz="3200" b="1" cap="all" baseline="0">
                <a:solidFill>
                  <a:srgbClr val="005DAA"/>
                </a:solidFill>
                <a:effectLst/>
                <a:latin typeface="Calibri" pitchFamily="34" charset="0"/>
              </a:defRPr>
            </a:lvl1pPr>
          </a:lstStyle>
          <a:p>
            <a:r>
              <a:rPr lang="en-US" dirty="0" smtClean="0"/>
              <a:t>Click to add title</a:t>
            </a:r>
            <a:endParaRPr lang="en-US" dirty="0"/>
          </a:p>
        </p:txBody>
      </p:sp>
      <p:sp>
        <p:nvSpPr>
          <p:cNvPr id="5" name="Text Placeholder 2"/>
          <p:cNvSpPr>
            <a:spLocks noGrp="1"/>
          </p:cNvSpPr>
          <p:nvPr>
            <p:ph type="body" idx="1" hasCustomPrompt="1"/>
          </p:nvPr>
        </p:nvSpPr>
        <p:spPr>
          <a:xfrm>
            <a:off x="457201" y="4425696"/>
            <a:ext cx="7772400" cy="426244"/>
          </a:xfrm>
          <a:prstGeom prst="rect">
            <a:avLst/>
          </a:prstGeom>
        </p:spPr>
        <p:txBody>
          <a:bodyPr anchor="b"/>
          <a:lstStyle>
            <a:lvl1pPr marL="0" indent="0" algn="l">
              <a:lnSpc>
                <a:spcPts val="2200"/>
              </a:lnSpc>
              <a:buNone/>
              <a:defRPr sz="2400" baseline="0">
                <a:solidFill>
                  <a:srgbClr val="005DAA"/>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sub-title</a:t>
            </a:r>
          </a:p>
        </p:txBody>
      </p:sp>
      <p:grpSp>
        <p:nvGrpSpPr>
          <p:cNvPr id="4" name="Group 3"/>
          <p:cNvGrpSpPr/>
          <p:nvPr userDrawn="1"/>
        </p:nvGrpSpPr>
        <p:grpSpPr>
          <a:xfrm>
            <a:off x="-6797" y="5107771"/>
            <a:ext cx="9151374" cy="0"/>
            <a:chOff x="-6797" y="5107771"/>
            <a:chExt cx="9151374" cy="0"/>
          </a:xfrm>
        </p:grpSpPr>
        <p:cxnSp>
          <p:nvCxnSpPr>
            <p:cNvPr id="6" name="Straight Connector 5"/>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440406" y="5107771"/>
              <a:ext cx="704171" cy="0"/>
            </a:xfrm>
            <a:prstGeom prst="line">
              <a:avLst/>
            </a:prstGeom>
            <a:ln w="95250">
              <a:solidFill>
                <a:srgbClr val="76AE9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35456" y="5107771"/>
              <a:ext cx="704171" cy="0"/>
            </a:xfrm>
            <a:prstGeom prst="line">
              <a:avLst/>
            </a:prstGeom>
            <a:ln w="95250">
              <a:solidFill>
                <a:srgbClr val="00826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32981" y="5107771"/>
              <a:ext cx="704171" cy="0"/>
            </a:xfrm>
            <a:prstGeom prst="line">
              <a:avLst/>
            </a:prstGeom>
            <a:ln w="95250">
              <a:solidFill>
                <a:srgbClr val="5419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737930" y="5107771"/>
              <a:ext cx="704171" cy="0"/>
            </a:xfrm>
            <a:prstGeom prst="line">
              <a:avLst/>
            </a:prstGeom>
            <a:ln w="95250">
              <a:solidFill>
                <a:srgbClr val="B0B57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0507" y="5107771"/>
              <a:ext cx="704171" cy="0"/>
            </a:xfrm>
            <a:prstGeom prst="line">
              <a:avLst/>
            </a:prstGeom>
            <a:ln w="95250">
              <a:solidFill>
                <a:srgbClr val="EEB11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823343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190500"/>
          </a:xfrm>
          <a:prstGeom prst="rect">
            <a:avLst/>
          </a:prstGeom>
          <a:solidFill>
            <a:srgbClr val="005D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C000"/>
              </a:solidFill>
            </a:endParaRPr>
          </a:p>
        </p:txBody>
      </p:sp>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19" r:id="rId4"/>
    <p:sldLayoutId id="2147483818" r:id="rId5"/>
    <p:sldLayoutId id="2147483820" r:id="rId6"/>
    <p:sldLayoutId id="2147483811" r:id="rId7"/>
    <p:sldLayoutId id="2147483815" r:id="rId8"/>
    <p:sldLayoutId id="2147483812" r:id="rId9"/>
    <p:sldLayoutId id="2147483823" r:id="rId10"/>
    <p:sldLayoutId id="2147483810" r:id="rId11"/>
    <p:sldLayoutId id="2147483816" r:id="rId12"/>
    <p:sldLayoutId id="2147483817" r:id="rId13"/>
    <p:sldLayoutId id="2147483759" r:id="rId14"/>
    <p:sldLayoutId id="2147483821" r:id="rId15"/>
    <p:sldLayoutId id="2147483822" r:id="rId16"/>
    <p:sldLayoutId id="2147483827" r:id="rId17"/>
    <p:sldLayoutId id="2147483828" r:id="rId18"/>
    <p:sldLayoutId id="2147483829" r:id="rId19"/>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6384" y="659271"/>
            <a:ext cx="8820150" cy="2042986"/>
          </a:xfrm>
        </p:spPr>
        <p:txBody>
          <a:bodyPr/>
          <a:lstStyle/>
          <a:p>
            <a:pPr algn="ctr">
              <a:spcBef>
                <a:spcPts val="1200"/>
              </a:spcBef>
              <a:spcAft>
                <a:spcPts val="1200"/>
              </a:spcAft>
            </a:pPr>
            <a:r>
              <a:rPr lang="en-US" sz="3500" dirty="0" smtClean="0"/>
              <a:t>Community </a:t>
            </a:r>
            <a:r>
              <a:rPr lang="en-US" sz="3500" dirty="0"/>
              <a:t>Reception Center </a:t>
            </a:r>
            <a:r>
              <a:rPr lang="en-US" sz="3500" dirty="0" smtClean="0"/>
              <a:t/>
            </a:r>
            <a:br>
              <a:rPr lang="en-US" sz="3500" dirty="0" smtClean="0"/>
            </a:br>
            <a:r>
              <a:rPr lang="en-US" sz="3500" dirty="0" smtClean="0"/>
              <a:t>Electronic </a:t>
            </a:r>
            <a:r>
              <a:rPr lang="en-US" sz="3500" dirty="0"/>
              <a:t>Data Collection </a:t>
            </a:r>
            <a:r>
              <a:rPr lang="en-US" sz="3500" dirty="0" smtClean="0"/>
              <a:t>Tool (</a:t>
            </a:r>
            <a:r>
              <a:rPr lang="en-US" sz="3500" dirty="0"/>
              <a:t>CRC </a:t>
            </a:r>
            <a:r>
              <a:rPr lang="en-US" sz="3500" dirty="0" err="1"/>
              <a:t>eTool</a:t>
            </a:r>
            <a:r>
              <a:rPr lang="en-US" sz="3500" dirty="0" smtClean="0"/>
              <a:t>)</a:t>
            </a:r>
            <a:br>
              <a:rPr lang="en-US" sz="3500" dirty="0" smtClean="0"/>
            </a:br>
            <a:r>
              <a:rPr lang="en-US" sz="3500" dirty="0"/>
              <a:t/>
            </a:r>
            <a:br>
              <a:rPr lang="en-US" sz="3500" dirty="0"/>
            </a:br>
            <a:r>
              <a:rPr lang="en-US" sz="3600" dirty="0"/>
              <a:t>Just-in-Time Training</a:t>
            </a:r>
            <a:r>
              <a:rPr lang="en-US" sz="3600" dirty="0" smtClean="0"/>
              <a:t/>
            </a:r>
            <a:br>
              <a:rPr lang="en-US" sz="3600" dirty="0" smtClean="0"/>
            </a:br>
            <a:r>
              <a:rPr lang="en-US" sz="3400" dirty="0" smtClean="0"/>
              <a:t> </a:t>
            </a:r>
            <a:br>
              <a:rPr lang="en-US" sz="3400" dirty="0" smtClean="0"/>
            </a:br>
            <a:r>
              <a:rPr lang="en-US" sz="3400" dirty="0"/>
              <a:t/>
            </a:r>
            <a:br>
              <a:rPr lang="en-US" sz="3400" dirty="0"/>
            </a:br>
            <a:endParaRPr lang="en-US" sz="3400" dirty="0"/>
          </a:p>
        </p:txBody>
      </p:sp>
      <p:sp>
        <p:nvSpPr>
          <p:cNvPr id="7" name="Text Placeholder 6"/>
          <p:cNvSpPr>
            <a:spLocks noGrp="1"/>
          </p:cNvSpPr>
          <p:nvPr>
            <p:ph type="body" sz="quarter" idx="10"/>
          </p:nvPr>
        </p:nvSpPr>
        <p:spPr>
          <a:xfrm>
            <a:off x="420543" y="2901833"/>
            <a:ext cx="6400800" cy="1125222"/>
          </a:xfrm>
        </p:spPr>
        <p:txBody>
          <a:bodyPr/>
          <a:lstStyle/>
          <a:p>
            <a:r>
              <a:rPr lang="en-US" dirty="0"/>
              <a:t>Created by: Ekta Choudhary, PhD, MPH</a:t>
            </a:r>
          </a:p>
          <a:p>
            <a:r>
              <a:rPr lang="en-US" dirty="0" smtClean="0"/>
              <a:t>Emergency Management, Radiation, and Chemical Branch</a:t>
            </a:r>
          </a:p>
          <a:p>
            <a:r>
              <a:rPr lang="en-US" dirty="0" smtClean="0"/>
              <a:t>Division of Environmental Health Science and Practice</a:t>
            </a:r>
            <a:endParaRPr lang="en-US" dirty="0"/>
          </a:p>
        </p:txBody>
      </p:sp>
    </p:spTree>
    <p:extLst>
      <p:ext uri="{BB962C8B-B14F-4D97-AF65-F5344CB8AC3E}">
        <p14:creationId xmlns:p14="http://schemas.microsoft.com/office/powerpoint/2010/main" val="415981708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title="First Aid Station"/>
          <p:cNvSpPr txBox="1">
            <a:spLocks noChangeArrowheads="1"/>
          </p:cNvSpPr>
          <p:nvPr/>
        </p:nvSpPr>
        <p:spPr bwMode="auto">
          <a:xfrm>
            <a:off x="924967" y="212824"/>
            <a:ext cx="6558111" cy="537270"/>
          </a:xfrm>
          <a:prstGeom prst="rect">
            <a:avLst/>
          </a:prstGeom>
          <a:noFill/>
          <a:ln w="9525">
            <a:noFill/>
            <a:miter lim="800000"/>
            <a:headEnd/>
            <a:tailEnd/>
          </a:ln>
        </p:spPr>
        <p:txBody>
          <a:bodyPr lIns="73477" tIns="36739" rIns="73477" bIns="36739" anchor="ctr"/>
          <a:lstStyle/>
          <a:p>
            <a:pPr defTabSz="734849" fontAlgn="auto">
              <a:spcBef>
                <a:spcPts val="0"/>
              </a:spcBef>
              <a:spcAft>
                <a:spcPts val="0"/>
              </a:spcAft>
              <a:defRPr/>
            </a:pPr>
            <a:endParaRPr lang="en-US" sz="2250" b="1" kern="0" dirty="0">
              <a:ea typeface="+mj-ea"/>
              <a:cs typeface="Arial" pitchFamily="34" charset="0"/>
            </a:endParaRPr>
          </a:p>
        </p:txBody>
      </p:sp>
      <p:sp>
        <p:nvSpPr>
          <p:cNvPr id="9219" name="Rectangle 2"/>
          <p:cNvSpPr>
            <a:spLocks noGrp="1" noChangeArrowheads="1"/>
          </p:cNvSpPr>
          <p:nvPr>
            <p:ph idx="1"/>
          </p:nvPr>
        </p:nvSpPr>
        <p:spPr>
          <a:xfrm>
            <a:off x="2935705" y="1293836"/>
            <a:ext cx="5751095" cy="3143250"/>
          </a:xfrm>
        </p:spPr>
        <p:txBody>
          <a:bodyPr/>
          <a:lstStyle/>
          <a:p>
            <a:pPr eaLnBrk="1" hangingPunct="1">
              <a:buClr>
                <a:srgbClr val="4E987A"/>
              </a:buClr>
              <a:defRPr/>
            </a:pPr>
            <a:r>
              <a:rPr lang="en-US" b="1" dirty="0">
                <a:cs typeface="Calibri" panose="020F0502020204030204" pitchFamily="34" charset="0"/>
              </a:rPr>
              <a:t>Medical staff provide immediate care</a:t>
            </a:r>
          </a:p>
          <a:p>
            <a:pPr marL="428671" lvl="1" indent="-208382" eaLnBrk="1" hangingPunct="1">
              <a:buClr>
                <a:schemeClr val="tx1"/>
              </a:buClr>
              <a:defRPr/>
            </a:pPr>
            <a:r>
              <a:rPr lang="en-US" dirty="0">
                <a:cs typeface="Calibri" panose="020F0502020204030204" pitchFamily="34" charset="0"/>
              </a:rPr>
              <a:t>Treat minor injuries on-site</a:t>
            </a:r>
          </a:p>
          <a:p>
            <a:pPr marL="428671" lvl="1" indent="-208382" eaLnBrk="1" hangingPunct="1">
              <a:buClr>
                <a:schemeClr val="tx1"/>
              </a:buClr>
              <a:defRPr/>
            </a:pPr>
            <a:r>
              <a:rPr lang="en-US" dirty="0">
                <a:cs typeface="Calibri" panose="020F0502020204030204" pitchFamily="34" charset="0"/>
              </a:rPr>
              <a:t>Arrange emergency transport for severe illness or injury</a:t>
            </a:r>
          </a:p>
          <a:p>
            <a:pPr eaLnBrk="1" hangingPunct="1">
              <a:buClr>
                <a:srgbClr val="4E987A"/>
              </a:buClr>
              <a:defRPr/>
            </a:pPr>
            <a:r>
              <a:rPr lang="en-US" b="1" dirty="0">
                <a:cs typeface="Calibri" panose="020F0502020204030204" pitchFamily="34" charset="0"/>
              </a:rPr>
              <a:t>Life saving care takes priority </a:t>
            </a:r>
          </a:p>
          <a:p>
            <a:pPr lvl="1" eaLnBrk="1" hangingPunct="1">
              <a:buClr>
                <a:schemeClr val="tx1"/>
              </a:buClr>
              <a:defRPr/>
            </a:pPr>
            <a:r>
              <a:rPr lang="en-US" dirty="0">
                <a:cs typeface="Calibri" panose="020F0502020204030204" pitchFamily="34" charset="0"/>
              </a:rPr>
              <a:t>Do not delay transport for decontamination</a:t>
            </a:r>
          </a:p>
          <a:p>
            <a:pPr lvl="1" eaLnBrk="1" hangingPunct="1">
              <a:buFont typeface="Wingdings 2" panose="05020102010507070707" pitchFamily="18" charset="2"/>
              <a:buNone/>
              <a:defRPr/>
            </a:pPr>
            <a:endParaRPr lang="en-US" dirty="0" smtClean="0">
              <a:cs typeface="Calibri" panose="020F0502020204030204" pitchFamily="34" charset="0"/>
            </a:endParaRPr>
          </a:p>
        </p:txBody>
      </p:sp>
      <p:pic>
        <p:nvPicPr>
          <p:cNvPr id="9220" name="Picture 4" descr="patient on stretcher being moved by emergency personnel image" title="Do not delay transport for decontaminati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2844" y="3696145"/>
            <a:ext cx="1973178" cy="118435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6" descr="First aid station flow chart image" title="First Aid St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322474"/>
            <a:ext cx="2021731" cy="355803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First Aid Station</a:t>
            </a:r>
            <a:endParaRPr lang="en-US" dirty="0"/>
          </a:p>
        </p:txBody>
      </p:sp>
    </p:spTree>
    <p:extLst>
      <p:ext uri="{BB962C8B-B14F-4D97-AF65-F5344CB8AC3E}">
        <p14:creationId xmlns:p14="http://schemas.microsoft.com/office/powerpoint/2010/main" val="205453460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1"/>
          </p:nvPr>
        </p:nvSpPr>
        <p:spPr>
          <a:xfrm>
            <a:off x="3304674" y="1070074"/>
            <a:ext cx="5382126" cy="3143250"/>
          </a:xfrm>
        </p:spPr>
        <p:txBody>
          <a:bodyPr/>
          <a:lstStyle/>
          <a:p>
            <a:pPr eaLnBrk="1" hangingPunct="1">
              <a:buClr>
                <a:srgbClr val="4E987A"/>
              </a:buClr>
            </a:pPr>
            <a:r>
              <a:rPr lang="en-US" altLang="en-US" b="1" dirty="0">
                <a:cs typeface="Calibri" panose="020F0502020204030204" pitchFamily="34" charset="0"/>
              </a:rPr>
              <a:t>Staff screen people for contamination</a:t>
            </a:r>
          </a:p>
          <a:p>
            <a:pPr marL="643677" lvl="1" indent="-232197" eaLnBrk="1" hangingPunct="1">
              <a:buClr>
                <a:schemeClr val="tx1"/>
              </a:buClr>
            </a:pPr>
            <a:r>
              <a:rPr lang="en-US" altLang="en-US" dirty="0">
                <a:cs typeface="Calibri" panose="020F0502020204030204" pitchFamily="34" charset="0"/>
              </a:rPr>
              <a:t>Handheld instruments or portal monitors</a:t>
            </a:r>
          </a:p>
          <a:p>
            <a:pPr marL="643677" lvl="1" indent="-232197" eaLnBrk="1" hangingPunct="1">
              <a:buClr>
                <a:schemeClr val="tx1"/>
              </a:buClr>
            </a:pPr>
            <a:r>
              <a:rPr lang="en-US" altLang="en-US" dirty="0">
                <a:cs typeface="Calibri" panose="020F0502020204030204" pitchFamily="34" charset="0"/>
              </a:rPr>
              <a:t>Express lane for people with prior decontamination</a:t>
            </a:r>
          </a:p>
          <a:p>
            <a:pPr marL="643677" lvl="1" indent="-232197" eaLnBrk="1" hangingPunct="1">
              <a:buClr>
                <a:schemeClr val="tx1"/>
              </a:buClr>
            </a:pPr>
            <a:r>
              <a:rPr lang="en-US" altLang="en-US" dirty="0">
                <a:cs typeface="Calibri" panose="020F0502020204030204" pitchFamily="34" charset="0"/>
              </a:rPr>
              <a:t>Consult state radiation control authority for guidance</a:t>
            </a:r>
          </a:p>
        </p:txBody>
      </p:sp>
      <p:pic>
        <p:nvPicPr>
          <p:cNvPr id="10244" name="Picture 4" descr="image of people being scanned and monitored for contamination." title="Staff screen people for contaminati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4946" y="3231730"/>
            <a:ext cx="2654969" cy="159588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6" descr="Contamination Screening Station flow chart image" title="Contamination Screening St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175" y="1070074"/>
            <a:ext cx="2287524" cy="3782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Contamination Screening Station</a:t>
            </a:r>
            <a:endParaRPr lang="en-US" dirty="0"/>
          </a:p>
        </p:txBody>
      </p:sp>
    </p:spTree>
    <p:extLst>
      <p:ext uri="{BB962C8B-B14F-4D97-AF65-F5344CB8AC3E}">
        <p14:creationId xmlns:p14="http://schemas.microsoft.com/office/powerpoint/2010/main" val="338400767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title="Wash Station"/>
          <p:cNvSpPr txBox="1">
            <a:spLocks noChangeArrowheads="1"/>
          </p:cNvSpPr>
          <p:nvPr/>
        </p:nvSpPr>
        <p:spPr bwMode="auto">
          <a:xfrm>
            <a:off x="924967" y="212824"/>
            <a:ext cx="6558111" cy="537270"/>
          </a:xfrm>
          <a:prstGeom prst="rect">
            <a:avLst/>
          </a:prstGeom>
          <a:noFill/>
          <a:ln w="9525">
            <a:noFill/>
            <a:miter lim="800000"/>
            <a:headEnd/>
            <a:tailEnd/>
          </a:ln>
        </p:spPr>
        <p:txBody>
          <a:bodyPr lIns="73477" tIns="36739" rIns="73477" bIns="36739" anchor="ctr"/>
          <a:lstStyle/>
          <a:p>
            <a:pPr defTabSz="734849" fontAlgn="auto">
              <a:spcBef>
                <a:spcPts val="0"/>
              </a:spcBef>
              <a:spcAft>
                <a:spcPts val="0"/>
              </a:spcAft>
              <a:defRPr/>
            </a:pPr>
            <a:endParaRPr lang="en-US" sz="2250" b="1" kern="0" dirty="0">
              <a:ea typeface="+mj-ea"/>
              <a:cs typeface="Arial" pitchFamily="34" charset="0"/>
            </a:endParaRPr>
          </a:p>
        </p:txBody>
      </p:sp>
      <p:pic>
        <p:nvPicPr>
          <p:cNvPr id="11268" name="Picture 3" descr="Man in wheelchair is readied for decon showering image" title="Staff facilitate shower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2816" y="3484003"/>
            <a:ext cx="1153984" cy="145864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6" descr="Wash Station flow chart image&#10;" title="Wash St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513" y="1070074"/>
            <a:ext cx="2704400" cy="364547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Wash Station</a:t>
            </a:r>
            <a:endParaRPr lang="en-US" dirty="0"/>
          </a:p>
        </p:txBody>
      </p:sp>
      <p:sp>
        <p:nvSpPr>
          <p:cNvPr id="14" name="Rectangle 2"/>
          <p:cNvSpPr>
            <a:spLocks noGrp="1" noChangeArrowheads="1"/>
          </p:cNvSpPr>
          <p:nvPr>
            <p:ph idx="1"/>
          </p:nvPr>
        </p:nvSpPr>
        <p:spPr>
          <a:xfrm>
            <a:off x="3673642" y="1070074"/>
            <a:ext cx="5261810" cy="3143250"/>
          </a:xfrm>
        </p:spPr>
        <p:txBody>
          <a:bodyPr/>
          <a:lstStyle/>
          <a:p>
            <a:pPr eaLnBrk="1" hangingPunct="1">
              <a:buClr>
                <a:srgbClr val="4E987A"/>
              </a:buClr>
            </a:pPr>
            <a:r>
              <a:rPr lang="en-US" altLang="en-US" b="1" dirty="0">
                <a:cs typeface="Calibri" panose="020F0502020204030204" pitchFamily="34" charset="0"/>
              </a:rPr>
              <a:t>Staff </a:t>
            </a:r>
            <a:r>
              <a:rPr lang="en-US" altLang="en-US" dirty="0">
                <a:cs typeface="Calibri" panose="020F0502020204030204" pitchFamily="34" charset="0"/>
              </a:rPr>
              <a:t>facilitate showering</a:t>
            </a:r>
            <a:endParaRPr lang="en-US" altLang="en-US" b="1" dirty="0">
              <a:cs typeface="Calibri" panose="020F0502020204030204" pitchFamily="34" charset="0"/>
            </a:endParaRPr>
          </a:p>
          <a:p>
            <a:pPr marL="643677" lvl="1" indent="-232197" eaLnBrk="1" hangingPunct="1">
              <a:buClr>
                <a:schemeClr val="tx1"/>
              </a:buClr>
            </a:pPr>
            <a:r>
              <a:rPr lang="en-US" altLang="en-US" dirty="0">
                <a:cs typeface="Calibri" panose="020F0502020204030204" pitchFamily="34" charset="0"/>
              </a:rPr>
              <a:t>People wash themselves</a:t>
            </a:r>
          </a:p>
          <a:p>
            <a:pPr marL="643677" lvl="1" indent="-232197" eaLnBrk="1" hangingPunct="1">
              <a:buClr>
                <a:schemeClr val="tx1"/>
              </a:buClr>
            </a:pPr>
            <a:r>
              <a:rPr lang="en-US" altLang="en-US" dirty="0">
                <a:cs typeface="Calibri" panose="020F0502020204030204" pitchFamily="34" charset="0"/>
              </a:rPr>
              <a:t>Indoor shower facilities or mobile decontamination units</a:t>
            </a:r>
          </a:p>
          <a:p>
            <a:pPr marL="643677" lvl="1" indent="-232197" eaLnBrk="1" hangingPunct="1">
              <a:buClr>
                <a:schemeClr val="tx1"/>
              </a:buClr>
            </a:pPr>
            <a:r>
              <a:rPr lang="en-US" altLang="en-US" dirty="0">
                <a:cs typeface="Calibri" panose="020F0502020204030204" pitchFamily="34" charset="0"/>
              </a:rPr>
              <a:t>Some may need multiple showers</a:t>
            </a:r>
          </a:p>
          <a:p>
            <a:pPr marL="643677" lvl="1" indent="-232197" eaLnBrk="1" hangingPunct="1">
              <a:buClr>
                <a:schemeClr val="tx1"/>
              </a:buClr>
            </a:pPr>
            <a:r>
              <a:rPr lang="en-US" altLang="en-US" dirty="0">
                <a:cs typeface="Calibri" panose="020F0502020204030204" pitchFamily="34" charset="0"/>
              </a:rPr>
              <a:t>Full-body contamination screening before going to Registration Station</a:t>
            </a:r>
          </a:p>
        </p:txBody>
      </p:sp>
    </p:spTree>
    <p:extLst>
      <p:ext uri="{BB962C8B-B14F-4D97-AF65-F5344CB8AC3E}">
        <p14:creationId xmlns:p14="http://schemas.microsoft.com/office/powerpoint/2010/main" val="281599619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457200" y="1167377"/>
            <a:ext cx="4339389" cy="3724776"/>
          </a:xfrm>
        </p:spPr>
        <p:txBody>
          <a:bodyPr/>
          <a:lstStyle/>
          <a:p>
            <a:pPr eaLnBrk="1" hangingPunct="1">
              <a:lnSpc>
                <a:spcPct val="90000"/>
              </a:lnSpc>
            </a:pPr>
            <a:r>
              <a:rPr lang="en-US" altLang="en-US" b="1" dirty="0">
                <a:cs typeface="Calibri" panose="020F0502020204030204" pitchFamily="34" charset="0"/>
              </a:rPr>
              <a:t>Staff use epidemiological tools to: </a:t>
            </a:r>
          </a:p>
          <a:p>
            <a:pPr lvl="1" eaLnBrk="1" hangingPunct="1">
              <a:lnSpc>
                <a:spcPct val="90000"/>
              </a:lnSpc>
              <a:buClr>
                <a:schemeClr val="tx1"/>
              </a:buClr>
            </a:pPr>
            <a:r>
              <a:rPr lang="en-US" altLang="en-US" dirty="0">
                <a:cs typeface="Calibri" panose="020F0502020204030204" pitchFamily="34" charset="0"/>
              </a:rPr>
              <a:t>Establish a registry</a:t>
            </a:r>
          </a:p>
          <a:p>
            <a:pPr lvl="1" eaLnBrk="1" hangingPunct="1">
              <a:lnSpc>
                <a:spcPct val="90000"/>
              </a:lnSpc>
              <a:buClr>
                <a:schemeClr val="tx1"/>
              </a:buClr>
            </a:pPr>
            <a:r>
              <a:rPr lang="en-US" altLang="en-US" dirty="0">
                <a:cs typeface="Calibri" panose="020F0502020204030204" pitchFamily="34" charset="0"/>
              </a:rPr>
              <a:t>Determine need for immediate follow-up at Radiation Dose Assessment </a:t>
            </a:r>
            <a:r>
              <a:rPr lang="en-US" altLang="en-US" dirty="0" smtClean="0">
                <a:cs typeface="Calibri" panose="020F0502020204030204" pitchFamily="34" charset="0"/>
              </a:rPr>
              <a:t>Station</a:t>
            </a:r>
          </a:p>
          <a:p>
            <a:pPr eaLnBrk="1" hangingPunct="1">
              <a:lnSpc>
                <a:spcPct val="90000"/>
              </a:lnSpc>
            </a:pPr>
            <a:r>
              <a:rPr lang="en-US" altLang="en-US" b="1" dirty="0" smtClean="0">
                <a:cs typeface="Calibri" panose="020F0502020204030204" pitchFamily="34" charset="0"/>
              </a:rPr>
              <a:t>Information </a:t>
            </a:r>
            <a:r>
              <a:rPr lang="en-US" altLang="en-US" b="1" dirty="0">
                <a:cs typeface="Calibri" panose="020F0502020204030204" pitchFamily="34" charset="0"/>
              </a:rPr>
              <a:t>collected includes:</a:t>
            </a:r>
          </a:p>
          <a:p>
            <a:pPr lvl="1" eaLnBrk="1" hangingPunct="1">
              <a:lnSpc>
                <a:spcPct val="90000"/>
              </a:lnSpc>
              <a:buClr>
                <a:schemeClr val="tx1"/>
              </a:buClr>
            </a:pPr>
            <a:r>
              <a:rPr lang="en-US" altLang="en-US" dirty="0">
                <a:cs typeface="Calibri" panose="020F0502020204030204" pitchFamily="34" charset="0"/>
              </a:rPr>
              <a:t>Demographic information</a:t>
            </a:r>
          </a:p>
          <a:p>
            <a:pPr lvl="1" eaLnBrk="1" hangingPunct="1">
              <a:lnSpc>
                <a:spcPct val="90000"/>
              </a:lnSpc>
              <a:buClr>
                <a:schemeClr val="tx1"/>
              </a:buClr>
            </a:pPr>
            <a:r>
              <a:rPr lang="en-US" altLang="en-US" dirty="0">
                <a:cs typeface="Calibri" panose="020F0502020204030204" pitchFamily="34" charset="0"/>
              </a:rPr>
              <a:t>Destination</a:t>
            </a:r>
          </a:p>
          <a:p>
            <a:pPr lvl="1" eaLnBrk="1" hangingPunct="1">
              <a:lnSpc>
                <a:spcPct val="90000"/>
              </a:lnSpc>
              <a:buClr>
                <a:schemeClr val="tx1"/>
              </a:buClr>
            </a:pPr>
            <a:r>
              <a:rPr lang="en-US" altLang="en-US" dirty="0">
                <a:cs typeface="Calibri" panose="020F0502020204030204" pitchFamily="34" charset="0"/>
              </a:rPr>
              <a:t>Proximity to event </a:t>
            </a:r>
          </a:p>
          <a:p>
            <a:pPr lvl="1" eaLnBrk="1" hangingPunct="1">
              <a:lnSpc>
                <a:spcPct val="90000"/>
              </a:lnSpc>
              <a:buClr>
                <a:schemeClr val="tx1"/>
              </a:buClr>
            </a:pPr>
            <a:r>
              <a:rPr lang="en-US" altLang="en-US" dirty="0">
                <a:cs typeface="Calibri" panose="020F0502020204030204" pitchFamily="34" charset="0"/>
              </a:rPr>
              <a:t>Time in affected area</a:t>
            </a:r>
          </a:p>
        </p:txBody>
      </p:sp>
      <p:pic>
        <p:nvPicPr>
          <p:cNvPr id="12292" name="Picture 4" descr="People registrating at long table image" title="Collect Informati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1359" y="2803922"/>
            <a:ext cx="3036094" cy="187523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6" descr="Registration station flow chart image" title="Registration St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1359" y="1167377"/>
            <a:ext cx="3135809" cy="13271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Registration Station</a:t>
            </a:r>
            <a:endParaRPr lang="en-US" dirty="0"/>
          </a:p>
        </p:txBody>
      </p:sp>
    </p:spTree>
    <p:extLst>
      <p:ext uri="{BB962C8B-B14F-4D97-AF65-F5344CB8AC3E}">
        <p14:creationId xmlns:p14="http://schemas.microsoft.com/office/powerpoint/2010/main" val="382752525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473241" y="2706665"/>
            <a:ext cx="4660233" cy="2168691"/>
          </a:xfrm>
        </p:spPr>
        <p:txBody>
          <a:bodyPr/>
          <a:lstStyle/>
          <a:p>
            <a:pPr eaLnBrk="1" hangingPunct="1">
              <a:lnSpc>
                <a:spcPct val="90000"/>
              </a:lnSpc>
            </a:pPr>
            <a:r>
              <a:rPr lang="en-US" altLang="en-US" b="1" dirty="0">
                <a:cs typeface="Calibri" panose="020F0502020204030204" pitchFamily="34" charset="0"/>
              </a:rPr>
              <a:t>Clinical and health physics staff:</a:t>
            </a:r>
          </a:p>
          <a:p>
            <a:pPr lvl="1" eaLnBrk="1" hangingPunct="1">
              <a:lnSpc>
                <a:spcPct val="90000"/>
              </a:lnSpc>
              <a:buClr>
                <a:schemeClr val="tx1"/>
              </a:buClr>
            </a:pPr>
            <a:r>
              <a:rPr lang="en-US" altLang="en-US" dirty="0">
                <a:cs typeface="Calibri" panose="020F0502020204030204" pitchFamily="34" charset="0"/>
              </a:rPr>
              <a:t>Screen for internal contamination</a:t>
            </a:r>
          </a:p>
          <a:p>
            <a:pPr lvl="1" eaLnBrk="1" hangingPunct="1">
              <a:lnSpc>
                <a:spcPct val="90000"/>
              </a:lnSpc>
              <a:buClr>
                <a:schemeClr val="tx1"/>
              </a:buClr>
            </a:pPr>
            <a:r>
              <a:rPr lang="en-US" altLang="en-US" dirty="0">
                <a:cs typeface="Calibri" panose="020F0502020204030204" pitchFamily="34" charset="0"/>
              </a:rPr>
              <a:t>Assess radiation exposure</a:t>
            </a:r>
          </a:p>
          <a:p>
            <a:pPr lvl="1" eaLnBrk="1" hangingPunct="1">
              <a:lnSpc>
                <a:spcPct val="90000"/>
              </a:lnSpc>
              <a:buClr>
                <a:schemeClr val="tx1"/>
              </a:buClr>
            </a:pPr>
            <a:r>
              <a:rPr lang="en-US" altLang="en-US" dirty="0">
                <a:cs typeface="Calibri" panose="020F0502020204030204" pitchFamily="34" charset="0"/>
              </a:rPr>
              <a:t>Assess need for bioassay</a:t>
            </a:r>
          </a:p>
          <a:p>
            <a:pPr lvl="1" eaLnBrk="1" hangingPunct="1">
              <a:lnSpc>
                <a:spcPct val="90000"/>
              </a:lnSpc>
              <a:buClr>
                <a:schemeClr val="tx1"/>
              </a:buClr>
            </a:pPr>
            <a:r>
              <a:rPr lang="en-US" altLang="en-US" dirty="0">
                <a:cs typeface="Calibri" panose="020F0502020204030204" pitchFamily="34" charset="0"/>
              </a:rPr>
              <a:t>Assess need for treatment</a:t>
            </a:r>
          </a:p>
          <a:p>
            <a:pPr lvl="1" eaLnBrk="1" hangingPunct="1">
              <a:lnSpc>
                <a:spcPct val="90000"/>
              </a:lnSpc>
              <a:buClr>
                <a:schemeClr val="tx1"/>
              </a:buClr>
            </a:pPr>
            <a:r>
              <a:rPr lang="en-US" altLang="en-US" dirty="0">
                <a:cs typeface="Calibri" panose="020F0502020204030204" pitchFamily="34" charset="0"/>
              </a:rPr>
              <a:t>Prioritize for short-term follow-up</a:t>
            </a:r>
          </a:p>
          <a:p>
            <a:pPr eaLnBrk="1" hangingPunct="1">
              <a:buFontTx/>
              <a:buNone/>
            </a:pPr>
            <a:endParaRPr lang="en-US" altLang="en-US" sz="2250" dirty="0">
              <a:cs typeface="Calibri" panose="020F0502020204030204" pitchFamily="34" charset="0"/>
            </a:endParaRPr>
          </a:p>
        </p:txBody>
      </p:sp>
      <p:pic>
        <p:nvPicPr>
          <p:cNvPr id="13316" name="Picture 8" descr="image of patient during assessment for radiation image" title="Clinical and health physics staf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7159" y="2844463"/>
            <a:ext cx="2839641" cy="189309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6" descr="Radiation Dose Assessment Station flow chart image" title="Radiation Dose Assess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9117" y="1191342"/>
            <a:ext cx="6125766" cy="12494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Radiation Dose Assessment</a:t>
            </a:r>
            <a:endParaRPr lang="en-US" dirty="0"/>
          </a:p>
        </p:txBody>
      </p:sp>
    </p:spTree>
    <p:extLst>
      <p:ext uri="{BB962C8B-B14F-4D97-AF65-F5344CB8AC3E}">
        <p14:creationId xmlns:p14="http://schemas.microsoft.com/office/powerpoint/2010/main" val="241872433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492919" y="3364377"/>
            <a:ext cx="8229600" cy="1384086"/>
          </a:xfrm>
        </p:spPr>
        <p:txBody>
          <a:bodyPr/>
          <a:lstStyle/>
          <a:p>
            <a:pPr eaLnBrk="1" hangingPunct="1">
              <a:buClr>
                <a:srgbClr val="4E987A"/>
              </a:buClr>
            </a:pPr>
            <a:r>
              <a:rPr lang="en-US" altLang="en-US" b="1" dirty="0">
                <a:cs typeface="Calibri" panose="020F0502020204030204" pitchFamily="34" charset="0"/>
              </a:rPr>
              <a:t>Staff provide information for people leaving the CRC</a:t>
            </a:r>
          </a:p>
          <a:p>
            <a:pPr lvl="1" eaLnBrk="1" hangingPunct="1">
              <a:buClr>
                <a:schemeClr val="tx1"/>
              </a:buClr>
            </a:pPr>
            <a:r>
              <a:rPr lang="en-US" altLang="en-US" dirty="0">
                <a:cs typeface="Calibri" panose="020F0502020204030204" pitchFamily="34" charset="0"/>
              </a:rPr>
              <a:t>Assess need for counseling</a:t>
            </a:r>
          </a:p>
          <a:p>
            <a:pPr lvl="1" eaLnBrk="1" hangingPunct="1">
              <a:buClr>
                <a:schemeClr val="tx1"/>
              </a:buClr>
            </a:pPr>
            <a:r>
              <a:rPr lang="en-US" altLang="en-US" dirty="0">
                <a:cs typeface="Calibri" panose="020F0502020204030204" pitchFamily="34" charset="0"/>
              </a:rPr>
              <a:t>Discharge to home or shelter</a:t>
            </a:r>
          </a:p>
          <a:p>
            <a:pPr lvl="1" eaLnBrk="1" hangingPunct="1">
              <a:buClr>
                <a:schemeClr val="tx1"/>
              </a:buClr>
            </a:pPr>
            <a:r>
              <a:rPr lang="en-US" altLang="en-US" dirty="0">
                <a:cs typeface="Calibri" panose="020F0502020204030204" pitchFamily="34" charset="0"/>
              </a:rPr>
              <a:t>Provide referral for further care</a:t>
            </a:r>
          </a:p>
        </p:txBody>
      </p:sp>
      <p:pic>
        <p:nvPicPr>
          <p:cNvPr id="14339" name="Picture 4" descr="image of patient during discharge" title="Staff provide information for people leaving the CRC"/>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7581" y="1344665"/>
            <a:ext cx="2901177" cy="17382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6" descr="discharge station flow chart image" title="Discharge St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985" y="1293775"/>
            <a:ext cx="3083164" cy="184005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Discharge Station</a:t>
            </a:r>
            <a:endParaRPr lang="en-US" dirty="0"/>
          </a:p>
        </p:txBody>
      </p:sp>
    </p:spTree>
    <p:extLst>
      <p:ext uri="{BB962C8B-B14F-4D97-AF65-F5344CB8AC3E}">
        <p14:creationId xmlns:p14="http://schemas.microsoft.com/office/powerpoint/2010/main" val="148557037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CRC Data for Public Health Use</a:t>
            </a:r>
          </a:p>
        </p:txBody>
      </p:sp>
      <p:sp>
        <p:nvSpPr>
          <p:cNvPr id="3" name="Content Placeholder 2"/>
          <p:cNvSpPr>
            <a:spLocks noGrp="1"/>
          </p:cNvSpPr>
          <p:nvPr>
            <p:ph idx="1"/>
          </p:nvPr>
        </p:nvSpPr>
        <p:spPr>
          <a:xfrm>
            <a:off x="457199" y="1200151"/>
            <a:ext cx="8524875" cy="3143250"/>
          </a:xfrm>
        </p:spPr>
        <p:txBody>
          <a:bodyPr/>
          <a:lstStyle/>
          <a:p>
            <a:r>
              <a:rPr lang="en-US" sz="2350" dirty="0"/>
              <a:t>Characterization of affected population for situational awareness</a:t>
            </a:r>
          </a:p>
          <a:p>
            <a:r>
              <a:rPr lang="en-US" sz="2350" dirty="0"/>
              <a:t>Provision of epidemiological data to create </a:t>
            </a:r>
            <a:r>
              <a:rPr lang="en-US" sz="2350" dirty="0" smtClean="0"/>
              <a:t>registries </a:t>
            </a:r>
            <a:r>
              <a:rPr lang="en-US" sz="2350" dirty="0"/>
              <a:t>for long-term follow-up</a:t>
            </a:r>
          </a:p>
          <a:p>
            <a:r>
              <a:rPr lang="en-US" sz="2350" dirty="0"/>
              <a:t>Identification of risk factors associated with </a:t>
            </a:r>
            <a:r>
              <a:rPr lang="en-US" sz="2350" dirty="0" smtClean="0"/>
              <a:t>particular environment </a:t>
            </a:r>
            <a:r>
              <a:rPr lang="en-US" sz="2350" dirty="0"/>
              <a:t>or </a:t>
            </a:r>
            <a:r>
              <a:rPr lang="en-US" sz="2350" dirty="0" smtClean="0"/>
              <a:t>activities</a:t>
            </a:r>
          </a:p>
          <a:p>
            <a:r>
              <a:rPr lang="en-US" sz="2350" dirty="0"/>
              <a:t>Prioritization of limited medical resources such as countermeasures or bioassays</a:t>
            </a:r>
          </a:p>
          <a:p>
            <a:r>
              <a:rPr lang="en-US" sz="2350" dirty="0"/>
              <a:t>Improvement of dose reconstruction by collecting personal variables</a:t>
            </a:r>
          </a:p>
        </p:txBody>
      </p:sp>
    </p:spTree>
    <p:extLst>
      <p:ext uri="{BB962C8B-B14F-4D97-AF65-F5344CB8AC3E}">
        <p14:creationId xmlns:p14="http://schemas.microsoft.com/office/powerpoint/2010/main" val="429105568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CRC Electronic Data Collection </a:t>
            </a:r>
            <a:r>
              <a:rPr lang="en-US" dirty="0" smtClean="0"/>
              <a:t>Tool</a:t>
            </a:r>
            <a:endParaRPr lang="en-US" dirty="0"/>
          </a:p>
        </p:txBody>
      </p:sp>
      <p:sp>
        <p:nvSpPr>
          <p:cNvPr id="5" name="Text Placeholder 4"/>
          <p:cNvSpPr>
            <a:spLocks noGrp="1"/>
          </p:cNvSpPr>
          <p:nvPr>
            <p:ph type="body" idx="1"/>
          </p:nvPr>
        </p:nvSpPr>
        <p:spPr/>
        <p:txBody>
          <a:bodyPr/>
          <a:lstStyle/>
          <a:p>
            <a:r>
              <a:rPr lang="en-US" dirty="0" smtClean="0"/>
              <a:t>CRC </a:t>
            </a:r>
            <a:r>
              <a:rPr lang="en-US" dirty="0" err="1" smtClean="0"/>
              <a:t>eTool</a:t>
            </a:r>
            <a:r>
              <a:rPr lang="en-US" dirty="0" smtClean="0"/>
              <a:t> Training</a:t>
            </a:r>
            <a:endParaRPr lang="en-US" dirty="0"/>
          </a:p>
        </p:txBody>
      </p:sp>
      <p:pic>
        <p:nvPicPr>
          <p:cNvPr id="6" name="Picture 5" descr="Image of CRC Electronic Data Collection Tool." title="CRC Electronic Data Collection Tool"/>
          <p:cNvPicPr>
            <a:picLocks noChangeAspect="1"/>
          </p:cNvPicPr>
          <p:nvPr/>
        </p:nvPicPr>
        <p:blipFill rotWithShape="1">
          <a:blip r:embed="rId3"/>
          <a:srcRect l="49988" t="10239" r="15177" b="34273"/>
          <a:stretch/>
        </p:blipFill>
        <p:spPr>
          <a:xfrm>
            <a:off x="2383971" y="499701"/>
            <a:ext cx="4474027" cy="2850622"/>
          </a:xfrm>
          <a:prstGeom prst="rect">
            <a:avLst/>
          </a:prstGeom>
        </p:spPr>
      </p:pic>
    </p:spTree>
    <p:extLst>
      <p:ext uri="{BB962C8B-B14F-4D97-AF65-F5344CB8AC3E}">
        <p14:creationId xmlns:p14="http://schemas.microsoft.com/office/powerpoint/2010/main" val="143075737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CRC </a:t>
            </a:r>
            <a:r>
              <a:rPr lang="en-US" dirty="0" err="1" smtClean="0"/>
              <a:t>eTool</a:t>
            </a:r>
            <a:endParaRPr lang="en-US" dirty="0"/>
          </a:p>
        </p:txBody>
      </p:sp>
      <p:sp>
        <p:nvSpPr>
          <p:cNvPr id="3" name="Content Placeholder 2"/>
          <p:cNvSpPr>
            <a:spLocks noGrp="1"/>
          </p:cNvSpPr>
          <p:nvPr>
            <p:ph idx="1"/>
          </p:nvPr>
        </p:nvSpPr>
        <p:spPr/>
        <p:txBody>
          <a:bodyPr/>
          <a:lstStyle/>
          <a:p>
            <a:r>
              <a:rPr lang="en-US" dirty="0"/>
              <a:t>Electronic data collection </a:t>
            </a:r>
            <a:r>
              <a:rPr lang="en-US" dirty="0" smtClean="0"/>
              <a:t>tool</a:t>
            </a:r>
          </a:p>
          <a:p>
            <a:r>
              <a:rPr lang="en-US" dirty="0" smtClean="0"/>
              <a:t>Designed to collect</a:t>
            </a:r>
            <a:r>
              <a:rPr lang="en-US" dirty="0"/>
              <a:t>, analyze, visualize, and securely exchange population monitoring data </a:t>
            </a:r>
          </a:p>
          <a:p>
            <a:r>
              <a:rPr lang="en-US" dirty="0" smtClean="0"/>
              <a:t>Created using Epi </a:t>
            </a:r>
            <a:r>
              <a:rPr lang="en-US" dirty="0"/>
              <a:t>Info™ 7 software</a:t>
            </a:r>
          </a:p>
          <a:p>
            <a:r>
              <a:rPr lang="en-US" dirty="0"/>
              <a:t>Networked tool which can be used by all stations </a:t>
            </a:r>
          </a:p>
          <a:p>
            <a:endParaRPr lang="en-US" dirty="0"/>
          </a:p>
        </p:txBody>
      </p:sp>
    </p:spTree>
    <p:extLst>
      <p:ext uri="{BB962C8B-B14F-4D97-AF65-F5344CB8AC3E}">
        <p14:creationId xmlns:p14="http://schemas.microsoft.com/office/powerpoint/2010/main" val="270511561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Stations: 7 CRC Stations + 1 Unregistered</a:t>
            </a:r>
          </a:p>
        </p:txBody>
      </p:sp>
      <p:sp>
        <p:nvSpPr>
          <p:cNvPr id="3" name="Content Placeholder 2"/>
          <p:cNvSpPr>
            <a:spLocks noGrp="1"/>
          </p:cNvSpPr>
          <p:nvPr>
            <p:ph idx="1"/>
          </p:nvPr>
        </p:nvSpPr>
        <p:spPr>
          <a:xfrm>
            <a:off x="457200" y="1200151"/>
            <a:ext cx="8229600" cy="3537040"/>
          </a:xfrm>
        </p:spPr>
        <p:txBody>
          <a:bodyPr/>
          <a:lstStyle/>
          <a:p>
            <a:r>
              <a:rPr lang="en-US" dirty="0"/>
              <a:t>Initial sorting</a:t>
            </a:r>
          </a:p>
          <a:p>
            <a:r>
              <a:rPr lang="en-US" dirty="0"/>
              <a:t>Radiation contamination screening</a:t>
            </a:r>
          </a:p>
          <a:p>
            <a:r>
              <a:rPr lang="en-US" dirty="0"/>
              <a:t>Wash</a:t>
            </a:r>
          </a:p>
          <a:p>
            <a:r>
              <a:rPr lang="en-US" dirty="0"/>
              <a:t>First aid</a:t>
            </a:r>
          </a:p>
          <a:p>
            <a:r>
              <a:rPr lang="en-US" dirty="0"/>
              <a:t>Registration</a:t>
            </a:r>
          </a:p>
          <a:p>
            <a:r>
              <a:rPr lang="en-US" dirty="0"/>
              <a:t>Radiation dose assessment</a:t>
            </a:r>
          </a:p>
          <a:p>
            <a:r>
              <a:rPr lang="en-US" dirty="0"/>
              <a:t>Discharge</a:t>
            </a:r>
          </a:p>
          <a:p>
            <a:r>
              <a:rPr lang="en-US" dirty="0" smtClean="0"/>
              <a:t>Unregistered</a:t>
            </a:r>
            <a:endParaRPr lang="en-US" dirty="0"/>
          </a:p>
        </p:txBody>
      </p:sp>
      <p:pic>
        <p:nvPicPr>
          <p:cNvPr id="4" name="Picture 3" descr="Image of 8 Stations." title="8 Stations: 7 CRC Stations + 1 Unregistered"/>
          <p:cNvPicPr>
            <a:picLocks noChangeAspect="1"/>
          </p:cNvPicPr>
          <p:nvPr/>
        </p:nvPicPr>
        <p:blipFill rotWithShape="1">
          <a:blip r:embed="rId3"/>
          <a:srcRect l="50000" t="11245" r="26830" b="12416"/>
          <a:stretch/>
        </p:blipFill>
        <p:spPr>
          <a:xfrm>
            <a:off x="6106886" y="1200151"/>
            <a:ext cx="2579914" cy="3400118"/>
          </a:xfrm>
          <a:prstGeom prst="rect">
            <a:avLst/>
          </a:prstGeom>
        </p:spPr>
      </p:pic>
      <p:sp>
        <p:nvSpPr>
          <p:cNvPr id="5" name="Rectangle 4" title="Unregistered"/>
          <p:cNvSpPr/>
          <p:nvPr/>
        </p:nvSpPr>
        <p:spPr>
          <a:xfrm>
            <a:off x="457200" y="4326340"/>
            <a:ext cx="2094931" cy="40943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title="Unregistered"/>
          <p:cNvSpPr/>
          <p:nvPr/>
        </p:nvSpPr>
        <p:spPr>
          <a:xfrm>
            <a:off x="7629099" y="4203510"/>
            <a:ext cx="975815" cy="31389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4384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Background</a:t>
            </a:r>
          </a:p>
          <a:p>
            <a:pPr lvl="1"/>
            <a:r>
              <a:rPr lang="en-US" dirty="0"/>
              <a:t>Improvised nuclear device (IND) detonation</a:t>
            </a:r>
          </a:p>
          <a:p>
            <a:pPr lvl="1"/>
            <a:r>
              <a:rPr lang="en-US" dirty="0"/>
              <a:t>Expected injuries</a:t>
            </a:r>
          </a:p>
          <a:p>
            <a:pPr lvl="1"/>
            <a:r>
              <a:rPr lang="en-US" dirty="0"/>
              <a:t>Community reception centers (CRCs)</a:t>
            </a:r>
          </a:p>
          <a:p>
            <a:r>
              <a:rPr lang="en-US" dirty="0" smtClean="0"/>
              <a:t>CRC </a:t>
            </a:r>
            <a:r>
              <a:rPr lang="en-US" dirty="0"/>
              <a:t>Electronic Data Collection Tool (CRC </a:t>
            </a:r>
            <a:r>
              <a:rPr lang="en-US" dirty="0" err="1"/>
              <a:t>eTool</a:t>
            </a:r>
            <a:r>
              <a:rPr lang="en-US" dirty="0" smtClean="0"/>
              <a:t>) Training</a:t>
            </a:r>
            <a:endParaRPr lang="en-US" dirty="0"/>
          </a:p>
        </p:txBody>
      </p:sp>
    </p:spTree>
    <p:extLst>
      <p:ext uri="{BB962C8B-B14F-4D97-AF65-F5344CB8AC3E}">
        <p14:creationId xmlns:p14="http://schemas.microsoft.com/office/powerpoint/2010/main" val="187855121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Unregistered Station</a:t>
            </a:r>
            <a:endParaRPr lang="en-US" dirty="0"/>
          </a:p>
        </p:txBody>
      </p:sp>
      <p:sp>
        <p:nvSpPr>
          <p:cNvPr id="3" name="Content Placeholder 2"/>
          <p:cNvSpPr>
            <a:spLocks noGrp="1"/>
          </p:cNvSpPr>
          <p:nvPr>
            <p:ph idx="1"/>
          </p:nvPr>
        </p:nvSpPr>
        <p:spPr/>
        <p:txBody>
          <a:bodyPr/>
          <a:lstStyle/>
          <a:p>
            <a:r>
              <a:rPr lang="en-US" dirty="0" smtClean="0"/>
              <a:t>Track individuals who use services </a:t>
            </a:r>
          </a:p>
          <a:p>
            <a:r>
              <a:rPr lang="en-US" dirty="0" smtClean="0"/>
              <a:t>Estimate throughput</a:t>
            </a:r>
          </a:p>
          <a:p>
            <a:r>
              <a:rPr lang="en-US" dirty="0" smtClean="0"/>
              <a:t>Collects contact information</a:t>
            </a:r>
          </a:p>
          <a:p>
            <a:endParaRPr lang="en-US" dirty="0"/>
          </a:p>
        </p:txBody>
      </p:sp>
      <p:pic>
        <p:nvPicPr>
          <p:cNvPr id="5" name="Picture 4" descr="Image of Unregistered Station" title="Unregistered Station"/>
          <p:cNvPicPr>
            <a:picLocks noChangeAspect="1"/>
          </p:cNvPicPr>
          <p:nvPr/>
        </p:nvPicPr>
        <p:blipFill rotWithShape="1">
          <a:blip r:embed="rId3"/>
          <a:srcRect l="50000" t="10575" r="26831" b="16099"/>
          <a:stretch/>
        </p:blipFill>
        <p:spPr>
          <a:xfrm>
            <a:off x="5980351" y="1443209"/>
            <a:ext cx="2399180" cy="3037114"/>
          </a:xfrm>
          <a:prstGeom prst="rect">
            <a:avLst/>
          </a:prstGeom>
        </p:spPr>
      </p:pic>
    </p:spTree>
    <p:extLst>
      <p:ext uri="{BB962C8B-B14F-4D97-AF65-F5344CB8AC3E}">
        <p14:creationId xmlns:p14="http://schemas.microsoft.com/office/powerpoint/2010/main" val="307878509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Screen and Line List</a:t>
            </a:r>
          </a:p>
        </p:txBody>
      </p:sp>
      <p:sp>
        <p:nvSpPr>
          <p:cNvPr id="3" name="Content Placeholder 2"/>
          <p:cNvSpPr>
            <a:spLocks noGrp="1"/>
          </p:cNvSpPr>
          <p:nvPr>
            <p:ph idx="1"/>
          </p:nvPr>
        </p:nvSpPr>
        <p:spPr>
          <a:xfrm>
            <a:off x="457200" y="1200151"/>
            <a:ext cx="4171950" cy="3143250"/>
          </a:xfrm>
        </p:spPr>
        <p:txBody>
          <a:bodyPr/>
          <a:lstStyle/>
          <a:p>
            <a:r>
              <a:rPr lang="en-US" dirty="0"/>
              <a:t>New records (i.e. new individuals) can ONLY be added by station staff members at “Initial </a:t>
            </a:r>
            <a:r>
              <a:rPr lang="en-US" dirty="0" smtClean="0"/>
              <a:t>Sorting” </a:t>
            </a:r>
            <a:endParaRPr lang="en-US" dirty="0"/>
          </a:p>
          <a:p>
            <a:endParaRPr lang="en-US" dirty="0"/>
          </a:p>
          <a:p>
            <a:r>
              <a:rPr lang="en-US" dirty="0"/>
              <a:t>Click “+ Add New Record” ONLY on the line list </a:t>
            </a:r>
            <a:r>
              <a:rPr lang="en-US" dirty="0" smtClean="0"/>
              <a:t>page</a:t>
            </a:r>
            <a:endParaRPr lang="en-US" dirty="0"/>
          </a:p>
          <a:p>
            <a:endParaRPr lang="en-US" dirty="0"/>
          </a:p>
        </p:txBody>
      </p:sp>
      <p:pic>
        <p:nvPicPr>
          <p:cNvPr id="4" name="Picture 3" descr="Image of records." title="Main Screen and Line List"/>
          <p:cNvPicPr>
            <a:picLocks noChangeAspect="1"/>
          </p:cNvPicPr>
          <p:nvPr/>
        </p:nvPicPr>
        <p:blipFill>
          <a:blip r:embed="rId3"/>
          <a:stretch>
            <a:fillRect/>
          </a:stretch>
        </p:blipFill>
        <p:spPr>
          <a:xfrm>
            <a:off x="4850892" y="1200151"/>
            <a:ext cx="3950208" cy="3657601"/>
          </a:xfrm>
          <a:prstGeom prst="rect">
            <a:avLst/>
          </a:prstGeom>
        </p:spPr>
      </p:pic>
    </p:spTree>
    <p:extLst>
      <p:ext uri="{BB962C8B-B14F-4D97-AF65-F5344CB8AC3E}">
        <p14:creationId xmlns:p14="http://schemas.microsoft.com/office/powerpoint/2010/main" val="29432486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Sorting Station</a:t>
            </a:r>
            <a:endParaRPr lang="en-US" dirty="0"/>
          </a:p>
        </p:txBody>
      </p:sp>
      <p:sp>
        <p:nvSpPr>
          <p:cNvPr id="3" name="Content Placeholder 2"/>
          <p:cNvSpPr>
            <a:spLocks noGrp="1"/>
          </p:cNvSpPr>
          <p:nvPr>
            <p:ph idx="1"/>
          </p:nvPr>
        </p:nvSpPr>
        <p:spPr>
          <a:xfrm>
            <a:off x="457200" y="1200151"/>
            <a:ext cx="4457700" cy="3495674"/>
          </a:xfrm>
        </p:spPr>
        <p:txBody>
          <a:bodyPr/>
          <a:lstStyle/>
          <a:p>
            <a:r>
              <a:rPr lang="en-US" dirty="0"/>
              <a:t>Entry point for all individuals </a:t>
            </a:r>
          </a:p>
          <a:p>
            <a:r>
              <a:rPr lang="en-US" dirty="0"/>
              <a:t>If recording information for a family , use suffix A, B, C </a:t>
            </a:r>
            <a:r>
              <a:rPr lang="en-US" dirty="0" smtClean="0"/>
              <a:t>etc. </a:t>
            </a:r>
            <a:r>
              <a:rPr lang="en-US" dirty="0"/>
              <a:t>for each family member in “Barcode” or “ID Number” field </a:t>
            </a:r>
          </a:p>
          <a:p>
            <a:pPr lvl="1"/>
            <a:r>
              <a:rPr lang="en-US" dirty="0"/>
              <a:t>1001A, 1001B </a:t>
            </a:r>
          </a:p>
          <a:p>
            <a:r>
              <a:rPr lang="en-US" dirty="0"/>
              <a:t>Enter required fields (1)</a:t>
            </a:r>
          </a:p>
          <a:p>
            <a:r>
              <a:rPr lang="en-US" dirty="0"/>
              <a:t>Select “Initial Sorting” (2)</a:t>
            </a:r>
          </a:p>
          <a:p>
            <a:endParaRPr lang="en-US" dirty="0"/>
          </a:p>
        </p:txBody>
      </p:sp>
      <p:pic>
        <p:nvPicPr>
          <p:cNvPr id="4" name="Picture 3" descr="Image of recording information" title="Initial Sorting Station"/>
          <p:cNvPicPr>
            <a:picLocks noChangeAspect="1"/>
          </p:cNvPicPr>
          <p:nvPr/>
        </p:nvPicPr>
        <p:blipFill>
          <a:blip r:embed="rId3"/>
          <a:stretch>
            <a:fillRect/>
          </a:stretch>
        </p:blipFill>
        <p:spPr>
          <a:xfrm>
            <a:off x="5589718" y="840724"/>
            <a:ext cx="2925632" cy="4053740"/>
          </a:xfrm>
          <a:prstGeom prst="rect">
            <a:avLst/>
          </a:prstGeom>
        </p:spPr>
      </p:pic>
    </p:spTree>
    <p:extLst>
      <p:ext uri="{BB962C8B-B14F-4D97-AF65-F5344CB8AC3E}">
        <p14:creationId xmlns:p14="http://schemas.microsoft.com/office/powerpoint/2010/main" val="61048666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Sorting Station</a:t>
            </a:r>
            <a:endParaRPr lang="en-US" dirty="0"/>
          </a:p>
        </p:txBody>
      </p:sp>
      <p:sp>
        <p:nvSpPr>
          <p:cNvPr id="3" name="Content Placeholder 2"/>
          <p:cNvSpPr>
            <a:spLocks noGrp="1"/>
          </p:cNvSpPr>
          <p:nvPr>
            <p:ph idx="1"/>
          </p:nvPr>
        </p:nvSpPr>
        <p:spPr>
          <a:xfrm>
            <a:off x="457200" y="1200151"/>
            <a:ext cx="4448175" cy="3143250"/>
          </a:xfrm>
        </p:spPr>
        <p:txBody>
          <a:bodyPr/>
          <a:lstStyle/>
          <a:p>
            <a:r>
              <a:rPr lang="en-US" dirty="0"/>
              <a:t>New record</a:t>
            </a:r>
          </a:p>
          <a:p>
            <a:r>
              <a:rPr lang="en-US" dirty="0"/>
              <a:t>Instructions at the top (1)</a:t>
            </a:r>
          </a:p>
          <a:p>
            <a:r>
              <a:rPr lang="en-US" dirty="0"/>
              <a:t>Complete all required fields (2)</a:t>
            </a:r>
          </a:p>
          <a:p>
            <a:r>
              <a:rPr lang="en-US" dirty="0"/>
              <a:t>Click “Save &amp; Close” (3)</a:t>
            </a:r>
          </a:p>
          <a:p>
            <a:r>
              <a:rPr lang="en-US" dirty="0"/>
              <a:t>Decide next station based on exposure level and/or medical </a:t>
            </a:r>
            <a:r>
              <a:rPr lang="en-US" dirty="0" smtClean="0"/>
              <a:t>needs</a:t>
            </a:r>
            <a:endParaRPr lang="en-US" dirty="0"/>
          </a:p>
          <a:p>
            <a:endParaRPr lang="en-US" dirty="0"/>
          </a:p>
        </p:txBody>
      </p:sp>
      <p:pic>
        <p:nvPicPr>
          <p:cNvPr id="4" name="Picture 3" descr="Image of record information." title="Initial Sorting Station"/>
          <p:cNvPicPr>
            <a:picLocks noChangeAspect="1"/>
          </p:cNvPicPr>
          <p:nvPr/>
        </p:nvPicPr>
        <p:blipFill>
          <a:blip r:embed="rId3"/>
          <a:stretch>
            <a:fillRect/>
          </a:stretch>
        </p:blipFill>
        <p:spPr>
          <a:xfrm>
            <a:off x="5764046" y="485776"/>
            <a:ext cx="2646638" cy="4381500"/>
          </a:xfrm>
          <a:prstGeom prst="rect">
            <a:avLst/>
          </a:prstGeom>
        </p:spPr>
      </p:pic>
    </p:spTree>
    <p:extLst>
      <p:ext uri="{BB962C8B-B14F-4D97-AF65-F5344CB8AC3E}">
        <p14:creationId xmlns:p14="http://schemas.microsoft.com/office/powerpoint/2010/main" val="19019152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Stations</a:t>
            </a:r>
            <a:endParaRPr lang="en-US" dirty="0"/>
          </a:p>
        </p:txBody>
      </p:sp>
      <p:sp>
        <p:nvSpPr>
          <p:cNvPr id="3" name="Content Placeholder 2"/>
          <p:cNvSpPr>
            <a:spLocks noGrp="1"/>
          </p:cNvSpPr>
          <p:nvPr>
            <p:ph idx="1"/>
          </p:nvPr>
        </p:nvSpPr>
        <p:spPr/>
        <p:txBody>
          <a:bodyPr/>
          <a:lstStyle/>
          <a:p>
            <a:r>
              <a:rPr lang="en-US" dirty="0" smtClean="0"/>
              <a:t>Line list</a:t>
            </a:r>
            <a:endParaRPr lang="en-US" dirty="0"/>
          </a:p>
        </p:txBody>
      </p:sp>
      <p:pic>
        <p:nvPicPr>
          <p:cNvPr id="4" name="Picture 3" descr="Image of Line list of records" title="All Stations"/>
          <p:cNvPicPr>
            <a:picLocks noChangeAspect="1"/>
          </p:cNvPicPr>
          <p:nvPr/>
        </p:nvPicPr>
        <p:blipFill>
          <a:blip r:embed="rId3"/>
          <a:stretch>
            <a:fillRect/>
          </a:stretch>
        </p:blipFill>
        <p:spPr>
          <a:xfrm>
            <a:off x="3148608" y="856898"/>
            <a:ext cx="4847034" cy="3829756"/>
          </a:xfrm>
          <a:prstGeom prst="rect">
            <a:avLst/>
          </a:prstGeom>
        </p:spPr>
      </p:pic>
    </p:spTree>
    <p:extLst>
      <p:ext uri="{BB962C8B-B14F-4D97-AF65-F5344CB8AC3E}">
        <p14:creationId xmlns:p14="http://schemas.microsoft.com/office/powerpoint/2010/main" val="289272984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Other Stations</a:t>
            </a:r>
            <a:endParaRPr lang="en-US" dirty="0"/>
          </a:p>
        </p:txBody>
      </p:sp>
      <p:sp>
        <p:nvSpPr>
          <p:cNvPr id="3" name="Content Placeholder 2"/>
          <p:cNvSpPr>
            <a:spLocks noGrp="1"/>
          </p:cNvSpPr>
          <p:nvPr>
            <p:ph idx="1"/>
          </p:nvPr>
        </p:nvSpPr>
        <p:spPr>
          <a:xfrm>
            <a:off x="457200" y="1200151"/>
            <a:ext cx="3895725" cy="3143250"/>
          </a:xfrm>
        </p:spPr>
        <p:txBody>
          <a:bodyPr/>
          <a:lstStyle/>
          <a:p>
            <a:r>
              <a:rPr lang="en-US" dirty="0"/>
              <a:t>Do </a:t>
            </a:r>
            <a:r>
              <a:rPr lang="en-US" u="sng" dirty="0"/>
              <a:t>NOT</a:t>
            </a:r>
            <a:r>
              <a:rPr lang="en-US" dirty="0"/>
              <a:t> click on “Add New Record”</a:t>
            </a:r>
          </a:p>
          <a:p>
            <a:r>
              <a:rPr lang="en-US" dirty="0"/>
              <a:t>Visually search for “Barcode ID” or “</a:t>
            </a:r>
            <a:r>
              <a:rPr lang="en-US" dirty="0" err="1"/>
              <a:t>Lastname</a:t>
            </a:r>
            <a:r>
              <a:rPr lang="en-US" dirty="0"/>
              <a:t>” (1)</a:t>
            </a:r>
          </a:p>
          <a:p>
            <a:r>
              <a:rPr lang="en-US" dirty="0"/>
              <a:t>Optionally, use “Search” (2)</a:t>
            </a:r>
          </a:p>
          <a:p>
            <a:r>
              <a:rPr lang="en-US" dirty="0"/>
              <a:t>Click “Open” on the line list to select the individual (3)</a:t>
            </a:r>
          </a:p>
          <a:p>
            <a:endParaRPr lang="en-US" dirty="0"/>
          </a:p>
        </p:txBody>
      </p:sp>
      <p:pic>
        <p:nvPicPr>
          <p:cNvPr id="4" name="Picture 3" descr="Image of Search for Barcode ID or Lastname" title="All Other Stations"/>
          <p:cNvPicPr>
            <a:picLocks noChangeAspect="1"/>
          </p:cNvPicPr>
          <p:nvPr/>
        </p:nvPicPr>
        <p:blipFill>
          <a:blip r:embed="rId3"/>
          <a:stretch>
            <a:fillRect/>
          </a:stretch>
        </p:blipFill>
        <p:spPr>
          <a:xfrm>
            <a:off x="5029200" y="1439444"/>
            <a:ext cx="3807646" cy="2664664"/>
          </a:xfrm>
          <a:prstGeom prst="rect">
            <a:avLst/>
          </a:prstGeom>
        </p:spPr>
      </p:pic>
    </p:spTree>
    <p:extLst>
      <p:ext uri="{BB962C8B-B14F-4D97-AF65-F5344CB8AC3E}">
        <p14:creationId xmlns:p14="http://schemas.microsoft.com/office/powerpoint/2010/main" val="235345717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Other Stations</a:t>
            </a:r>
            <a:endParaRPr lang="en-US" dirty="0"/>
          </a:p>
        </p:txBody>
      </p:sp>
      <p:sp>
        <p:nvSpPr>
          <p:cNvPr id="3" name="Content Placeholder 2"/>
          <p:cNvSpPr>
            <a:spLocks noGrp="1"/>
          </p:cNvSpPr>
          <p:nvPr>
            <p:ph idx="1"/>
          </p:nvPr>
        </p:nvSpPr>
        <p:spPr>
          <a:xfrm>
            <a:off x="457200" y="1200151"/>
            <a:ext cx="3829050" cy="3143250"/>
          </a:xfrm>
        </p:spPr>
        <p:txBody>
          <a:bodyPr/>
          <a:lstStyle/>
          <a:p>
            <a:r>
              <a:rPr lang="en-US" dirty="0"/>
              <a:t>For data entry, select the station assigned to you </a:t>
            </a:r>
          </a:p>
          <a:p>
            <a:r>
              <a:rPr lang="en-US" dirty="0"/>
              <a:t>Follow station-specific instructions provided</a:t>
            </a:r>
          </a:p>
        </p:txBody>
      </p:sp>
      <p:pic>
        <p:nvPicPr>
          <p:cNvPr id="4" name="Picture 3" descr="Image of Data Entry" title="All Other Stations"/>
          <p:cNvPicPr>
            <a:picLocks noChangeAspect="1"/>
          </p:cNvPicPr>
          <p:nvPr/>
        </p:nvPicPr>
        <p:blipFill>
          <a:blip r:embed="rId3"/>
          <a:stretch>
            <a:fillRect/>
          </a:stretch>
        </p:blipFill>
        <p:spPr>
          <a:xfrm>
            <a:off x="5114925" y="440598"/>
            <a:ext cx="3238500" cy="4443726"/>
          </a:xfrm>
          <a:prstGeom prst="rect">
            <a:avLst/>
          </a:prstGeom>
        </p:spPr>
      </p:pic>
    </p:spTree>
    <p:extLst>
      <p:ext uri="{BB962C8B-B14F-4D97-AF65-F5344CB8AC3E}">
        <p14:creationId xmlns:p14="http://schemas.microsoft.com/office/powerpoint/2010/main" val="428983703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Stations</a:t>
            </a:r>
            <a:endParaRPr lang="en-US" dirty="0"/>
          </a:p>
        </p:txBody>
      </p:sp>
      <p:sp>
        <p:nvSpPr>
          <p:cNvPr id="3" name="Content Placeholder 2"/>
          <p:cNvSpPr>
            <a:spLocks noGrp="1"/>
          </p:cNvSpPr>
          <p:nvPr>
            <p:ph idx="1"/>
          </p:nvPr>
        </p:nvSpPr>
        <p:spPr/>
        <p:txBody>
          <a:bodyPr/>
          <a:lstStyle/>
          <a:p>
            <a:r>
              <a:rPr lang="en-US" dirty="0" smtClean="0"/>
              <a:t>Designed based on paper version</a:t>
            </a:r>
          </a:p>
          <a:p>
            <a:r>
              <a:rPr lang="en-US" dirty="0" smtClean="0"/>
              <a:t>Built-in skip patterns</a:t>
            </a:r>
          </a:p>
          <a:p>
            <a:r>
              <a:rPr lang="en-US" dirty="0" smtClean="0"/>
              <a:t>Include station-specific instructions</a:t>
            </a:r>
          </a:p>
          <a:p>
            <a:endParaRPr lang="en-US" dirty="0"/>
          </a:p>
        </p:txBody>
      </p:sp>
      <p:pic>
        <p:nvPicPr>
          <p:cNvPr id="4" name="Picture 3" descr="Image of station-specific instructions" title="All Stations"/>
          <p:cNvPicPr>
            <a:picLocks noChangeAspect="1"/>
          </p:cNvPicPr>
          <p:nvPr/>
        </p:nvPicPr>
        <p:blipFill>
          <a:blip r:embed="rId3"/>
          <a:stretch>
            <a:fillRect/>
          </a:stretch>
        </p:blipFill>
        <p:spPr>
          <a:xfrm>
            <a:off x="6040162" y="390241"/>
            <a:ext cx="2646638" cy="4381500"/>
          </a:xfrm>
          <a:prstGeom prst="rect">
            <a:avLst/>
          </a:prstGeom>
        </p:spPr>
      </p:pic>
    </p:spTree>
    <p:extLst>
      <p:ext uri="{BB962C8B-B14F-4D97-AF65-F5344CB8AC3E}">
        <p14:creationId xmlns:p14="http://schemas.microsoft.com/office/powerpoint/2010/main" val="223057400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Stations</a:t>
            </a:r>
            <a:endParaRPr lang="en-US" dirty="0"/>
          </a:p>
        </p:txBody>
      </p:sp>
      <p:sp>
        <p:nvSpPr>
          <p:cNvPr id="3" name="Content Placeholder 2"/>
          <p:cNvSpPr>
            <a:spLocks noGrp="1"/>
          </p:cNvSpPr>
          <p:nvPr>
            <p:ph idx="1"/>
          </p:nvPr>
        </p:nvSpPr>
        <p:spPr/>
        <p:txBody>
          <a:bodyPr/>
          <a:lstStyle/>
          <a:p>
            <a:r>
              <a:rPr lang="en-US" sz="2350" dirty="0"/>
              <a:t>Find instructions on the first page of each station </a:t>
            </a:r>
            <a:r>
              <a:rPr lang="en-US" sz="2350" dirty="0" smtClean="0"/>
              <a:t>form </a:t>
            </a:r>
            <a:r>
              <a:rPr lang="en-US" sz="2350" dirty="0"/>
              <a:t>(1)</a:t>
            </a:r>
          </a:p>
          <a:p>
            <a:pPr lvl="1"/>
            <a:r>
              <a:rPr lang="en-US" dirty="0"/>
              <a:t>Read instructions before completing </a:t>
            </a:r>
            <a:r>
              <a:rPr lang="en-US" dirty="0" smtClean="0"/>
              <a:t>information</a:t>
            </a:r>
            <a:endParaRPr lang="en-US" dirty="0"/>
          </a:p>
          <a:p>
            <a:pPr lvl="1"/>
            <a:r>
              <a:rPr lang="en-US" sz="1950" dirty="0"/>
              <a:t>Collect information on all required </a:t>
            </a:r>
            <a:r>
              <a:rPr lang="en-US" sz="1950" dirty="0" smtClean="0"/>
              <a:t>fields </a:t>
            </a:r>
            <a:endParaRPr lang="en-US" sz="1950" dirty="0"/>
          </a:p>
          <a:p>
            <a:pPr lvl="1"/>
            <a:r>
              <a:rPr lang="en-US" sz="1950" dirty="0"/>
              <a:t>Follow built-in </a:t>
            </a:r>
            <a:r>
              <a:rPr lang="en-US" sz="1950" dirty="0" smtClean="0"/>
              <a:t>skip-patterns </a:t>
            </a:r>
            <a:endParaRPr lang="en-US" sz="1950" dirty="0"/>
          </a:p>
          <a:p>
            <a:r>
              <a:rPr lang="en-US" sz="2350" dirty="0"/>
              <a:t>Always click “Save &amp; </a:t>
            </a:r>
            <a:r>
              <a:rPr lang="en-US" sz="2350" dirty="0" smtClean="0"/>
              <a:t>Close” </a:t>
            </a:r>
            <a:r>
              <a:rPr lang="en-US" sz="2350" dirty="0"/>
              <a:t>(2)</a:t>
            </a:r>
          </a:p>
          <a:p>
            <a:endParaRPr lang="en-US" dirty="0"/>
          </a:p>
        </p:txBody>
      </p:sp>
      <p:pic>
        <p:nvPicPr>
          <p:cNvPr id="4" name="Picture 3" descr="Image of station form" title="Instructions"/>
          <p:cNvPicPr>
            <a:picLocks noChangeAspect="1"/>
          </p:cNvPicPr>
          <p:nvPr/>
        </p:nvPicPr>
        <p:blipFill>
          <a:blip r:embed="rId3"/>
          <a:stretch>
            <a:fillRect/>
          </a:stretch>
        </p:blipFill>
        <p:spPr>
          <a:xfrm>
            <a:off x="4712479" y="3156818"/>
            <a:ext cx="3974321" cy="1592378"/>
          </a:xfrm>
          <a:prstGeom prst="rect">
            <a:avLst/>
          </a:prstGeom>
        </p:spPr>
      </p:pic>
    </p:spTree>
    <p:extLst>
      <p:ext uri="{BB962C8B-B14F-4D97-AF65-F5344CB8AC3E}">
        <p14:creationId xmlns:p14="http://schemas.microsoft.com/office/powerpoint/2010/main" val="251287700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Stations</a:t>
            </a:r>
            <a:endParaRPr lang="en-US" dirty="0"/>
          </a:p>
        </p:txBody>
      </p:sp>
      <p:sp>
        <p:nvSpPr>
          <p:cNvPr id="3" name="Content Placeholder 2"/>
          <p:cNvSpPr>
            <a:spLocks noGrp="1"/>
          </p:cNvSpPr>
          <p:nvPr>
            <p:ph idx="1"/>
          </p:nvPr>
        </p:nvSpPr>
        <p:spPr/>
        <p:txBody>
          <a:bodyPr/>
          <a:lstStyle/>
          <a:p>
            <a:r>
              <a:rPr lang="en-US" dirty="0"/>
              <a:t>Always click “Save &amp; Close” (1) </a:t>
            </a:r>
          </a:p>
          <a:p>
            <a:r>
              <a:rPr lang="en-US" dirty="0"/>
              <a:t>“Back” returns to the page with station buttons (2)</a:t>
            </a:r>
          </a:p>
          <a:p>
            <a:r>
              <a:rPr lang="en-US" dirty="0"/>
              <a:t>“Main Record” returns to the page with station buttons (3)</a:t>
            </a:r>
          </a:p>
          <a:p>
            <a:endParaRPr lang="en-US" dirty="0"/>
          </a:p>
        </p:txBody>
      </p:sp>
      <p:pic>
        <p:nvPicPr>
          <p:cNvPr id="4" name="Picture 3" descr="Image of screening station" title="Always click “Save &amp; Close” "/>
          <p:cNvPicPr>
            <a:picLocks noChangeAspect="1"/>
          </p:cNvPicPr>
          <p:nvPr/>
        </p:nvPicPr>
        <p:blipFill>
          <a:blip r:embed="rId3"/>
          <a:stretch>
            <a:fillRect/>
          </a:stretch>
        </p:blipFill>
        <p:spPr>
          <a:xfrm>
            <a:off x="2238375" y="2771776"/>
            <a:ext cx="4667250" cy="2115042"/>
          </a:xfrm>
          <a:prstGeom prst="rect">
            <a:avLst/>
          </a:prstGeom>
        </p:spPr>
      </p:pic>
    </p:spTree>
    <p:extLst>
      <p:ext uri="{BB962C8B-B14F-4D97-AF65-F5344CB8AC3E}">
        <p14:creationId xmlns:p14="http://schemas.microsoft.com/office/powerpoint/2010/main" val="360528832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Improvised Nuclear Device (IND)</a:t>
            </a:r>
            <a:endParaRPr lang="en-US" dirty="0"/>
          </a:p>
        </p:txBody>
      </p:sp>
      <p:sp>
        <p:nvSpPr>
          <p:cNvPr id="3" name="Content Placeholder 2"/>
          <p:cNvSpPr>
            <a:spLocks noGrp="1"/>
          </p:cNvSpPr>
          <p:nvPr>
            <p:ph idx="1"/>
          </p:nvPr>
        </p:nvSpPr>
        <p:spPr/>
        <p:txBody>
          <a:bodyPr/>
          <a:lstStyle/>
          <a:p>
            <a:r>
              <a:rPr lang="en-US" dirty="0" smtClean="0"/>
              <a:t>Think Hiroshima “Little Boy”</a:t>
            </a:r>
          </a:p>
          <a:p>
            <a:r>
              <a:rPr lang="en-US" dirty="0" smtClean="0"/>
              <a:t>Low-yield kiloton range</a:t>
            </a:r>
          </a:p>
          <a:p>
            <a:r>
              <a:rPr lang="en-US" dirty="0" smtClean="0"/>
              <a:t>Possible tool of terrorism</a:t>
            </a:r>
          </a:p>
          <a:p>
            <a:r>
              <a:rPr lang="en-US" dirty="0" smtClean="0"/>
              <a:t>No warning</a:t>
            </a:r>
            <a:endParaRPr lang="en-US" dirty="0"/>
          </a:p>
        </p:txBody>
      </p:sp>
      <p:pic>
        <p:nvPicPr>
          <p:cNvPr id="21" name="Picture 20" descr="Improvised Nuclear Device image" title="Improvised Nuclear Devi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6056" y="1200151"/>
            <a:ext cx="1617662" cy="2153294"/>
          </a:xfrm>
          <a:prstGeom prst="rect">
            <a:avLst/>
          </a:prstGeom>
        </p:spPr>
      </p:pic>
    </p:spTree>
    <p:extLst>
      <p:ext uri="{BB962C8B-B14F-4D97-AF65-F5344CB8AC3E}">
        <p14:creationId xmlns:p14="http://schemas.microsoft.com/office/powerpoint/2010/main" val="253807241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Stations</a:t>
            </a:r>
            <a:endParaRPr lang="en-US" dirty="0"/>
          </a:p>
        </p:txBody>
      </p:sp>
      <p:sp>
        <p:nvSpPr>
          <p:cNvPr id="3" name="Content Placeholder 2"/>
          <p:cNvSpPr>
            <a:spLocks noGrp="1"/>
          </p:cNvSpPr>
          <p:nvPr>
            <p:ph idx="1"/>
          </p:nvPr>
        </p:nvSpPr>
        <p:spPr/>
        <p:txBody>
          <a:bodyPr/>
          <a:lstStyle/>
          <a:p>
            <a:r>
              <a:rPr lang="en-US" dirty="0"/>
              <a:t>Do not click “Exit”</a:t>
            </a:r>
          </a:p>
          <a:p>
            <a:endParaRPr lang="en-US" dirty="0" smtClean="0"/>
          </a:p>
          <a:p>
            <a:pPr>
              <a:spcAft>
                <a:spcPts val="1200"/>
              </a:spcAft>
            </a:pPr>
            <a:endParaRPr lang="en-US" dirty="0"/>
          </a:p>
          <a:p>
            <a:r>
              <a:rPr lang="en-US" dirty="0" smtClean="0"/>
              <a:t>If </a:t>
            </a:r>
            <a:r>
              <a:rPr lang="en-US" dirty="0"/>
              <a:t>you accidentally clicked “Exit,” make sure you click “Save” in the pop-up if you have changed or added any information</a:t>
            </a:r>
          </a:p>
          <a:p>
            <a:endParaRPr lang="en-US" dirty="0"/>
          </a:p>
        </p:txBody>
      </p:sp>
      <p:pic>
        <p:nvPicPr>
          <p:cNvPr id="4" name="Picture 3" descr="Image shows Do Not Click Exit" title="Do not click &quot;Exit&quot;"/>
          <p:cNvPicPr>
            <a:picLocks noChangeAspect="1"/>
          </p:cNvPicPr>
          <p:nvPr/>
        </p:nvPicPr>
        <p:blipFill>
          <a:blip r:embed="rId3"/>
          <a:stretch>
            <a:fillRect/>
          </a:stretch>
        </p:blipFill>
        <p:spPr>
          <a:xfrm>
            <a:off x="1647382" y="1660225"/>
            <a:ext cx="5849234" cy="851372"/>
          </a:xfrm>
          <a:prstGeom prst="rect">
            <a:avLst/>
          </a:prstGeom>
        </p:spPr>
      </p:pic>
      <p:pic>
        <p:nvPicPr>
          <p:cNvPr id="5" name="Picture 4" descr="Image Shows to make click Save if accidentally clicked Exit." title="make sure you click “Save” "/>
          <p:cNvPicPr>
            <a:picLocks noChangeAspect="1"/>
          </p:cNvPicPr>
          <p:nvPr/>
        </p:nvPicPr>
        <p:blipFill>
          <a:blip r:embed="rId4"/>
          <a:stretch>
            <a:fillRect/>
          </a:stretch>
        </p:blipFill>
        <p:spPr>
          <a:xfrm>
            <a:off x="2638665" y="3457761"/>
            <a:ext cx="3866667" cy="1485714"/>
          </a:xfrm>
          <a:prstGeom prst="rect">
            <a:avLst/>
          </a:prstGeom>
        </p:spPr>
      </p:pic>
    </p:spTree>
    <p:extLst>
      <p:ext uri="{BB962C8B-B14F-4D97-AF65-F5344CB8AC3E}">
        <p14:creationId xmlns:p14="http://schemas.microsoft.com/office/powerpoint/2010/main" val="122692146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descr="Questions" title="Questions"/>
          <p:cNvSpPr>
            <a:spLocks noGrp="1"/>
          </p:cNvSpPr>
          <p:nvPr>
            <p:ph type="body" idx="1"/>
          </p:nvPr>
        </p:nvSpPr>
        <p:spPr>
          <a:xfrm>
            <a:off x="261258" y="702129"/>
            <a:ext cx="7772400" cy="1606402"/>
          </a:xfrm>
        </p:spPr>
        <p:txBody>
          <a:bodyPr/>
          <a:lstStyle/>
          <a:p>
            <a:pPr algn="ctr"/>
            <a:r>
              <a:rPr lang="en-US" sz="3200" dirty="0" smtClean="0"/>
              <a:t>Questions?</a:t>
            </a:r>
          </a:p>
          <a:p>
            <a:pPr algn="ctr"/>
            <a:endParaRPr lang="en-US" dirty="0" smtClean="0"/>
          </a:p>
          <a:p>
            <a:pPr algn="ctr"/>
            <a:endParaRPr lang="en-US" dirty="0"/>
          </a:p>
        </p:txBody>
      </p:sp>
      <p:sp>
        <p:nvSpPr>
          <p:cNvPr id="2" name="Title 1"/>
          <p:cNvSpPr>
            <a:spLocks noGrp="1"/>
          </p:cNvSpPr>
          <p:nvPr>
            <p:ph type="title" idx="4294967295"/>
          </p:nvPr>
        </p:nvSpPr>
        <p:spPr>
          <a:xfrm>
            <a:off x="109104" y="330293"/>
            <a:ext cx="3101686" cy="625671"/>
          </a:xfrm>
          <a:prstGeom prst="rect">
            <a:avLst/>
          </a:prstGeom>
        </p:spPr>
        <p:txBody>
          <a:bodyPr/>
          <a:lstStyle/>
          <a:p>
            <a:r>
              <a:rPr lang="en-US" sz="2800" b="1" dirty="0" smtClean="0">
                <a:latin typeface="Calibri" panose="020F0502020204030204" pitchFamily="34" charset="0"/>
                <a:cs typeface="Calibri" panose="020F0502020204030204" pitchFamily="34" charset="0"/>
              </a:rPr>
              <a:t>For more</a:t>
            </a:r>
            <a:r>
              <a:rPr lang="en-US" sz="2800" b="1" baseline="0" dirty="0" smtClean="0">
                <a:latin typeface="Calibri" panose="020F0502020204030204" pitchFamily="34" charset="0"/>
                <a:cs typeface="Calibri" panose="020F0502020204030204" pitchFamily="34" charset="0"/>
              </a:rPr>
              <a:t> info …</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262738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Injuries Following IND Detonation</a:t>
            </a:r>
          </a:p>
        </p:txBody>
      </p:sp>
      <p:sp>
        <p:nvSpPr>
          <p:cNvPr id="3" name="Content Placeholder 2"/>
          <p:cNvSpPr>
            <a:spLocks noGrp="1"/>
          </p:cNvSpPr>
          <p:nvPr>
            <p:ph idx="1"/>
          </p:nvPr>
        </p:nvSpPr>
        <p:spPr/>
        <p:txBody>
          <a:bodyPr/>
          <a:lstStyle/>
          <a:p>
            <a:r>
              <a:rPr lang="en-US" dirty="0" smtClean="0"/>
              <a:t>Trauma</a:t>
            </a:r>
          </a:p>
          <a:p>
            <a:r>
              <a:rPr lang="en-US" dirty="0" smtClean="0"/>
              <a:t>Thermal burns</a:t>
            </a:r>
          </a:p>
          <a:p>
            <a:r>
              <a:rPr lang="en-US" dirty="0" smtClean="0"/>
              <a:t>Radioactive burns (fallout)</a:t>
            </a:r>
          </a:p>
          <a:p>
            <a:r>
              <a:rPr lang="en-US" dirty="0" smtClean="0"/>
              <a:t>Radioactive contamination</a:t>
            </a:r>
          </a:p>
          <a:p>
            <a:r>
              <a:rPr lang="en-US" dirty="0" smtClean="0"/>
              <a:t>Acute radiation syndrome</a:t>
            </a:r>
            <a:endParaRPr lang="en-US" dirty="0"/>
          </a:p>
        </p:txBody>
      </p:sp>
      <p:pic>
        <p:nvPicPr>
          <p:cNvPr id="4" name="Picture 3" descr="Trauma image" title="Expected Injuries Following IND Deton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209" y="3660836"/>
            <a:ext cx="1757166" cy="1169242"/>
          </a:xfrm>
          <a:prstGeom prst="rect">
            <a:avLst/>
          </a:prstGeom>
        </p:spPr>
      </p:pic>
      <p:pic>
        <p:nvPicPr>
          <p:cNvPr id="5" name="Picture 4" descr="Thermal Burn image" title="Expected Injuries Following IND Deton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5363" y="3663758"/>
            <a:ext cx="1561554" cy="1163396"/>
          </a:xfrm>
          <a:prstGeom prst="rect">
            <a:avLst/>
          </a:prstGeom>
        </p:spPr>
      </p:pic>
      <p:pic>
        <p:nvPicPr>
          <p:cNvPr id="6" name="Picture 5" descr="Radioactive burn image" title="Expected Injuries Following IND Deton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2413" y="3499812"/>
            <a:ext cx="1192022" cy="1491288"/>
          </a:xfrm>
          <a:prstGeom prst="rect">
            <a:avLst/>
          </a:prstGeom>
        </p:spPr>
      </p:pic>
      <p:pic>
        <p:nvPicPr>
          <p:cNvPr id="7" name="Picture 6" descr="Acute Radiation Syndrome image" title="Expected Injuries Following IND Detonati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3211" y="3499812"/>
            <a:ext cx="1011042" cy="1491288"/>
          </a:xfrm>
          <a:prstGeom prst="rect">
            <a:avLst/>
          </a:prstGeom>
        </p:spPr>
      </p:pic>
    </p:spTree>
    <p:extLst>
      <p:ext uri="{BB962C8B-B14F-4D97-AF65-F5344CB8AC3E}">
        <p14:creationId xmlns:p14="http://schemas.microsoft.com/office/powerpoint/2010/main" val="265432594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Reception Centers (CRCs)</a:t>
            </a:r>
            <a:endParaRPr lang="en-US" dirty="0"/>
          </a:p>
        </p:txBody>
      </p:sp>
      <p:sp>
        <p:nvSpPr>
          <p:cNvPr id="3" name="Content Placeholder 2"/>
          <p:cNvSpPr>
            <a:spLocks noGrp="1"/>
          </p:cNvSpPr>
          <p:nvPr>
            <p:ph idx="1"/>
          </p:nvPr>
        </p:nvSpPr>
        <p:spPr/>
        <p:txBody>
          <a:bodyPr/>
          <a:lstStyle/>
          <a:p>
            <a:r>
              <a:rPr lang="en-US" dirty="0" smtClean="0"/>
              <a:t>Local response strategy for conducting population monitoring</a:t>
            </a:r>
          </a:p>
          <a:p>
            <a:r>
              <a:rPr lang="en-US" dirty="0" smtClean="0"/>
              <a:t>Multi-agency effort</a:t>
            </a:r>
          </a:p>
          <a:p>
            <a:r>
              <a:rPr lang="en-US" dirty="0" smtClean="0"/>
              <a:t>Opened 24–48 hours post incident</a:t>
            </a:r>
          </a:p>
          <a:p>
            <a:r>
              <a:rPr lang="en-US" dirty="0" smtClean="0"/>
              <a:t>Located outside affected zones</a:t>
            </a:r>
            <a:endParaRPr lang="en-US" dirty="0"/>
          </a:p>
        </p:txBody>
      </p:sp>
      <p:pic>
        <p:nvPicPr>
          <p:cNvPr id="4" name="Picture 3" descr="Image of patient during  iassessment  for exposure and contamination&#10;" title="Community Reception Centers "/>
          <p:cNvPicPr>
            <a:picLocks noChangeAspect="1"/>
          </p:cNvPicPr>
          <p:nvPr/>
        </p:nvPicPr>
        <p:blipFill>
          <a:blip r:embed="rId3" cstate="print"/>
          <a:srcRect/>
          <a:stretch>
            <a:fillRect/>
          </a:stretch>
        </p:blipFill>
        <p:spPr bwMode="auto">
          <a:xfrm>
            <a:off x="1066800" y="3171825"/>
            <a:ext cx="2573976" cy="1715984"/>
          </a:xfrm>
          <a:prstGeom prst="rect">
            <a:avLst/>
          </a:prstGeom>
          <a:noFill/>
          <a:ln w="9525">
            <a:noFill/>
            <a:miter lim="800000"/>
            <a:headEnd/>
            <a:tailEnd/>
          </a:ln>
        </p:spPr>
      </p:pic>
      <p:pic>
        <p:nvPicPr>
          <p:cNvPr id="5" name="Picture 4" descr="Population monitoring and decontamination facility" title="Community Reception Centers "/>
          <p:cNvPicPr>
            <a:picLocks noChangeAspect="1"/>
          </p:cNvPicPr>
          <p:nvPr/>
        </p:nvPicPr>
        <p:blipFill>
          <a:blip r:embed="rId4" cstate="print"/>
          <a:srcRect/>
          <a:stretch>
            <a:fillRect/>
          </a:stretch>
        </p:blipFill>
        <p:spPr bwMode="auto">
          <a:xfrm>
            <a:off x="5486400" y="3171825"/>
            <a:ext cx="2578608" cy="1719072"/>
          </a:xfrm>
          <a:prstGeom prst="rect">
            <a:avLst/>
          </a:prstGeom>
          <a:noFill/>
          <a:ln w="9525">
            <a:noFill/>
            <a:miter lim="800000"/>
            <a:headEnd/>
            <a:tailEnd/>
          </a:ln>
        </p:spPr>
      </p:pic>
    </p:spTree>
    <p:extLst>
      <p:ext uri="{BB962C8B-B14F-4D97-AF65-F5344CB8AC3E}">
        <p14:creationId xmlns:p14="http://schemas.microsoft.com/office/powerpoint/2010/main" val="169722275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CRCs</a:t>
            </a:r>
            <a:endParaRPr lang="en-US" dirty="0"/>
          </a:p>
        </p:txBody>
      </p:sp>
      <p:sp>
        <p:nvSpPr>
          <p:cNvPr id="3" name="Content Placeholder 2"/>
          <p:cNvSpPr>
            <a:spLocks noGrp="1"/>
          </p:cNvSpPr>
          <p:nvPr>
            <p:ph idx="1"/>
          </p:nvPr>
        </p:nvSpPr>
        <p:spPr/>
        <p:txBody>
          <a:bodyPr/>
          <a:lstStyle/>
          <a:p>
            <a:r>
              <a:rPr lang="en-US" dirty="0" smtClean="0"/>
              <a:t>Main purpose: prioritize people for further care</a:t>
            </a:r>
          </a:p>
          <a:p>
            <a:pPr lvl="1"/>
            <a:r>
              <a:rPr lang="en-US" dirty="0" smtClean="0"/>
              <a:t>Ease burden on hospitals</a:t>
            </a:r>
          </a:p>
          <a:p>
            <a:pPr lvl="1"/>
            <a:r>
              <a:rPr lang="en-US" dirty="0" smtClean="0"/>
              <a:t>Manage scarce medical resources</a:t>
            </a:r>
          </a:p>
          <a:p>
            <a:r>
              <a:rPr lang="en-US" dirty="0" smtClean="0"/>
              <a:t>Services</a:t>
            </a:r>
          </a:p>
          <a:p>
            <a:pPr lvl="1"/>
            <a:r>
              <a:rPr lang="en-US" dirty="0" smtClean="0"/>
              <a:t>Contamination screening</a:t>
            </a:r>
          </a:p>
          <a:p>
            <a:pPr lvl="1"/>
            <a:r>
              <a:rPr lang="en-US" dirty="0" smtClean="0"/>
              <a:t>Decontamination</a:t>
            </a:r>
          </a:p>
          <a:p>
            <a:pPr lvl="1"/>
            <a:r>
              <a:rPr lang="en-US" dirty="0" smtClean="0"/>
              <a:t>Registration for subsequent follow-up</a:t>
            </a:r>
          </a:p>
          <a:p>
            <a:pPr lvl="1"/>
            <a:r>
              <a:rPr lang="en-US" dirty="0" smtClean="0"/>
              <a:t>Prioritization for medical care</a:t>
            </a:r>
            <a:endParaRPr lang="en-US" dirty="0"/>
          </a:p>
        </p:txBody>
      </p:sp>
      <p:pic>
        <p:nvPicPr>
          <p:cNvPr id="4" name="Picture 3" descr="Registering people for subsequent follow-up at a long table image&#10;" title="Benefits of CRCs"/>
          <p:cNvPicPr>
            <a:picLocks noChangeAspect="1"/>
          </p:cNvPicPr>
          <p:nvPr/>
        </p:nvPicPr>
        <p:blipFill>
          <a:blip r:embed="rId3" cstate="print"/>
          <a:srcRect/>
          <a:stretch>
            <a:fillRect/>
          </a:stretch>
        </p:blipFill>
        <p:spPr bwMode="auto">
          <a:xfrm>
            <a:off x="6731000" y="1858964"/>
            <a:ext cx="1955800" cy="2933700"/>
          </a:xfrm>
          <a:prstGeom prst="rect">
            <a:avLst/>
          </a:prstGeom>
          <a:noFill/>
          <a:ln w="9525">
            <a:noFill/>
            <a:miter lim="800000"/>
            <a:headEnd/>
            <a:tailEnd/>
          </a:ln>
        </p:spPr>
      </p:pic>
    </p:spTree>
    <p:extLst>
      <p:ext uri="{BB962C8B-B14F-4D97-AF65-F5344CB8AC3E}">
        <p14:creationId xmlns:p14="http://schemas.microsoft.com/office/powerpoint/2010/main" val="331300172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descr="Graphic shows the role of CRCs in guiding the displaced population." title="Role of CRCs in guideing the Displaced Population"/>
          <p:cNvGrpSpPr/>
          <p:nvPr/>
        </p:nvGrpSpPr>
        <p:grpSpPr>
          <a:xfrm>
            <a:off x="876300" y="266700"/>
            <a:ext cx="7134225" cy="4695825"/>
            <a:chOff x="304800" y="381000"/>
            <a:chExt cx="8458200" cy="5943600"/>
          </a:xfrm>
        </p:grpSpPr>
        <p:sp>
          <p:nvSpPr>
            <p:cNvPr id="36" name="Oval 35"/>
            <p:cNvSpPr/>
            <p:nvPr/>
          </p:nvSpPr>
          <p:spPr bwMode="auto">
            <a:xfrm>
              <a:off x="4800600" y="1654629"/>
              <a:ext cx="1277257" cy="707571"/>
            </a:xfrm>
            <a:prstGeom prst="ellipse">
              <a:avLst/>
            </a:prstGeom>
            <a:solidFill>
              <a:schemeClr val="accent6">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500" b="1" dirty="0" smtClean="0">
                  <a:solidFill>
                    <a:schemeClr val="bg2"/>
                  </a:solidFill>
                </a:rPr>
                <a:t>CRC</a:t>
              </a:r>
              <a:r>
                <a:rPr lang="en-US" sz="1500" dirty="0" smtClean="0">
                  <a:solidFill>
                    <a:schemeClr val="bg2"/>
                  </a:solidFill>
                </a:rPr>
                <a:t> </a:t>
              </a:r>
              <a:endParaRPr lang="en-US" sz="1500" dirty="0">
                <a:solidFill>
                  <a:schemeClr val="bg2"/>
                </a:solidFill>
              </a:endParaRPr>
            </a:p>
          </p:txBody>
        </p:sp>
        <p:sp>
          <p:nvSpPr>
            <p:cNvPr id="37" name="Oval 36"/>
            <p:cNvSpPr/>
            <p:nvPr/>
          </p:nvSpPr>
          <p:spPr bwMode="auto">
            <a:xfrm>
              <a:off x="2061029" y="734786"/>
              <a:ext cx="1436914" cy="566057"/>
            </a:xfrm>
            <a:prstGeom prst="ellipse">
              <a:avLst/>
            </a:prstGeom>
            <a:solidFill>
              <a:schemeClr val="bg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1500" b="1" dirty="0">
                  <a:solidFill>
                    <a:schemeClr val="accent5"/>
                  </a:solidFill>
                </a:rPr>
                <a:t>Home</a:t>
              </a:r>
            </a:p>
          </p:txBody>
        </p:sp>
        <p:sp>
          <p:nvSpPr>
            <p:cNvPr id="38" name="Oval 37"/>
            <p:cNvSpPr/>
            <p:nvPr/>
          </p:nvSpPr>
          <p:spPr bwMode="auto">
            <a:xfrm>
              <a:off x="6770914" y="2786743"/>
              <a:ext cx="1992086" cy="1132114"/>
            </a:xfrm>
            <a:prstGeom prst="ellipse">
              <a:avLst/>
            </a:prstGeom>
            <a:solidFill>
              <a:srgbClr val="FFC000"/>
            </a:solidFill>
            <a:ln>
              <a:solidFill>
                <a:schemeClr val="tx1"/>
              </a:solidFill>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1500" b="1" dirty="0">
                  <a:solidFill>
                    <a:schemeClr val="accent5"/>
                  </a:solidFill>
                </a:rPr>
                <a:t>Displaced Population</a:t>
              </a:r>
            </a:p>
          </p:txBody>
        </p:sp>
        <p:sp>
          <p:nvSpPr>
            <p:cNvPr id="39" name="Oval 38"/>
            <p:cNvSpPr/>
            <p:nvPr/>
          </p:nvSpPr>
          <p:spPr bwMode="auto">
            <a:xfrm>
              <a:off x="4321629" y="2999014"/>
              <a:ext cx="1277257" cy="707571"/>
            </a:xfrm>
            <a:prstGeom prst="ellipse">
              <a:avLst/>
            </a:prstGeom>
            <a:solidFill>
              <a:schemeClr val="accent6">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500" b="1" dirty="0" smtClean="0">
                  <a:solidFill>
                    <a:schemeClr val="bg2"/>
                  </a:solidFill>
                </a:rPr>
                <a:t>CRC</a:t>
              </a:r>
              <a:endParaRPr lang="en-US" sz="1500" b="1" dirty="0">
                <a:solidFill>
                  <a:schemeClr val="bg2"/>
                </a:solidFill>
              </a:endParaRPr>
            </a:p>
          </p:txBody>
        </p:sp>
        <p:sp>
          <p:nvSpPr>
            <p:cNvPr id="40" name="Oval 39"/>
            <p:cNvSpPr/>
            <p:nvPr/>
          </p:nvSpPr>
          <p:spPr bwMode="auto">
            <a:xfrm>
              <a:off x="4800600" y="4343400"/>
              <a:ext cx="1277257" cy="707571"/>
            </a:xfrm>
            <a:prstGeom prst="ellipse">
              <a:avLst/>
            </a:prstGeom>
            <a:solidFill>
              <a:schemeClr val="accent6">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500" b="1" dirty="0" smtClean="0">
                  <a:solidFill>
                    <a:schemeClr val="bg2"/>
                  </a:solidFill>
                </a:rPr>
                <a:t>CRC </a:t>
              </a:r>
              <a:endParaRPr lang="en-US" sz="1500" b="1" dirty="0">
                <a:solidFill>
                  <a:schemeClr val="bg2"/>
                </a:solidFill>
              </a:endParaRPr>
            </a:p>
          </p:txBody>
        </p:sp>
        <p:sp>
          <p:nvSpPr>
            <p:cNvPr id="41" name="Oval 40"/>
            <p:cNvSpPr/>
            <p:nvPr/>
          </p:nvSpPr>
          <p:spPr bwMode="auto">
            <a:xfrm>
              <a:off x="1182914" y="1300843"/>
              <a:ext cx="1436914" cy="566057"/>
            </a:xfrm>
            <a:prstGeom prst="ellipse">
              <a:avLst/>
            </a:prstGeom>
            <a:solidFill>
              <a:srgbClr val="006C4B"/>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1500" b="1" dirty="0">
                  <a:solidFill>
                    <a:schemeClr val="tx2"/>
                  </a:solidFill>
                </a:rPr>
                <a:t>Shelter</a:t>
              </a:r>
            </a:p>
          </p:txBody>
        </p:sp>
        <p:sp>
          <p:nvSpPr>
            <p:cNvPr id="42" name="Oval 41"/>
            <p:cNvSpPr/>
            <p:nvPr/>
          </p:nvSpPr>
          <p:spPr bwMode="auto">
            <a:xfrm>
              <a:off x="464457" y="2362200"/>
              <a:ext cx="1436914" cy="566057"/>
            </a:xfrm>
            <a:prstGeom prst="ellipse">
              <a:avLst/>
            </a:prstGeom>
            <a:solidFill>
              <a:srgbClr val="006C4B"/>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1500" b="1" dirty="0">
                  <a:solidFill>
                    <a:schemeClr val="tx2"/>
                  </a:solidFill>
                </a:rPr>
                <a:t>Shelter</a:t>
              </a:r>
            </a:p>
          </p:txBody>
        </p:sp>
        <p:sp>
          <p:nvSpPr>
            <p:cNvPr id="43" name="Oval 42"/>
            <p:cNvSpPr/>
            <p:nvPr/>
          </p:nvSpPr>
          <p:spPr bwMode="auto">
            <a:xfrm>
              <a:off x="464457" y="3777343"/>
              <a:ext cx="1436914" cy="566057"/>
            </a:xfrm>
            <a:prstGeom prst="ellipse">
              <a:avLst/>
            </a:prstGeom>
            <a:solidFill>
              <a:srgbClr val="006C4B"/>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1500" b="1" dirty="0">
                  <a:solidFill>
                    <a:schemeClr val="tx2"/>
                  </a:solidFill>
                </a:rPr>
                <a:t>Shelter</a:t>
              </a:r>
            </a:p>
          </p:txBody>
        </p:sp>
        <p:sp>
          <p:nvSpPr>
            <p:cNvPr id="44" name="Oval 43"/>
            <p:cNvSpPr/>
            <p:nvPr/>
          </p:nvSpPr>
          <p:spPr bwMode="auto">
            <a:xfrm>
              <a:off x="1103086" y="4767943"/>
              <a:ext cx="1436914" cy="566057"/>
            </a:xfrm>
            <a:prstGeom prst="ellipse">
              <a:avLst/>
            </a:prstGeom>
            <a:solidFill>
              <a:srgbClr val="006C4B"/>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1500" b="1" dirty="0">
                  <a:solidFill>
                    <a:schemeClr val="tx2"/>
                  </a:solidFill>
                </a:rPr>
                <a:t>Shelter</a:t>
              </a:r>
            </a:p>
          </p:txBody>
        </p:sp>
        <p:sp>
          <p:nvSpPr>
            <p:cNvPr id="45" name="Oval 44"/>
            <p:cNvSpPr/>
            <p:nvPr/>
          </p:nvSpPr>
          <p:spPr bwMode="auto">
            <a:xfrm>
              <a:off x="1981200" y="5334000"/>
              <a:ext cx="1436914" cy="566057"/>
            </a:xfrm>
            <a:prstGeom prst="ellipse">
              <a:avLst/>
            </a:prstGeom>
            <a:solidFill>
              <a:schemeClr val="bg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1500" b="1" dirty="0">
                  <a:solidFill>
                    <a:schemeClr val="accent5"/>
                  </a:solidFill>
                </a:rPr>
                <a:t>Home</a:t>
              </a:r>
            </a:p>
          </p:txBody>
        </p:sp>
        <p:cxnSp>
          <p:nvCxnSpPr>
            <p:cNvPr id="46" name="Straight Arrow Connector 45"/>
            <p:cNvCxnSpPr>
              <a:stCxn id="38" idx="2"/>
            </p:cNvCxnSpPr>
            <p:nvPr/>
          </p:nvCxnSpPr>
          <p:spPr bwMode="auto">
            <a:xfrm rot="10800000">
              <a:off x="5972640" y="2220686"/>
              <a:ext cx="798275" cy="1132114"/>
            </a:xfrm>
            <a:prstGeom prst="straightConnector1">
              <a:avLst/>
            </a:prstGeom>
            <a:ln>
              <a:prstDash val="sysDash"/>
              <a:tailEnd type="arrow"/>
            </a:ln>
            <a:effectLst/>
          </p:spPr>
          <p:style>
            <a:lnRef idx="2">
              <a:schemeClr val="dk1"/>
            </a:lnRef>
            <a:fillRef idx="0">
              <a:schemeClr val="dk1"/>
            </a:fillRef>
            <a:effectRef idx="1">
              <a:schemeClr val="dk1"/>
            </a:effectRef>
            <a:fontRef idx="minor">
              <a:schemeClr val="tx1"/>
            </a:fontRef>
          </p:style>
        </p:cxnSp>
        <p:cxnSp>
          <p:nvCxnSpPr>
            <p:cNvPr id="47" name="Straight Arrow Connector 46"/>
            <p:cNvCxnSpPr>
              <a:stCxn id="38" idx="2"/>
              <a:endCxn id="39" idx="6"/>
            </p:cNvCxnSpPr>
            <p:nvPr/>
          </p:nvCxnSpPr>
          <p:spPr bwMode="auto">
            <a:xfrm rot="10800000">
              <a:off x="5598886" y="3352800"/>
              <a:ext cx="1172028" cy="1588"/>
            </a:xfrm>
            <a:prstGeom prst="straightConnector1">
              <a:avLst/>
            </a:prstGeom>
            <a:ln>
              <a:prstDash val="sysDash"/>
              <a:tailEnd type="arrow"/>
            </a:ln>
            <a:effectLst/>
          </p:spPr>
          <p:style>
            <a:lnRef idx="2">
              <a:schemeClr val="dk1"/>
            </a:lnRef>
            <a:fillRef idx="0">
              <a:schemeClr val="dk1"/>
            </a:fillRef>
            <a:effectRef idx="1">
              <a:schemeClr val="dk1"/>
            </a:effectRef>
            <a:fontRef idx="minor">
              <a:schemeClr val="tx1"/>
            </a:fontRef>
          </p:style>
        </p:cxnSp>
        <p:cxnSp>
          <p:nvCxnSpPr>
            <p:cNvPr id="48" name="Straight Arrow Connector 47"/>
            <p:cNvCxnSpPr>
              <a:stCxn id="38" idx="2"/>
            </p:cNvCxnSpPr>
            <p:nvPr/>
          </p:nvCxnSpPr>
          <p:spPr bwMode="auto">
            <a:xfrm rot="10800000" flipV="1">
              <a:off x="5972640" y="3352800"/>
              <a:ext cx="798275" cy="1132114"/>
            </a:xfrm>
            <a:prstGeom prst="straightConnector1">
              <a:avLst/>
            </a:prstGeom>
            <a:ln>
              <a:prstDash val="sysDash"/>
              <a:tailEnd type="arrow"/>
            </a:ln>
            <a:effectLst/>
          </p:spPr>
          <p:style>
            <a:lnRef idx="2">
              <a:schemeClr val="dk1"/>
            </a:lnRef>
            <a:fillRef idx="0">
              <a:schemeClr val="dk1"/>
            </a:fillRef>
            <a:effectRef idx="1">
              <a:schemeClr val="dk1"/>
            </a:effectRef>
            <a:fontRef idx="minor">
              <a:schemeClr val="tx1"/>
            </a:fontRef>
          </p:style>
        </p:cxnSp>
        <p:cxnSp>
          <p:nvCxnSpPr>
            <p:cNvPr id="49" name="Straight Arrow Connector 48"/>
            <p:cNvCxnSpPr>
              <a:stCxn id="36" idx="2"/>
              <a:endCxn id="37" idx="5"/>
            </p:cNvCxnSpPr>
            <p:nvPr/>
          </p:nvCxnSpPr>
          <p:spPr bwMode="auto">
            <a:xfrm rot="10800000">
              <a:off x="3287512" y="1217947"/>
              <a:ext cx="1513088" cy="790469"/>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50" name="Straight Arrow Connector 49"/>
            <p:cNvCxnSpPr>
              <a:stCxn id="36" idx="2"/>
              <a:endCxn id="41" idx="6"/>
            </p:cNvCxnSpPr>
            <p:nvPr/>
          </p:nvCxnSpPr>
          <p:spPr bwMode="auto">
            <a:xfrm rot="10800000">
              <a:off x="2619828" y="1583873"/>
              <a:ext cx="2180772" cy="424543"/>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51" name="Straight Arrow Connector 50"/>
            <p:cNvCxnSpPr>
              <a:stCxn id="39" idx="2"/>
              <a:endCxn id="42" idx="6"/>
            </p:cNvCxnSpPr>
            <p:nvPr/>
          </p:nvCxnSpPr>
          <p:spPr bwMode="auto">
            <a:xfrm rot="10800000">
              <a:off x="1901371" y="2645230"/>
              <a:ext cx="2420258" cy="707571"/>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52" name="Straight Arrow Connector 51"/>
            <p:cNvCxnSpPr>
              <a:stCxn id="39" idx="2"/>
              <a:endCxn id="43" idx="6"/>
            </p:cNvCxnSpPr>
            <p:nvPr/>
          </p:nvCxnSpPr>
          <p:spPr bwMode="auto">
            <a:xfrm rot="10800000" flipV="1">
              <a:off x="1901371" y="3352800"/>
              <a:ext cx="2420258" cy="707572"/>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53" name="Straight Arrow Connector 52"/>
            <p:cNvCxnSpPr>
              <a:stCxn id="40" idx="2"/>
              <a:endCxn id="44" idx="6"/>
            </p:cNvCxnSpPr>
            <p:nvPr/>
          </p:nvCxnSpPr>
          <p:spPr bwMode="auto">
            <a:xfrm rot="10800000" flipV="1">
              <a:off x="2540000" y="4697186"/>
              <a:ext cx="2260600" cy="353786"/>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54" name="Straight Arrow Connector 53"/>
            <p:cNvCxnSpPr>
              <a:stCxn id="40" idx="2"/>
              <a:endCxn id="45" idx="6"/>
            </p:cNvCxnSpPr>
            <p:nvPr/>
          </p:nvCxnSpPr>
          <p:spPr bwMode="auto">
            <a:xfrm rot="10800000" flipV="1">
              <a:off x="3418114" y="4697185"/>
              <a:ext cx="1382486" cy="919843"/>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55" name="Oval 54"/>
            <p:cNvSpPr/>
            <p:nvPr/>
          </p:nvSpPr>
          <p:spPr bwMode="auto">
            <a:xfrm>
              <a:off x="3418114" y="381000"/>
              <a:ext cx="1436914" cy="566057"/>
            </a:xfrm>
            <a:prstGeom prst="ellipse">
              <a:avLst/>
            </a:prstGeom>
            <a:solidFill>
              <a:srgbClr val="006C4B"/>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1500" b="1" dirty="0">
                  <a:solidFill>
                    <a:schemeClr val="tx2"/>
                  </a:solidFill>
                </a:rPr>
                <a:t>Shelter</a:t>
              </a:r>
            </a:p>
          </p:txBody>
        </p:sp>
        <p:sp>
          <p:nvSpPr>
            <p:cNvPr id="56" name="Oval 55"/>
            <p:cNvSpPr/>
            <p:nvPr/>
          </p:nvSpPr>
          <p:spPr bwMode="auto">
            <a:xfrm>
              <a:off x="3338286" y="5758543"/>
              <a:ext cx="1436914" cy="566057"/>
            </a:xfrm>
            <a:prstGeom prst="ellipse">
              <a:avLst/>
            </a:prstGeom>
            <a:solidFill>
              <a:srgbClr val="006C4B"/>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1500" b="1" dirty="0">
                  <a:solidFill>
                    <a:schemeClr val="tx2"/>
                  </a:solidFill>
                </a:rPr>
                <a:t>Shelter</a:t>
              </a:r>
            </a:p>
          </p:txBody>
        </p:sp>
        <p:sp>
          <p:nvSpPr>
            <p:cNvPr id="57" name="Oval 56"/>
            <p:cNvSpPr/>
            <p:nvPr/>
          </p:nvSpPr>
          <p:spPr bwMode="auto">
            <a:xfrm>
              <a:off x="304800" y="3069771"/>
              <a:ext cx="1436914" cy="566057"/>
            </a:xfrm>
            <a:prstGeom prst="ellipse">
              <a:avLst/>
            </a:prstGeom>
            <a:solidFill>
              <a:schemeClr val="bg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1500" b="1" dirty="0">
                  <a:solidFill>
                    <a:schemeClr val="accent5"/>
                  </a:solidFill>
                </a:rPr>
                <a:t>Home</a:t>
              </a:r>
            </a:p>
          </p:txBody>
        </p:sp>
        <p:cxnSp>
          <p:nvCxnSpPr>
            <p:cNvPr id="58" name="Straight Arrow Connector 57"/>
            <p:cNvCxnSpPr>
              <a:stCxn id="39" idx="2"/>
              <a:endCxn id="57" idx="6"/>
            </p:cNvCxnSpPr>
            <p:nvPr/>
          </p:nvCxnSpPr>
          <p:spPr bwMode="auto">
            <a:xfrm rot="10800000">
              <a:off x="1741715" y="3352800"/>
              <a:ext cx="2579915" cy="1588"/>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6" idx="2"/>
              <a:endCxn id="55" idx="4"/>
            </p:cNvCxnSpPr>
            <p:nvPr/>
          </p:nvCxnSpPr>
          <p:spPr bwMode="auto">
            <a:xfrm rot="10800000">
              <a:off x="4136572" y="947057"/>
              <a:ext cx="664029" cy="1061358"/>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60" name="Straight Arrow Connector 59"/>
            <p:cNvCxnSpPr>
              <a:stCxn id="40" idx="2"/>
              <a:endCxn id="56" idx="0"/>
            </p:cNvCxnSpPr>
            <p:nvPr/>
          </p:nvCxnSpPr>
          <p:spPr bwMode="auto">
            <a:xfrm rot="10800000" flipV="1">
              <a:off x="4056744" y="4697185"/>
              <a:ext cx="743857" cy="1061357"/>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
          <p:nvSpPr>
            <p:cNvPr id="61" name="Oval 60"/>
            <p:cNvSpPr/>
            <p:nvPr/>
          </p:nvSpPr>
          <p:spPr bwMode="auto">
            <a:xfrm>
              <a:off x="2460171" y="3989614"/>
              <a:ext cx="1436914" cy="707571"/>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50" dirty="0" smtClean="0">
                  <a:solidFill>
                    <a:schemeClr val="bg2"/>
                  </a:solidFill>
                </a:rPr>
                <a:t>Hospital</a:t>
              </a:r>
              <a:endParaRPr lang="en-US" sz="1450" dirty="0">
                <a:solidFill>
                  <a:schemeClr val="bg2"/>
                </a:solidFill>
              </a:endParaRPr>
            </a:p>
          </p:txBody>
        </p:sp>
        <p:sp>
          <p:nvSpPr>
            <p:cNvPr id="62" name="Oval 61"/>
            <p:cNvSpPr/>
            <p:nvPr/>
          </p:nvSpPr>
          <p:spPr bwMode="auto">
            <a:xfrm>
              <a:off x="2460171" y="2008414"/>
              <a:ext cx="1436914" cy="707571"/>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50" dirty="0" smtClean="0">
                  <a:solidFill>
                    <a:schemeClr val="bg2"/>
                  </a:solidFill>
                </a:rPr>
                <a:t>Hospital</a:t>
              </a:r>
              <a:endParaRPr lang="en-US" sz="1450" dirty="0">
                <a:solidFill>
                  <a:schemeClr val="bg2"/>
                </a:solidFill>
              </a:endParaRPr>
            </a:p>
          </p:txBody>
        </p:sp>
        <p:cxnSp>
          <p:nvCxnSpPr>
            <p:cNvPr id="63" name="Straight Arrow Connector 62"/>
            <p:cNvCxnSpPr>
              <a:stCxn id="36" idx="2"/>
              <a:endCxn id="62" idx="6"/>
            </p:cNvCxnSpPr>
            <p:nvPr/>
          </p:nvCxnSpPr>
          <p:spPr bwMode="auto">
            <a:xfrm rot="10800000" flipV="1">
              <a:off x="3897086" y="2008414"/>
              <a:ext cx="903515" cy="353785"/>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64" name="Straight Arrow Connector 63"/>
            <p:cNvCxnSpPr>
              <a:stCxn id="40" idx="2"/>
              <a:endCxn id="61" idx="6"/>
            </p:cNvCxnSpPr>
            <p:nvPr/>
          </p:nvCxnSpPr>
          <p:spPr bwMode="auto">
            <a:xfrm rot="10800000">
              <a:off x="3897086" y="4343400"/>
              <a:ext cx="903515" cy="353786"/>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9" idx="2"/>
              <a:endCxn id="61" idx="6"/>
            </p:cNvCxnSpPr>
            <p:nvPr/>
          </p:nvCxnSpPr>
          <p:spPr bwMode="auto">
            <a:xfrm rot="10800000" flipV="1">
              <a:off x="3897085" y="3352800"/>
              <a:ext cx="424544" cy="99060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66" name="Straight Arrow Connector 65"/>
            <p:cNvCxnSpPr>
              <a:stCxn id="39" idx="2"/>
              <a:endCxn id="62" idx="6"/>
            </p:cNvCxnSpPr>
            <p:nvPr/>
          </p:nvCxnSpPr>
          <p:spPr bwMode="auto">
            <a:xfrm rot="10800000">
              <a:off x="3897085" y="2362200"/>
              <a:ext cx="424544" cy="990600"/>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grpSp>
      <p:sp>
        <p:nvSpPr>
          <p:cNvPr id="2" name="Title 1"/>
          <p:cNvSpPr>
            <a:spLocks noGrp="1"/>
          </p:cNvSpPr>
          <p:nvPr>
            <p:ph type="title"/>
          </p:nvPr>
        </p:nvSpPr>
        <p:spPr>
          <a:xfrm>
            <a:off x="6234762" y="376095"/>
            <a:ext cx="2109137" cy="840950"/>
          </a:xfrm>
        </p:spPr>
        <p:txBody>
          <a:bodyPr/>
          <a:lstStyle/>
          <a:p>
            <a:r>
              <a:rPr lang="en-US" dirty="0" smtClean="0"/>
              <a:t>Role of CRCs</a:t>
            </a:r>
            <a:endParaRPr lang="en-US" dirty="0"/>
          </a:p>
        </p:txBody>
      </p:sp>
    </p:spTree>
    <p:extLst>
      <p:ext uri="{BB962C8B-B14F-4D97-AF65-F5344CB8AC3E}">
        <p14:creationId xmlns:p14="http://schemas.microsoft.com/office/powerpoint/2010/main" val="37332456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CRC Layout</a:t>
            </a:r>
            <a:endParaRPr lang="en-US" dirty="0"/>
          </a:p>
        </p:txBody>
      </p:sp>
      <p:sp>
        <p:nvSpPr>
          <p:cNvPr id="3" name="Content Placeholder 2"/>
          <p:cNvSpPr>
            <a:spLocks noGrp="1"/>
          </p:cNvSpPr>
          <p:nvPr>
            <p:ph idx="1"/>
          </p:nvPr>
        </p:nvSpPr>
        <p:spPr>
          <a:xfrm>
            <a:off x="4305299" y="1063229"/>
            <a:ext cx="3895725" cy="3924301"/>
          </a:xfrm>
        </p:spPr>
        <p:txBody>
          <a:bodyPr/>
          <a:lstStyle/>
          <a:p>
            <a:pPr marL="0" indent="0" algn="ctr">
              <a:buNone/>
            </a:pPr>
            <a:r>
              <a:rPr lang="en-US" dirty="0" smtClean="0"/>
              <a:t>7 Stations</a:t>
            </a:r>
          </a:p>
          <a:p>
            <a:r>
              <a:rPr lang="en-US" dirty="0" smtClean="0"/>
              <a:t>Contaminated zone</a:t>
            </a:r>
          </a:p>
          <a:p>
            <a:pPr lvl="1"/>
            <a:r>
              <a:rPr lang="en-US" dirty="0" smtClean="0"/>
              <a:t>Initial sorting</a:t>
            </a:r>
          </a:p>
          <a:p>
            <a:pPr lvl="1"/>
            <a:r>
              <a:rPr lang="en-US" dirty="0" smtClean="0"/>
              <a:t>First aid</a:t>
            </a:r>
          </a:p>
          <a:p>
            <a:pPr lvl="1"/>
            <a:r>
              <a:rPr lang="en-US" dirty="0" smtClean="0"/>
              <a:t>Contamination screening</a:t>
            </a:r>
          </a:p>
          <a:p>
            <a:pPr lvl="1">
              <a:spcAft>
                <a:spcPts val="1200"/>
              </a:spcAft>
            </a:pPr>
            <a:r>
              <a:rPr lang="en-US" dirty="0" smtClean="0"/>
              <a:t>Wash</a:t>
            </a:r>
          </a:p>
          <a:p>
            <a:r>
              <a:rPr lang="en-US" dirty="0" smtClean="0"/>
              <a:t>Clean </a:t>
            </a:r>
            <a:r>
              <a:rPr lang="en-US" dirty="0"/>
              <a:t>zone</a:t>
            </a:r>
          </a:p>
          <a:p>
            <a:pPr lvl="1"/>
            <a:r>
              <a:rPr lang="en-US" dirty="0"/>
              <a:t>Registration</a:t>
            </a:r>
          </a:p>
          <a:p>
            <a:pPr lvl="1"/>
            <a:r>
              <a:rPr lang="en-US" dirty="0"/>
              <a:t>Radiation dose assessment</a:t>
            </a:r>
          </a:p>
          <a:p>
            <a:pPr lvl="1"/>
            <a:r>
              <a:rPr lang="en-US" dirty="0"/>
              <a:t>Discharge</a:t>
            </a:r>
          </a:p>
          <a:p>
            <a:pPr lvl="2"/>
            <a:r>
              <a:rPr lang="en-US" dirty="0" smtClean="0"/>
              <a:t>					</a:t>
            </a:r>
          </a:p>
        </p:txBody>
      </p:sp>
      <p:pic>
        <p:nvPicPr>
          <p:cNvPr id="12" name="Picture 14" descr="Flow diagram shows the seven main stations at a CRC Layout" title="layout of the CRC and the flow of individuals "/>
          <p:cNvPicPr>
            <a:picLocks noChangeAspect="1" noChangeArrowheads="1"/>
          </p:cNvPicPr>
          <p:nvPr/>
        </p:nvPicPr>
        <p:blipFill>
          <a:blip r:embed="rId3" cstate="print"/>
          <a:srcRect/>
          <a:stretch>
            <a:fillRect/>
          </a:stretch>
        </p:blipFill>
        <p:spPr bwMode="auto">
          <a:xfrm>
            <a:off x="896939" y="1085391"/>
            <a:ext cx="2579686" cy="373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5" title="Line"/>
          <p:cNvSpPr>
            <a:spLocks noChangeShapeType="1"/>
          </p:cNvSpPr>
          <p:nvPr/>
        </p:nvSpPr>
        <p:spPr bwMode="auto">
          <a:xfrm flipH="1" flipV="1">
            <a:off x="3600450" y="3562350"/>
            <a:ext cx="3886200" cy="0"/>
          </a:xfrm>
          <a:prstGeom prst="line">
            <a:avLst/>
          </a:prstGeom>
          <a:noFill/>
          <a:ln w="38100" cmpd="dbl">
            <a:solidFill>
              <a:srgbClr val="FF0066"/>
            </a:solidFill>
            <a:round/>
            <a:headEnd/>
            <a:tailEnd type="triangle" w="med" len="med"/>
          </a:ln>
        </p:spPr>
        <p:txBody>
          <a:bodyPr/>
          <a:lstStyle/>
          <a:p>
            <a:endParaRPr lang="en-US" dirty="0"/>
          </a:p>
        </p:txBody>
      </p:sp>
      <p:sp>
        <p:nvSpPr>
          <p:cNvPr id="14" name="Line 16" title="Line"/>
          <p:cNvSpPr>
            <a:spLocks noChangeShapeType="1"/>
          </p:cNvSpPr>
          <p:nvPr/>
        </p:nvSpPr>
        <p:spPr bwMode="auto">
          <a:xfrm flipV="1">
            <a:off x="457200" y="3571875"/>
            <a:ext cx="381000" cy="0"/>
          </a:xfrm>
          <a:prstGeom prst="line">
            <a:avLst/>
          </a:prstGeom>
          <a:noFill/>
          <a:ln w="38100" cmpd="dbl">
            <a:solidFill>
              <a:srgbClr val="FF0066"/>
            </a:solidFill>
            <a:round/>
            <a:headEnd/>
            <a:tailEnd type="triangle" w="med" len="med"/>
          </a:ln>
        </p:spPr>
        <p:txBody>
          <a:bodyPr/>
          <a:lstStyle/>
          <a:p>
            <a:endParaRPr lang="en-US" dirty="0"/>
          </a:p>
        </p:txBody>
      </p:sp>
    </p:spTree>
    <p:extLst>
      <p:ext uri="{BB962C8B-B14F-4D97-AF65-F5344CB8AC3E}">
        <p14:creationId xmlns:p14="http://schemas.microsoft.com/office/powerpoint/2010/main" val="2635577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title="Initial Sorting Station"/>
          <p:cNvSpPr txBox="1">
            <a:spLocks noChangeArrowheads="1"/>
          </p:cNvSpPr>
          <p:nvPr/>
        </p:nvSpPr>
        <p:spPr bwMode="auto">
          <a:xfrm>
            <a:off x="910828" y="212824"/>
            <a:ext cx="6558111" cy="537270"/>
          </a:xfrm>
          <a:prstGeom prst="rect">
            <a:avLst/>
          </a:prstGeom>
          <a:noFill/>
          <a:ln w="9525">
            <a:noFill/>
            <a:miter lim="800000"/>
            <a:headEnd/>
            <a:tailEnd/>
          </a:ln>
        </p:spPr>
        <p:txBody>
          <a:bodyPr lIns="73477" tIns="36739" rIns="73477" bIns="36739" anchor="ctr"/>
          <a:lstStyle/>
          <a:p>
            <a:pPr defTabSz="734849" fontAlgn="auto">
              <a:spcBef>
                <a:spcPts val="0"/>
              </a:spcBef>
              <a:spcAft>
                <a:spcPts val="0"/>
              </a:spcAft>
              <a:defRPr/>
            </a:pPr>
            <a:endParaRPr lang="en-US" sz="2250" b="1" kern="0" dirty="0">
              <a:ea typeface="+mj-ea"/>
              <a:cs typeface="Arial" pitchFamily="34" charset="0"/>
            </a:endParaRPr>
          </a:p>
        </p:txBody>
      </p:sp>
      <p:sp>
        <p:nvSpPr>
          <p:cNvPr id="8195" name="Rectangle 2"/>
          <p:cNvSpPr>
            <a:spLocks noGrp="1" noChangeArrowheads="1"/>
          </p:cNvSpPr>
          <p:nvPr>
            <p:ph idx="1"/>
          </p:nvPr>
        </p:nvSpPr>
        <p:spPr>
          <a:xfrm>
            <a:off x="457200" y="2634628"/>
            <a:ext cx="4916905" cy="2264944"/>
          </a:xfrm>
        </p:spPr>
        <p:txBody>
          <a:bodyPr/>
          <a:lstStyle/>
          <a:p>
            <a:pPr eaLnBrk="1" hangingPunct="1">
              <a:buClr>
                <a:srgbClr val="4E987A"/>
              </a:buClr>
            </a:pPr>
            <a:r>
              <a:rPr lang="en-US" altLang="en-US" b="1" dirty="0">
                <a:cs typeface="Calibri" panose="020F0502020204030204" pitchFamily="34" charset="0"/>
              </a:rPr>
              <a:t>Staff identify people who have:</a:t>
            </a:r>
          </a:p>
          <a:p>
            <a:pPr lvl="1" eaLnBrk="1" hangingPunct="1">
              <a:buClr>
                <a:schemeClr val="tx1"/>
              </a:buClr>
            </a:pPr>
            <a:r>
              <a:rPr lang="en-US" altLang="en-US" dirty="0">
                <a:cs typeface="Calibri" panose="020F0502020204030204" pitchFamily="34" charset="0"/>
              </a:rPr>
              <a:t>Urgent medical needs</a:t>
            </a:r>
          </a:p>
          <a:p>
            <a:pPr lvl="1" eaLnBrk="1" hangingPunct="1">
              <a:buClr>
                <a:schemeClr val="tx1"/>
              </a:buClr>
            </a:pPr>
            <a:r>
              <a:rPr lang="en-US" altLang="en-US" dirty="0">
                <a:cs typeface="Calibri" panose="020F0502020204030204" pitchFamily="34" charset="0"/>
              </a:rPr>
              <a:t>High levels of contamination</a:t>
            </a:r>
          </a:p>
          <a:p>
            <a:pPr lvl="1" eaLnBrk="1" hangingPunct="1">
              <a:buClr>
                <a:schemeClr val="tx1"/>
              </a:buClr>
            </a:pPr>
            <a:r>
              <a:rPr lang="en-US" altLang="en-US" dirty="0">
                <a:cs typeface="Calibri" panose="020F0502020204030204" pitchFamily="34" charset="0"/>
              </a:rPr>
              <a:t>Special needs</a:t>
            </a:r>
          </a:p>
          <a:p>
            <a:pPr lvl="1" eaLnBrk="1" hangingPunct="1">
              <a:buClr>
                <a:schemeClr val="tx1"/>
              </a:buClr>
            </a:pPr>
            <a:r>
              <a:rPr lang="en-US" altLang="en-US" dirty="0">
                <a:cs typeface="Calibri" panose="020F0502020204030204" pitchFamily="34" charset="0"/>
              </a:rPr>
              <a:t>Prior decontamination</a:t>
            </a:r>
          </a:p>
        </p:txBody>
      </p:sp>
      <p:pic>
        <p:nvPicPr>
          <p:cNvPr id="8196" name="Picture 4" descr="People at the initial sorting station with emergency personnel" title="Staff identify people "/>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2097" y="2919412"/>
            <a:ext cx="2814703" cy="16953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7" name="Picture 7" descr="Initial Sorting Station flow chart image" title="Initial Sorting Statio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9182" y="1063229"/>
            <a:ext cx="6745635" cy="141089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Initial Sorting Station</a:t>
            </a:r>
            <a:endParaRPr lang="en-US" dirty="0"/>
          </a:p>
        </p:txBody>
      </p:sp>
    </p:spTree>
    <p:extLst>
      <p:ext uri="{BB962C8B-B14F-4D97-AF65-F5344CB8AC3E}">
        <p14:creationId xmlns:p14="http://schemas.microsoft.com/office/powerpoint/2010/main" val="256376108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4923</TotalTime>
  <Words>2971</Words>
  <Application>Microsoft Office PowerPoint</Application>
  <PresentationFormat>On-screen Show (16:9)</PresentationFormat>
  <Paragraphs>308</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Wingdings</vt:lpstr>
      <vt:lpstr>Wingdings 2</vt:lpstr>
      <vt:lpstr>Arial</vt:lpstr>
      <vt:lpstr>Myriad Web Pro</vt:lpstr>
      <vt:lpstr>Courier New</vt:lpstr>
      <vt:lpstr>NCEH_ATSDR_combined</vt:lpstr>
      <vt:lpstr>Community Reception Center  Electronic Data Collection Tool (CRC eTool)  Just-in-Time Training    </vt:lpstr>
      <vt:lpstr>Outline</vt:lpstr>
      <vt:lpstr>Improvised Nuclear Device (IND)</vt:lpstr>
      <vt:lpstr>Expected Injuries Following IND Detonation</vt:lpstr>
      <vt:lpstr>Community Reception Centers (CRCs)</vt:lpstr>
      <vt:lpstr>Benefits of CRCs</vt:lpstr>
      <vt:lpstr>Role of CRCs</vt:lpstr>
      <vt:lpstr>CRC Layout</vt:lpstr>
      <vt:lpstr>Initial Sorting Station</vt:lpstr>
      <vt:lpstr>First Aid Station</vt:lpstr>
      <vt:lpstr>Contamination Screening Station</vt:lpstr>
      <vt:lpstr>Wash Station</vt:lpstr>
      <vt:lpstr>Registration Station</vt:lpstr>
      <vt:lpstr>Radiation Dose Assessment</vt:lpstr>
      <vt:lpstr>Discharge Station</vt:lpstr>
      <vt:lpstr>CRC Data for Public Health Use</vt:lpstr>
      <vt:lpstr>CRC Electronic Data Collection Tool</vt:lpstr>
      <vt:lpstr>CRC eTool</vt:lpstr>
      <vt:lpstr>8 Stations: 7 CRC Stations + 1 Unregistered</vt:lpstr>
      <vt:lpstr>Unregistered Station</vt:lpstr>
      <vt:lpstr>Main Screen and Line List</vt:lpstr>
      <vt:lpstr>Initial Sorting Station</vt:lpstr>
      <vt:lpstr>Initial Sorting Station</vt:lpstr>
      <vt:lpstr>All Stations</vt:lpstr>
      <vt:lpstr>All Other Stations</vt:lpstr>
      <vt:lpstr>All Other Stations</vt:lpstr>
      <vt:lpstr>All Stations</vt:lpstr>
      <vt:lpstr>All Stations</vt:lpstr>
      <vt:lpstr>All Stations</vt:lpstr>
      <vt:lpstr>All Stations</vt:lpstr>
      <vt:lpstr>For more info …</vt:lpstr>
    </vt:vector>
  </TitlesOfParts>
  <Manager/>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subject>Radiation emergency preparedness, Community Reception Center Electronic Data Collection Tool</dc:subject>
  <dc:creator>Center for Disease Control and Prevention</dc:creator>
  <cp:keywords>Radiation emergency, Community Reception Center, CRC eTool, Population MOnitioring</cp:keywords>
  <cp:lastModifiedBy>Nguyen, Phillip (CDC/ONDIEH/NCEH) (CTR)</cp:lastModifiedBy>
  <cp:revision>316</cp:revision>
  <cp:lastPrinted>2018-06-08T13:18:14Z</cp:lastPrinted>
  <dcterms:created xsi:type="dcterms:W3CDTF">2011-03-17T17:43:16Z</dcterms:created>
  <dcterms:modified xsi:type="dcterms:W3CDTF">2018-10-29T18:00:31Z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iteId">
    <vt:lpwstr>9ce70869-60db-44fd-abe8-d2767077fc8f</vt:lpwstr>
  </property>
  <property fmtid="{D5CDD505-2E9C-101B-9397-08002B2CF9AE}" pid="5" name="MSIP_Label_7b94a7b8-f06c-4dfe-bdcc-9b548fd58c31_Owner">
    <vt:lpwstr>AHB-SIT-AIP-Cloud@cdc.gov</vt:lpwstr>
  </property>
  <property fmtid="{D5CDD505-2E9C-101B-9397-08002B2CF9AE}" pid="6" name="MSIP_Label_7b94a7b8-f06c-4dfe-bdcc-9b548fd58c31_SetDate">
    <vt:lpwstr>2019-04-25T22:42:19.6538502Z</vt:lpwstr>
  </property>
  <property fmtid="{D5CDD505-2E9C-101B-9397-08002B2CF9AE}" pid="7" name="MSIP_Label_7b94a7b8-f06c-4dfe-bdcc-9b548fd58c31_Name">
    <vt:lpwstr>General</vt:lpwstr>
  </property>
  <property fmtid="{D5CDD505-2E9C-101B-9397-08002B2CF9AE}" pid="8" name="MSIP_Label_7b94a7b8-f06c-4dfe-bdcc-9b548fd58c31_Application">
    <vt:lpwstr>Microsoft Azure Information Protection</vt:lpwstr>
  </property>
  <property fmtid="{D5CDD505-2E9C-101B-9397-08002B2CF9AE}" pid="9" name="MSIP_Label_7b94a7b8-f06c-4dfe-bdcc-9b548fd58c31_Extended_MSFT_Method">
    <vt:lpwstr>Automatic</vt:lpwstr>
  </property>
  <property fmtid="{D5CDD505-2E9C-101B-9397-08002B2CF9AE}" pid="10" name="Sensitivity">
    <vt:lpwstr>General</vt:lpwstr>
  </property>
</Properties>
</file>