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5A"/>
    <a:srgbClr val="0000FF"/>
    <a:srgbClr val="FFF9F9"/>
    <a:srgbClr val="F6BCBC"/>
    <a:srgbClr val="D9C0DD"/>
    <a:srgbClr val="F3D072"/>
    <a:srgbClr val="9ADAC8"/>
    <a:srgbClr val="F4B2B2"/>
    <a:srgbClr val="E64B4B"/>
    <a:srgbClr val="B4C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61089-452B-4D7C-B1A6-1068E52CD16E}" v="1" dt="2025-04-10T13:33:57.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980" autoAdjust="0"/>
  </p:normalViewPr>
  <p:slideViewPr>
    <p:cSldViewPr snapToGrid="0">
      <p:cViewPr varScale="1">
        <p:scale>
          <a:sx n="83" d="100"/>
          <a:sy n="83" d="100"/>
        </p:scale>
        <p:origin x="902"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10" d="100"/>
          <a:sy n="110" d="100"/>
        </p:scale>
        <p:origin x="2184" y="-1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Kathi (CDC/NCCDPHP/DCPC)" userId="efc83704-4856-40cc-8813-3f87dea57a9d" providerId="ADAL" clId="{B9661089-452B-4D7C-B1A6-1068E52CD16E}"/>
    <pc:docChg chg="custSel modSld">
      <pc:chgData name="Mills, Kathi (CDC/NCCDPHP/DCPC)" userId="efc83704-4856-40cc-8813-3f87dea57a9d" providerId="ADAL" clId="{B9661089-452B-4D7C-B1A6-1068E52CD16E}" dt="2025-04-10T13:34:45.344" v="3" actId="207"/>
      <pc:docMkLst>
        <pc:docMk/>
      </pc:docMkLst>
      <pc:sldChg chg="modSp mod">
        <pc:chgData name="Mills, Kathi (CDC/NCCDPHP/DCPC)" userId="efc83704-4856-40cc-8813-3f87dea57a9d" providerId="ADAL" clId="{B9661089-452B-4D7C-B1A6-1068E52CD16E}" dt="2025-04-10T13:34:45.344" v="3" actId="207"/>
        <pc:sldMkLst>
          <pc:docMk/>
          <pc:sldMk cId="4097491588" sldId="265"/>
        </pc:sldMkLst>
        <pc:spChg chg="mod">
          <ac:chgData name="Mills, Kathi (CDC/NCCDPHP/DCPC)" userId="efc83704-4856-40cc-8813-3f87dea57a9d" providerId="ADAL" clId="{B9661089-452B-4D7C-B1A6-1068E52CD16E}" dt="2025-04-10T13:34:45.344" v="3" actId="207"/>
          <ac:spMkLst>
            <pc:docMk/>
            <pc:sldMk cId="4097491588" sldId="265"/>
            <ac:spMk id="9" creationId="{483EFBF1-1800-B238-0BD1-2608533C2BB3}"/>
          </ac:spMkLst>
        </pc:spChg>
      </pc:sldChg>
    </pc:docChg>
  </pc:docChgLst>
  <pc:docChgLst>
    <pc:chgData name="Mills, Kathi (CDC/DDNID/NCCDPHP/DCPC)" userId="efc83704-4856-40cc-8813-3f87dea57a9d" providerId="ADAL" clId="{81D3C214-88AF-44A3-AB9D-2C12B78990BE}"/>
    <pc:docChg chg="undo custSel delSld modSld">
      <pc:chgData name="Mills, Kathi (CDC/DDNID/NCCDPHP/DCPC)" userId="efc83704-4856-40cc-8813-3f87dea57a9d" providerId="ADAL" clId="{81D3C214-88AF-44A3-AB9D-2C12B78990BE}" dt="2023-05-15T16:53:15.876" v="22" actId="478"/>
      <pc:docMkLst>
        <pc:docMk/>
      </pc:docMkLst>
      <pc:sldChg chg="addSp delSp mod modNotesTx">
        <pc:chgData name="Mills, Kathi (CDC/DDNID/NCCDPHP/DCPC)" userId="efc83704-4856-40cc-8813-3f87dea57a9d" providerId="ADAL" clId="{81D3C214-88AF-44A3-AB9D-2C12B78990BE}" dt="2023-05-15T16:53:15.876" v="22" actId="478"/>
        <pc:sldMkLst>
          <pc:docMk/>
          <pc:sldMk cId="3954400238" sldId="264"/>
        </pc:sldMkLst>
        <pc:spChg chg="add del">
          <ac:chgData name="Mills, Kathi (CDC/DDNID/NCCDPHP/DCPC)" userId="efc83704-4856-40cc-8813-3f87dea57a9d" providerId="ADAL" clId="{81D3C214-88AF-44A3-AB9D-2C12B78990BE}" dt="2023-05-15T16:53:15.876" v="22" actId="478"/>
          <ac:spMkLst>
            <pc:docMk/>
            <pc:sldMk cId="3954400238" sldId="264"/>
            <ac:spMk id="2" creationId="{4A6F6AF4-C1DB-C600-2D9E-DB40977E781D}"/>
          </ac:spMkLst>
        </pc:spChg>
      </pc:sldChg>
      <pc:sldChg chg="del">
        <pc:chgData name="Mills, Kathi (CDC/DDNID/NCCDPHP/DCPC)" userId="efc83704-4856-40cc-8813-3f87dea57a9d" providerId="ADAL" clId="{81D3C214-88AF-44A3-AB9D-2C12B78990BE}" dt="2023-05-09T00:26:45.924" v="0" actId="2696"/>
        <pc:sldMkLst>
          <pc:docMk/>
          <pc:sldMk cId="3235506083" sldId="276"/>
        </pc:sldMkLst>
      </pc:sldChg>
      <pc:sldChg chg="del">
        <pc:chgData name="Mills, Kathi (CDC/DDNID/NCCDPHP/DCPC)" userId="efc83704-4856-40cc-8813-3f87dea57a9d" providerId="ADAL" clId="{81D3C214-88AF-44A3-AB9D-2C12B78990BE}" dt="2023-05-09T00:26:48.027" v="1" actId="2696"/>
        <pc:sldMkLst>
          <pc:docMk/>
          <pc:sldMk cId="2803688887" sldId="277"/>
        </pc:sldMkLst>
      </pc:sldChg>
      <pc:sldChg chg="del">
        <pc:chgData name="Mills, Kathi (CDC/DDNID/NCCDPHP/DCPC)" userId="efc83704-4856-40cc-8813-3f87dea57a9d" providerId="ADAL" clId="{81D3C214-88AF-44A3-AB9D-2C12B78990BE}" dt="2023-05-09T00:26:52.379" v="3" actId="2696"/>
        <pc:sldMkLst>
          <pc:docMk/>
          <pc:sldMk cId="1012668608" sldId="278"/>
        </pc:sldMkLst>
      </pc:sldChg>
      <pc:sldChg chg="del">
        <pc:chgData name="Mills, Kathi (CDC/DDNID/NCCDPHP/DCPC)" userId="efc83704-4856-40cc-8813-3f87dea57a9d" providerId="ADAL" clId="{81D3C214-88AF-44A3-AB9D-2C12B78990BE}" dt="2023-05-09T00:26:50.540" v="2" actId="2696"/>
        <pc:sldMkLst>
          <pc:docMk/>
          <pc:sldMk cId="3750523610" sldId="279"/>
        </pc:sldMkLst>
      </pc:sldChg>
      <pc:sldChg chg="del">
        <pc:chgData name="Mills, Kathi (CDC/DDNID/NCCDPHP/DCPC)" userId="efc83704-4856-40cc-8813-3f87dea57a9d" providerId="ADAL" clId="{81D3C214-88AF-44A3-AB9D-2C12B78990BE}" dt="2023-05-09T00:26:57.302" v="5" actId="2696"/>
        <pc:sldMkLst>
          <pc:docMk/>
          <pc:sldMk cId="505420430" sldId="280"/>
        </pc:sldMkLst>
      </pc:sldChg>
      <pc:sldChg chg="del">
        <pc:chgData name="Mills, Kathi (CDC/DDNID/NCCDPHP/DCPC)" userId="efc83704-4856-40cc-8813-3f87dea57a9d" providerId="ADAL" clId="{81D3C214-88AF-44A3-AB9D-2C12B78990BE}" dt="2023-05-09T00:26:54.957" v="4" actId="2696"/>
        <pc:sldMkLst>
          <pc:docMk/>
          <pc:sldMk cId="1585929607" sldId="281"/>
        </pc:sldMkLst>
      </pc:sldChg>
      <pc:sldChg chg="del">
        <pc:chgData name="Mills, Kathi (CDC/DDNID/NCCDPHP/DCPC)" userId="efc83704-4856-40cc-8813-3f87dea57a9d" providerId="ADAL" clId="{81D3C214-88AF-44A3-AB9D-2C12B78990BE}" dt="2023-05-09T00:27:01.611" v="7" actId="2696"/>
        <pc:sldMkLst>
          <pc:docMk/>
          <pc:sldMk cId="1366619794" sldId="282"/>
        </pc:sldMkLst>
      </pc:sldChg>
      <pc:sldChg chg="del">
        <pc:chgData name="Mills, Kathi (CDC/DDNID/NCCDPHP/DCPC)" userId="efc83704-4856-40cc-8813-3f87dea57a9d" providerId="ADAL" clId="{81D3C214-88AF-44A3-AB9D-2C12B78990BE}" dt="2023-05-09T00:26:59.611" v="6" actId="2696"/>
        <pc:sldMkLst>
          <pc:docMk/>
          <pc:sldMk cId="1917813290" sldId="283"/>
        </pc:sldMkLst>
      </pc:sldChg>
      <pc:sldChg chg="del">
        <pc:chgData name="Mills, Kathi (CDC/DDNID/NCCDPHP/DCPC)" userId="efc83704-4856-40cc-8813-3f87dea57a9d" providerId="ADAL" clId="{81D3C214-88AF-44A3-AB9D-2C12B78990BE}" dt="2023-05-09T00:27:03.827" v="8" actId="2696"/>
        <pc:sldMkLst>
          <pc:docMk/>
          <pc:sldMk cId="2277987269" sldId="284"/>
        </pc:sldMkLst>
      </pc:sldChg>
      <pc:sldChg chg="del">
        <pc:chgData name="Mills, Kathi (CDC/DDNID/NCCDPHP/DCPC)" userId="efc83704-4856-40cc-8813-3f87dea57a9d" providerId="ADAL" clId="{81D3C214-88AF-44A3-AB9D-2C12B78990BE}" dt="2023-05-09T00:27:10.548" v="9" actId="2696"/>
        <pc:sldMkLst>
          <pc:docMk/>
          <pc:sldMk cId="3302171722" sldId="285"/>
        </pc:sldMkLst>
      </pc:sldChg>
      <pc:sldChg chg="del">
        <pc:chgData name="Mills, Kathi (CDC/DDNID/NCCDPHP/DCPC)" userId="efc83704-4856-40cc-8813-3f87dea57a9d" providerId="ADAL" clId="{81D3C214-88AF-44A3-AB9D-2C12B78990BE}" dt="2023-05-09T00:27:14.444" v="10" actId="2696"/>
        <pc:sldMkLst>
          <pc:docMk/>
          <pc:sldMk cId="3150367107" sldId="286"/>
        </pc:sldMkLst>
      </pc:sldChg>
      <pc:sldChg chg="del">
        <pc:chgData name="Mills, Kathi (CDC/DDNID/NCCDPHP/DCPC)" userId="efc83704-4856-40cc-8813-3f87dea57a9d" providerId="ADAL" clId="{81D3C214-88AF-44A3-AB9D-2C12B78990BE}" dt="2023-05-09T00:27:16.388" v="11" actId="2696"/>
        <pc:sldMkLst>
          <pc:docMk/>
          <pc:sldMk cId="1110423366" sldId="287"/>
        </pc:sldMkLst>
      </pc:sldChg>
      <pc:sldChg chg="del">
        <pc:chgData name="Mills, Kathi (CDC/DDNID/NCCDPHP/DCPC)" userId="efc83704-4856-40cc-8813-3f87dea57a9d" providerId="ADAL" clId="{81D3C214-88AF-44A3-AB9D-2C12B78990BE}" dt="2023-05-09T00:27:18.324" v="12" actId="2696"/>
        <pc:sldMkLst>
          <pc:docMk/>
          <pc:sldMk cId="1863912050" sldId="288"/>
        </pc:sldMkLst>
      </pc:sldChg>
      <pc:sldChg chg="del">
        <pc:chgData name="Mills, Kathi (CDC/DDNID/NCCDPHP/DCPC)" userId="efc83704-4856-40cc-8813-3f87dea57a9d" providerId="ADAL" clId="{81D3C214-88AF-44A3-AB9D-2C12B78990BE}" dt="2023-05-09T00:27:20.736" v="13" actId="2696"/>
        <pc:sldMkLst>
          <pc:docMk/>
          <pc:sldMk cId="551979321" sldId="289"/>
        </pc:sldMkLst>
      </pc:sldChg>
      <pc:sldChg chg="del">
        <pc:chgData name="Mills, Kathi (CDC/DDNID/NCCDPHP/DCPC)" userId="efc83704-4856-40cc-8813-3f87dea57a9d" providerId="ADAL" clId="{81D3C214-88AF-44A3-AB9D-2C12B78990BE}" dt="2023-05-09T00:27:26.041" v="15" actId="2696"/>
        <pc:sldMkLst>
          <pc:docMk/>
          <pc:sldMk cId="1623937052" sldId="290"/>
        </pc:sldMkLst>
      </pc:sldChg>
      <pc:sldChg chg="del">
        <pc:chgData name="Mills, Kathi (CDC/DDNID/NCCDPHP/DCPC)" userId="efc83704-4856-40cc-8813-3f87dea57a9d" providerId="ADAL" clId="{81D3C214-88AF-44A3-AB9D-2C12B78990BE}" dt="2023-05-09T00:27:23.344" v="14" actId="2696"/>
        <pc:sldMkLst>
          <pc:docMk/>
          <pc:sldMk cId="1566243239" sldId="291"/>
        </pc:sldMkLst>
      </pc:sldChg>
      <pc:sldChg chg="del">
        <pc:chgData name="Mills, Kathi (CDC/DDNID/NCCDPHP/DCPC)" userId="efc83704-4856-40cc-8813-3f87dea57a9d" providerId="ADAL" clId="{81D3C214-88AF-44A3-AB9D-2C12B78990BE}" dt="2023-05-09T00:27:28.254" v="16" actId="2696"/>
        <pc:sldMkLst>
          <pc:docMk/>
          <pc:sldMk cId="623821052" sldId="292"/>
        </pc:sldMkLst>
      </pc:sldChg>
      <pc:sldChg chg="del">
        <pc:chgData name="Mills, Kathi (CDC/DDNID/NCCDPHP/DCPC)" userId="efc83704-4856-40cc-8813-3f87dea57a9d" providerId="ADAL" clId="{81D3C214-88AF-44A3-AB9D-2C12B78990BE}" dt="2023-05-09T00:27:30.930" v="17" actId="2696"/>
        <pc:sldMkLst>
          <pc:docMk/>
          <pc:sldMk cId="3910021876"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0EBF7-74D2-40ED-B22A-C2C921CBD4B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458D3-E8E9-46F6-96FF-86953724E0A0}" type="slidenum">
              <a:rPr lang="en-US" smtClean="0"/>
              <a:t>‹#›</a:t>
            </a:fld>
            <a:endParaRPr lang="en-US"/>
          </a:p>
        </p:txBody>
      </p:sp>
    </p:spTree>
    <p:extLst>
      <p:ext uri="{BB962C8B-B14F-4D97-AF65-F5344CB8AC3E}">
        <p14:creationId xmlns:p14="http://schemas.microsoft.com/office/powerpoint/2010/main" val="272441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B458D3-E8E9-46F6-96FF-86953724E0A0}" type="slidenum">
              <a:rPr lang="en-US" smtClean="0"/>
              <a:t>1</a:t>
            </a:fld>
            <a:endParaRPr lang="en-US"/>
          </a:p>
        </p:txBody>
      </p:sp>
    </p:spTree>
    <p:extLst>
      <p:ext uri="{BB962C8B-B14F-4D97-AF65-F5344CB8AC3E}">
        <p14:creationId xmlns:p14="http://schemas.microsoft.com/office/powerpoint/2010/main" val="164710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 detección del cáncer de cuello uterino se hace en el consultorio del médico. Nos llevan a una sala de examen. Nos piden que nos quitemos la ropa y nos pongamos una bata. Luego, nos acostamos sobre la mesa de exploración ginecológica, con las rodillas flexionadas y los pies en los estribos.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Consejo:</a:t>
            </a:r>
            <a:r>
              <a:rPr lang="es-ES" sz="1800">
                <a:effectLst/>
                <a:latin typeface="Segoe UI" panose="020B0502040204020203" pitchFamily="34" charset="0"/>
                <a:ea typeface="Calibri" panose="020F0502020204030204" pitchFamily="34" charset="0"/>
                <a:cs typeface="Times New Roman" panose="02020603050405020304" pitchFamily="18" charset="0"/>
              </a:rPr>
              <a:t> Deténgase y pregunte a las mujeres si tienen alguna pregunta. Si tienen preguntas, respóndalas con información precisa. Si no está segura de cómo responder, dígales que tendrá que darles la respuesta más adelante. Deles oportunidad a las mujeres de hacer comentarios y compartir sus propias experiencias relacionadas con las pruebas de detección del cáncer de cuello uterino. Usted también puede compartir con ellas su experiencia con las pruebas de detección.</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El médico usa un instrumento de plástico o de metal llamado espéculo. El espéculo se coloca en la vagina y se abre para que las paredes de la vagina y el cuello uterino se vean con claridad.</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Muestre el espéculo si tiene uno disponible.</a:t>
            </a:r>
          </a:p>
        </p:txBody>
      </p:sp>
      <p:sp>
        <p:nvSpPr>
          <p:cNvPr id="4" name="Slide Number Placeholder 3"/>
          <p:cNvSpPr>
            <a:spLocks noGrp="1"/>
          </p:cNvSpPr>
          <p:nvPr>
            <p:ph type="sldNum" sz="quarter" idx="5"/>
          </p:nvPr>
        </p:nvSpPr>
        <p:spPr/>
        <p:txBody>
          <a:bodyPr/>
          <a:lstStyle/>
          <a:p>
            <a:fld id="{7BB458D3-E8E9-46F6-96FF-86953724E0A0}" type="slidenum">
              <a:rPr lang="en-US" smtClean="0"/>
              <a:t>10</a:t>
            </a:fld>
            <a:endParaRPr lang="en-US"/>
          </a:p>
        </p:txBody>
      </p:sp>
    </p:spTree>
    <p:extLst>
      <p:ext uri="{BB962C8B-B14F-4D97-AF65-F5344CB8AC3E}">
        <p14:creationId xmlns:p14="http://schemas.microsoft.com/office/powerpoint/2010/main" val="399683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 mayoría de los casos de cáncer de cuello uterino son causados por el virus del papiloma humano o VPH. El VPH no es lo mismo que el VIH.</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Hay diferentes tipos de VPH. Algunos afectan el cuello uterino y otros causan verrugas en la zona genital. Hablaremos de los tipos que afectan el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 VPH se adquiere al tener contacto sexual con un hombre o una mujer que tiene el virus.</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 infección por VPH es muy común en las personas que son sexualmente activas. Muchas personas no saben que lo tienen, así que no se dan cuenta de que están contagiando a otros.</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 mayoría de las veces, el VPH no causa problemas de salud y desaparece por sí solo.</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Pero algunas veces no desaparece. Algunos tipos de VPH pueden hacer que las células normales en el cuello uterino se vuelvan anormales. En casos raros, después de mucho tiempo (alrededor de 10 a 15 años) una infección por el virus VPH puede causar cáncer de cuello uterino.</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Estos cambios no se pueden ver ni sentir. Por eso es importante hacerse la prueba de detección. Es la única manera de detectar y tratar las células anormales antes de que se conviertan en cáncer.</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Las mujeres menores de 26 años pueden ponerse una vacuna que evita que contraigan los tipos de VPH que causan cáncer de cuello uterino.</a:t>
            </a:r>
          </a:p>
          <a:p>
            <a:pPr marL="457200" marR="0" indent="-228600">
              <a:lnSpc>
                <a:spcPct val="100000"/>
              </a:lnSpc>
              <a:spcBef>
                <a:spcPts val="0"/>
              </a:spcBef>
              <a:spcAft>
                <a:spcPts val="1200"/>
              </a:spcAft>
              <a:buFont typeface="Arial" panose="020B0604020202020204" pitchFamily="34" charset="0"/>
              <a:buChar char="•"/>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Nota:</a:t>
            </a:r>
            <a:r>
              <a:rPr lang="es-ES" sz="1800">
                <a:effectLst/>
                <a:latin typeface="Segoe UI" panose="020B0502040204020203" pitchFamily="34" charset="0"/>
                <a:ea typeface="Calibri" panose="020F0502020204030204" pitchFamily="34" charset="0"/>
                <a:cs typeface="Times New Roman" panose="02020603050405020304" pitchFamily="18" charset="0"/>
              </a:rPr>
              <a:t> No se recomienda la vacuna contra el VPH para personas mayores de 26 años. Sin embargo, es posible que algunos adultos entre los 27 y 45 años que todavía no se hayan vacunado decidan vacunarse contra el VPH después de hablar con su médico acerca del riesgo que tienen de contraer nuevas infecciones por el VPH y los posibles beneficios de la vacunación. La vacunación contra el VPH en este rango de edad proporciona menos beneficios, debido a que más personas ya han estado expuestas a este virus.</a:t>
            </a:r>
          </a:p>
        </p:txBody>
      </p:sp>
      <p:sp>
        <p:nvSpPr>
          <p:cNvPr id="4" name="Slide Number Placeholder 3"/>
          <p:cNvSpPr>
            <a:spLocks noGrp="1"/>
          </p:cNvSpPr>
          <p:nvPr>
            <p:ph type="sldNum" sz="quarter" idx="5"/>
          </p:nvPr>
        </p:nvSpPr>
        <p:spPr/>
        <p:txBody>
          <a:bodyPr/>
          <a:lstStyle/>
          <a:p>
            <a:fld id="{7BB458D3-E8E9-46F6-96FF-86953724E0A0}" type="slidenum">
              <a:rPr lang="en-US" smtClean="0"/>
              <a:t>11</a:t>
            </a:fld>
            <a:endParaRPr lang="en-US"/>
          </a:p>
        </p:txBody>
      </p:sp>
    </p:spTree>
    <p:extLst>
      <p:ext uri="{BB962C8B-B14F-4D97-AF65-F5344CB8AC3E}">
        <p14:creationId xmlns:p14="http://schemas.microsoft.com/office/powerpoint/2010/main" val="348830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El VPH es el virus que causa la mayoría de los casos de cáncer de cuello uterino. La prueba del VPH detecta el virus que puede causar cambios celulares. Si se hacen una prueba del VPH, las células recolectadas del cuello uterino se someterán a análisis para determinar si tienen el VPH.</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lnSpc>
                <a:spcPct val="100000"/>
              </a:lnSpc>
              <a:spcBef>
                <a:spcPts val="0"/>
              </a:spcBef>
              <a:spcAft>
                <a:spcPts val="1200"/>
              </a:spcAft>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Si solo se hacen la prueba del VPH, se llama </a:t>
            </a:r>
            <a:r>
              <a:rPr lang="es-ES" sz="1800" i="1">
                <a:effectLst/>
                <a:latin typeface="Segoe UI" panose="020B0502040204020203" pitchFamily="34" charset="0"/>
                <a:ea typeface="Calibri" panose="020F0502020204030204" pitchFamily="34" charset="0"/>
                <a:cs typeface="Times New Roman" panose="02020603050405020304" pitchFamily="18" charset="0"/>
              </a:rPr>
              <a:t>prueba primaria del VPH</a:t>
            </a:r>
            <a:r>
              <a:rPr lang="es-ES" sz="1800">
                <a:effectLst/>
                <a:latin typeface="Segoe UI" panose="020B0502040204020203" pitchFamily="34" charset="0"/>
                <a:ea typeface="Calibri" panose="020F0502020204030204" pitchFamily="34" charset="0"/>
                <a:cs typeface="Times New Roman" panose="02020603050405020304" pitchFamily="18" charset="0"/>
              </a:rPr>
              <a:t>. Si los resultados son normales, es posible que su médico diga que pueden esperar 5 años para hacerse la siguiente prueba de detección.</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lnSpc>
                <a:spcPct val="100000"/>
              </a:lnSpc>
              <a:spcBef>
                <a:spcPts val="0"/>
              </a:spcBef>
              <a:spcAft>
                <a:spcPts val="1200"/>
              </a:spcAft>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Si se hacen la prueba del VPH junto con la prueba de Papanicoláu, se llama </a:t>
            </a:r>
            <a:r>
              <a:rPr lang="es-ES" sz="1800" i="1">
                <a:effectLst/>
                <a:latin typeface="Segoe UI" panose="020B0502040204020203" pitchFamily="34" charset="0"/>
                <a:ea typeface="Calibri" panose="020F0502020204030204" pitchFamily="34" charset="0"/>
                <a:cs typeface="Times New Roman" panose="02020603050405020304" pitchFamily="18" charset="0"/>
              </a:rPr>
              <a:t>prueba conjunta</a:t>
            </a:r>
            <a:r>
              <a:rPr lang="es-ES" sz="1800">
                <a:effectLst/>
                <a:latin typeface="Segoe UI" panose="020B0502040204020203" pitchFamily="34" charset="0"/>
                <a:ea typeface="Calibri" panose="020F0502020204030204" pitchFamily="34" charset="0"/>
                <a:cs typeface="Times New Roman" panose="02020603050405020304" pitchFamily="18" charset="0"/>
              </a:rPr>
              <a:t>. Si los resultados de ambas pruebas son normales, es posible que su médico diga que pueden esperar 5 años para hacerse la siguiente prueba de detección.</a:t>
            </a:r>
          </a:p>
          <a:p>
            <a:pPr marL="457200" marR="0" lvl="0" indent="-228600">
              <a:lnSpc>
                <a:spcPct val="100000"/>
              </a:lnSpc>
              <a:spcBef>
                <a:spcPts val="0"/>
              </a:spcBef>
              <a:spcAft>
                <a:spcPts val="1200"/>
              </a:spcAft>
              <a:buFont typeface="Symbol" panose="05050102010706020507" pitchFamily="18" charset="2"/>
              <a:buChar char=""/>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Las pruebas del VPH son para las mujeres de 30 años en adelante. No se recomiendan para mujeres menores de 30 años.</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Después de los 65 años, las mujeres podrían dejar de hacerse la prueba de detección </a:t>
            </a:r>
            <a:r>
              <a:rPr lang="es-ES" sz="1800" b="1">
                <a:effectLst/>
                <a:latin typeface="Segoe UI" panose="020B0502040204020203" pitchFamily="34" charset="0"/>
                <a:ea typeface="Calibri" panose="020F0502020204030204" pitchFamily="34" charset="0"/>
                <a:cs typeface="Times New Roman" panose="02020603050405020304" pitchFamily="18" charset="0"/>
              </a:rPr>
              <a:t>O</a:t>
            </a:r>
            <a:r>
              <a:rPr lang="es-ES" sz="1800">
                <a:effectLst/>
                <a:latin typeface="Segoe UI" panose="020B0502040204020203" pitchFamily="34" charset="0"/>
                <a:ea typeface="Calibri" panose="020F0502020204030204" pitchFamily="34" charset="0"/>
                <a:cs typeface="Times New Roman" panose="02020603050405020304" pitchFamily="18" charset="0"/>
              </a:rPr>
              <a:t> podrían necesitarla si llevan un tiempo sin hacérsela y no se han sometido a una histerectomía. Deben hablar con su médico.</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En la mayoría de los casos, si una mujer se ha sometido a una histerectomía, no necesitará hacerse la prueba de detección. Pero debe preguntarle a su médico si necesita hacérsela.</a:t>
            </a:r>
            <a:endParaRPr lang="en-US" sz="180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B458D3-E8E9-46F6-96FF-86953724E0A0}" type="slidenum">
              <a:rPr lang="en-US" smtClean="0"/>
              <a:t>12</a:t>
            </a:fld>
            <a:endParaRPr lang="en-US"/>
          </a:p>
        </p:txBody>
      </p:sp>
    </p:spTree>
    <p:extLst>
      <p:ext uri="{BB962C8B-B14F-4D97-AF65-F5344CB8AC3E}">
        <p14:creationId xmlns:p14="http://schemas.microsoft.com/office/powerpoint/2010/main" val="285925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Es importante que obtengan los resultados después de hacerse las pruebas. Por lo general, recibirán los resultados un par de semanas después de hacerse la prueba. Si pasan más de dos semanas y no los han recibido, deben comunicarse al centro médico para pedirlos.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Si los resultados de las pruebas son anormales, su médico podría pedirles que regresen al centro médico para hacer más pruebas. </a:t>
            </a:r>
            <a:r>
              <a:rPr lang="es-ES" sz="1800" b="1">
                <a:effectLst/>
                <a:latin typeface="Segoe UI" panose="020B0502040204020203" pitchFamily="34" charset="0"/>
                <a:ea typeface="Calibri" panose="020F0502020204030204" pitchFamily="34" charset="0"/>
                <a:cs typeface="Times New Roman" panose="02020603050405020304" pitchFamily="18" charset="0"/>
              </a:rPr>
              <a:t>La mayoría de los resultados anormales de las pruebas NO significan que usted tenga cáncer. </a:t>
            </a:r>
            <a:r>
              <a:rPr lang="es-ES" sz="1800">
                <a:effectLst/>
                <a:latin typeface="Segoe UI" panose="020B0502040204020203" pitchFamily="34" charset="0"/>
                <a:ea typeface="Calibri" panose="020F0502020204030204" pitchFamily="34" charset="0"/>
                <a:cs typeface="Times New Roman" panose="02020603050405020304" pitchFamily="18" charset="0"/>
              </a:rPr>
              <a:t>Me pueden llamar si están nerviosas o preocupadas.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Las células anormales que se detectan temprano generalmente pueden tratarse para prevenir el cáncer. O podemos descubrir si tenemos el virus que puede causar cambios celulares. Por eso es tan importante que nos hagamos las pruebas de detección con regularidad.</a:t>
            </a:r>
          </a:p>
        </p:txBody>
      </p:sp>
      <p:sp>
        <p:nvSpPr>
          <p:cNvPr id="4" name="Slide Number Placeholder 3"/>
          <p:cNvSpPr>
            <a:spLocks noGrp="1"/>
          </p:cNvSpPr>
          <p:nvPr>
            <p:ph type="sldNum" sz="quarter" idx="5"/>
          </p:nvPr>
        </p:nvSpPr>
        <p:spPr/>
        <p:txBody>
          <a:bodyPr/>
          <a:lstStyle/>
          <a:p>
            <a:fld id="{7BB458D3-E8E9-46F6-96FF-86953724E0A0}" type="slidenum">
              <a:rPr lang="en-US" smtClean="0"/>
              <a:t>13</a:t>
            </a:fld>
            <a:endParaRPr lang="en-US"/>
          </a:p>
        </p:txBody>
      </p:sp>
    </p:spTree>
    <p:extLst>
      <p:ext uri="{BB962C8B-B14F-4D97-AF65-F5344CB8AC3E}">
        <p14:creationId xmlns:p14="http://schemas.microsoft.com/office/powerpoint/2010/main" val="3091700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Hable sobre las diferentes razones por las que algunas mujeres no se hacen la prueba de detección. Puede dejar que las mujeres cuenten sus historias y también compartir algunos de los ejemplos que se muestran más abajo.</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¿Pueden pensar en razones por las que algunas de nosotras no nos hacemos la prueba de detección?</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Me da vergüenza. No quiero que me vean desnuda.</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Es normal sentir vergüenza cuando nos hacen la prueba de detección. Es una prueba muy común que solo tarda unos cuantos minutos. Vale la pena para detectar temprano las células anormales o descubrir si tenemos el virus que podría causar cambios celulares. Los médicos y las enfermeras son profesionales. Hacen estas pruebas a mujeres como nosotras todos los días.</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Tengo miedo de hacerme la prueba. He oído decir que duele.</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Las pruebas son rápidas y sencillas. Algunas mujeres sienten un poco de dolor. Si una mujer siente dolor, no es un dolor fuerte y es muy breve. Vale la pena para detectar temprano las células anormales o descubrir si tenemos el virus que podría causar cambios celulares.</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Mi pareja no quiere que me haga la prueba.</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Es difícil tomar decisiones con las que su pareja no esté de acuerdo. Hacerse la prueba de detección es una parte importante del cuidado de su salud. Cada una de nosotras es quien debe tomar la decisión final sobre hacernos la prueba de detección.</a:t>
            </a:r>
            <a:endParaRPr lang="en-US" sz="1800" b="0"/>
          </a:p>
        </p:txBody>
      </p:sp>
      <p:sp>
        <p:nvSpPr>
          <p:cNvPr id="4" name="Slide Number Placeholder 3"/>
          <p:cNvSpPr>
            <a:spLocks noGrp="1"/>
          </p:cNvSpPr>
          <p:nvPr>
            <p:ph type="sldNum" sz="quarter" idx="5"/>
          </p:nvPr>
        </p:nvSpPr>
        <p:spPr/>
        <p:txBody>
          <a:bodyPr/>
          <a:lstStyle/>
          <a:p>
            <a:fld id="{7BB458D3-E8E9-46F6-96FF-86953724E0A0}" type="slidenum">
              <a:rPr lang="en-US" smtClean="0"/>
              <a:t>14</a:t>
            </a:fld>
            <a:endParaRPr lang="en-US"/>
          </a:p>
        </p:txBody>
      </p:sp>
    </p:spTree>
    <p:extLst>
      <p:ext uri="{BB962C8B-B14F-4D97-AF65-F5344CB8AC3E}">
        <p14:creationId xmlns:p14="http://schemas.microsoft.com/office/powerpoint/2010/main" val="355717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Tengo miedo de que encuentren un cáncer. Prefiero no saberlo.</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La mayoría de las mujeres que se hacen la prueba de detección no tienen cáncer. Si descubren temprano que hay un problema, pueden planear el tratamiento junto con su médico. Recuerden, cuando el cáncer de cuello uterino se descubre temprano, el tratamiento funciona mejor.</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No tengo tiempo de pedir una cita médica, mucho menos de ir.</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Hacer una cita con el médico y hacerse la prueba solo toma unos cuantos minutos. Si no encontramos tiempo para cuidar nuestra salud, no tendremos tiempo más adelante para cuidar de nuestras familias.</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¿Alguna otra razón por la que no nos hacemos la prueba de detección?</a:t>
            </a:r>
            <a:endParaRPr lang="en-US" sz="1800"/>
          </a:p>
        </p:txBody>
      </p:sp>
      <p:sp>
        <p:nvSpPr>
          <p:cNvPr id="4" name="Slide Number Placeholder 3"/>
          <p:cNvSpPr>
            <a:spLocks noGrp="1"/>
          </p:cNvSpPr>
          <p:nvPr>
            <p:ph type="sldNum" sz="quarter" idx="5"/>
          </p:nvPr>
        </p:nvSpPr>
        <p:spPr/>
        <p:txBody>
          <a:bodyPr/>
          <a:lstStyle/>
          <a:p>
            <a:fld id="{7BB458D3-E8E9-46F6-96FF-86953724E0A0}" type="slidenum">
              <a:rPr lang="en-US" smtClean="0"/>
              <a:t>15</a:t>
            </a:fld>
            <a:endParaRPr lang="en-US"/>
          </a:p>
        </p:txBody>
      </p:sp>
    </p:spTree>
    <p:extLst>
      <p:ext uri="{BB962C8B-B14F-4D97-AF65-F5344CB8AC3E}">
        <p14:creationId xmlns:p14="http://schemas.microsoft.com/office/powerpoint/2010/main" val="69341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No tengo dinero para pagar la prueba.</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Muchos programas ayudan a pagar la prueba de detección. Aquí tienen una hoja de recursos para nuestra área que las ayudará a encontrar un centro médico donde hagan las pruebas de detección a bajo precio.</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No tengo transporte hasta el centro médico.</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Si no tienen auto o no pueden tomar el autobús, pueden pedirle a alguien que las lleve al médico. ¿Cómo van habitualmente a los lugares donde tienen que ir? Algunos centros médicos ofrecen ayuda con el transporte. Pueden preguntar en su centro médico cuando hagan la cita.</a:t>
            </a:r>
          </a:p>
          <a:p>
            <a:pPr marL="0" marR="0">
              <a:lnSpc>
                <a:spcPct val="100000"/>
              </a:lnSpc>
              <a:spcBef>
                <a:spcPts val="0"/>
              </a:spcBef>
              <a:spcAft>
                <a:spcPts val="1200"/>
              </a:spcAft>
            </a:pP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No conozco a nadie que pueda cuidar a los niños.</a:t>
            </a:r>
            <a:br>
              <a:rPr lang="es-ES" sz="1800" b="1">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Algunos centros médicos las dejan llevar a los niños con ustedes. Pregunten en su centro médico.</a:t>
            </a:r>
            <a:endParaRPr lang="en-US" sz="1800"/>
          </a:p>
        </p:txBody>
      </p:sp>
      <p:sp>
        <p:nvSpPr>
          <p:cNvPr id="4" name="Slide Number Placeholder 3"/>
          <p:cNvSpPr>
            <a:spLocks noGrp="1"/>
          </p:cNvSpPr>
          <p:nvPr>
            <p:ph type="sldNum" sz="quarter" idx="5"/>
          </p:nvPr>
        </p:nvSpPr>
        <p:spPr/>
        <p:txBody>
          <a:bodyPr/>
          <a:lstStyle/>
          <a:p>
            <a:fld id="{7BB458D3-E8E9-46F6-96FF-86953724E0A0}" type="slidenum">
              <a:rPr lang="en-US" smtClean="0"/>
              <a:t>16</a:t>
            </a:fld>
            <a:endParaRPr lang="en-US"/>
          </a:p>
        </p:txBody>
      </p:sp>
    </p:spTree>
    <p:extLst>
      <p:ext uri="{BB962C8B-B14F-4D97-AF65-F5344CB8AC3E}">
        <p14:creationId xmlns:p14="http://schemas.microsoft.com/office/powerpoint/2010/main" val="195039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Esta es la historia de Marisol. Ella nos cuenta que tuvo cáncer de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“Después de hacerme la prueba de Papanicoláu, recibí una carta de mi médico. La carta decía que necesitaba hacerme más exámenes porque mi prueba de Papanicoláu era anormal. Cuando regresé al centro médico, tomaron una pequeña muestra de tejido, lo que llaman una biopsia. Tomaron una muestra del cuello uterino y la mandaron a analizar. Después, mi médico me dijo que tenía cáncer de cuello uterino. Gracias a Dios, ¡lo encontraron temprano!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Fui al médico dos veces para recibir tratamiento y ahora estoy curada. La prueba de Papanicoláu encontró el cáncer a tiempo. Si hubiera esperado más tiempo, habría sido más grave.</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Ahora tengo que hacerme la prueba de detección con más frecuencia. No me molesta. ¡La prueba de Papanicoláu me salvó la vida!”</a:t>
            </a:r>
          </a:p>
        </p:txBody>
      </p:sp>
      <p:sp>
        <p:nvSpPr>
          <p:cNvPr id="4" name="Slide Number Placeholder 3"/>
          <p:cNvSpPr>
            <a:spLocks noGrp="1"/>
          </p:cNvSpPr>
          <p:nvPr>
            <p:ph type="sldNum" sz="quarter" idx="5"/>
          </p:nvPr>
        </p:nvSpPr>
        <p:spPr/>
        <p:txBody>
          <a:bodyPr/>
          <a:lstStyle/>
          <a:p>
            <a:fld id="{7BB458D3-E8E9-46F6-96FF-86953724E0A0}" type="slidenum">
              <a:rPr lang="en-US" smtClean="0"/>
              <a:t>17</a:t>
            </a:fld>
            <a:endParaRPr lang="en-US"/>
          </a:p>
        </p:txBody>
      </p:sp>
    </p:spTree>
    <p:extLst>
      <p:ext uri="{BB962C8B-B14F-4D97-AF65-F5344CB8AC3E}">
        <p14:creationId xmlns:p14="http://schemas.microsoft.com/office/powerpoint/2010/main" val="52926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Segoe UI" panose="020B0502040204020203" pitchFamily="34" charset="0"/>
              </a:rPr>
              <a:t>Esta es la historia de Beatriz.</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Segoe UI" panose="020B0502040204020203" pitchFamily="34" charset="0"/>
              </a:rPr>
              <a:t>“¡Me alegro de haberme hecho la prueba de Papanicoláu. Me llamaron del consultorio del médico. Dijeron que el resultado salió normal y que debo regresar en 3 años. ¡Así lo haré!”</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Segoe UI" panose="020B0502040204020203" pitchFamily="34" charset="0"/>
              </a:rPr>
              <a:t>¿Qué les parecen las historias de Marisol y Beatriz?</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Segoe UI" panose="020B0502040204020203" pitchFamily="34"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Segoe UI" panose="020B0502040204020203" pitchFamily="34" charset="0"/>
              </a:rPr>
              <a:t>Antes de escuchar la historia de Marisol, ¿pensaban que las mujeres podían sobrevivir al cáncer de cuello uterino?</a:t>
            </a:r>
          </a:p>
        </p:txBody>
      </p:sp>
      <p:sp>
        <p:nvSpPr>
          <p:cNvPr id="4" name="Slide Number Placeholder 3"/>
          <p:cNvSpPr>
            <a:spLocks noGrp="1"/>
          </p:cNvSpPr>
          <p:nvPr>
            <p:ph type="sldNum" sz="quarter" idx="5"/>
          </p:nvPr>
        </p:nvSpPr>
        <p:spPr/>
        <p:txBody>
          <a:bodyPr/>
          <a:lstStyle/>
          <a:p>
            <a:fld id="{7BB458D3-E8E9-46F6-96FF-86953724E0A0}" type="slidenum">
              <a:rPr lang="en-US" smtClean="0"/>
              <a:t>18</a:t>
            </a:fld>
            <a:endParaRPr lang="en-US"/>
          </a:p>
        </p:txBody>
      </p:sp>
    </p:spTree>
    <p:extLst>
      <p:ext uri="{BB962C8B-B14F-4D97-AF65-F5344CB8AC3E}">
        <p14:creationId xmlns:p14="http://schemas.microsoft.com/office/powerpoint/2010/main" val="248329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Palabras finales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Es muy importante cuidar nuestra salud. Como mujeres, esposas, madres, abuelas, hijas y hermanas, tenemos la responsabilidad de cuidarnos para poder estar disponibles para nuestras familias.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Háganse una promesa y hágansela también a su familia. Háganse la prueba de detección. ¡Puede salvarles la vida!</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¿Tienen alguna pregunta?</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Recuerden:</a:t>
            </a:r>
            <a:r>
              <a:rPr lang="es-ES" sz="1800">
                <a:effectLst/>
                <a:latin typeface="Segoe UI" panose="020B0502040204020203" pitchFamily="34" charset="0"/>
                <a:ea typeface="Calibri" panose="020F0502020204030204" pitchFamily="34" charset="0"/>
                <a:cs typeface="Times New Roman" panose="02020603050405020304" pitchFamily="18" charset="0"/>
              </a:rPr>
              <a:t> Una prueba de detección no es suficiente. Hacerse pruebas de detección con regularidad puede ayudar a prevenir el cáncer de cuello uterino o detectarlo temprano, cuando es más fácil de tratar. Háganse la prueba de Papanicoláu cada 3 años, o la prueba del VPH o la prueba del VPH y de Papanicoláu juntas, cada 5 años.</a:t>
            </a:r>
          </a:p>
        </p:txBody>
      </p:sp>
      <p:sp>
        <p:nvSpPr>
          <p:cNvPr id="4" name="Slide Number Placeholder 3"/>
          <p:cNvSpPr>
            <a:spLocks noGrp="1"/>
          </p:cNvSpPr>
          <p:nvPr>
            <p:ph type="sldNum" sz="quarter" idx="5"/>
          </p:nvPr>
        </p:nvSpPr>
        <p:spPr/>
        <p:txBody>
          <a:bodyPr/>
          <a:lstStyle/>
          <a:p>
            <a:fld id="{7BB458D3-E8E9-46F6-96FF-86953724E0A0}" type="slidenum">
              <a:rPr lang="en-US" smtClean="0"/>
              <a:t>19</a:t>
            </a:fld>
            <a:endParaRPr lang="en-US"/>
          </a:p>
        </p:txBody>
      </p:sp>
    </p:spTree>
    <p:extLst>
      <p:ext uri="{BB962C8B-B14F-4D97-AF65-F5344CB8AC3E}">
        <p14:creationId xmlns:p14="http://schemas.microsoft.com/office/powerpoint/2010/main" val="216064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Los mensajes principales que les quiero comunicar hoy se describen aquí en esta presentación. Puede que ya conozcan alguna de esta información, así que podemos saltar esas secciones y avanzar a las siguientes. Podemos ir tan rápido o tan despacio como quieran.</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¿Creen que es importante para nosotras las mujeres cuidar de nuestra salud? ¡Cuidar de nuestra salud es muy importante! Las mujeres necesitamos tomarnos el tiempo de cuidar nuestra salud. Es el mejor regalo que nos podemos hacer a nosotras mismas y a nuestras familias.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Hoy quiero hablarles acerca del cáncer de cuello uterino y de las pruebas de detección del cáncer de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¿Las mujeres en su comunidad hablan sobre las pruebas de detección del cáncer de cuello uterino?</a:t>
            </a: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han oído sobre las pruebas de detección del cáncer de cuello uterino?</a:t>
            </a: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¿Se han hecho alguna vez una prueba de detección del cáncer de cuello uterino?</a:t>
            </a:r>
          </a:p>
        </p:txBody>
      </p:sp>
      <p:sp>
        <p:nvSpPr>
          <p:cNvPr id="4" name="Slide Number Placeholder 3"/>
          <p:cNvSpPr>
            <a:spLocks noGrp="1"/>
          </p:cNvSpPr>
          <p:nvPr>
            <p:ph type="sldNum" sz="quarter" idx="5"/>
          </p:nvPr>
        </p:nvSpPr>
        <p:spPr/>
        <p:txBody>
          <a:bodyPr/>
          <a:lstStyle/>
          <a:p>
            <a:fld id="{7BB458D3-E8E9-46F6-96FF-86953724E0A0}" type="slidenum">
              <a:rPr lang="en-US" smtClean="0"/>
              <a:t>2</a:t>
            </a:fld>
            <a:endParaRPr lang="en-US"/>
          </a:p>
        </p:txBody>
      </p:sp>
    </p:spTree>
    <p:extLst>
      <p:ext uri="{BB962C8B-B14F-4D97-AF65-F5344CB8AC3E}">
        <p14:creationId xmlns:p14="http://schemas.microsoft.com/office/powerpoint/2010/main" val="172364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¿Qué han oído sobre el cáncer de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Las células son los componentes básicos de la vida. Todos los seres vivos están compuestos por una o más células. Estas células son tan pequeñas que no podemos verlas a simple vista.</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 cáncer se produce cuando estas células se multiplican descontroladamente o son anormales. Pueden seguir multiplicándose y formar un tumor. Un tumor puede ser canceroso (maligno) o no canceroso (benigno).</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Es muy importante detectar y tratar las células anormales. Si no se tratan, se pueden convertir en cáncer.</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 cáncer de cuello uterino se produce cuando hay células anormales en el cuello uterino y no se tratan. Una mujer podría tener células anormales y no saberlo. Esto se debe a que quizás no tenga síntomas.</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 cáncer de cuello uterino es uno de los cánceres más comunes en las mujeres en el mundo. Por lo general, ¡se puede curar si se detecta temprano!</a:t>
            </a:r>
          </a:p>
          <a:p>
            <a:pPr marL="457200" marR="0" indent="-228600">
              <a:lnSpc>
                <a:spcPct val="100000"/>
              </a:lnSpc>
              <a:spcBef>
                <a:spcPts val="0"/>
              </a:spcBef>
              <a:spcAft>
                <a:spcPts val="1200"/>
              </a:spcAft>
              <a:buFont typeface="Arial" panose="020B0604020202020204" pitchFamily="34" charset="0"/>
              <a:buChar char="•"/>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Consejo:</a:t>
            </a:r>
            <a:r>
              <a:rPr lang="es-ES" sz="1800">
                <a:effectLst/>
                <a:latin typeface="Segoe UI" panose="020B0502040204020203" pitchFamily="34" charset="0"/>
                <a:ea typeface="Calibri" panose="020F0502020204030204" pitchFamily="34" charset="0"/>
                <a:cs typeface="Times New Roman" panose="02020603050405020304" pitchFamily="18" charset="0"/>
              </a:rPr>
              <a:t> Está bien si las participantes no parecen interesadas en la biología del cáncer de cuello uterino. Escuche sus respuestas y sáltese los detalles que no les interesen. Solo asegúrese de comunicarles los mensajes clave.</a:t>
            </a:r>
          </a:p>
        </p:txBody>
      </p:sp>
      <p:sp>
        <p:nvSpPr>
          <p:cNvPr id="4" name="Slide Number Placeholder 3"/>
          <p:cNvSpPr>
            <a:spLocks noGrp="1"/>
          </p:cNvSpPr>
          <p:nvPr>
            <p:ph type="sldNum" sz="quarter" idx="5"/>
          </p:nvPr>
        </p:nvSpPr>
        <p:spPr/>
        <p:txBody>
          <a:bodyPr/>
          <a:lstStyle/>
          <a:p>
            <a:fld id="{7BB458D3-E8E9-46F6-96FF-86953724E0A0}" type="slidenum">
              <a:rPr lang="en-US" smtClean="0"/>
              <a:t>3</a:t>
            </a:fld>
            <a:endParaRPr lang="en-US"/>
          </a:p>
        </p:txBody>
      </p:sp>
    </p:spTree>
    <p:extLst>
      <p:ext uri="{BB962C8B-B14F-4D97-AF65-F5344CB8AC3E}">
        <p14:creationId xmlns:p14="http://schemas.microsoft.com/office/powerpoint/2010/main" val="233806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¿Quiénes pueden contraer cáncer de cuello uterino? Cualquier mujer puede contraer cáncer de cuello uterino. Algunas mujeres tienen una mayor probabilidad.</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Una mujer tiene una mayor probabilidad de contraer cáncer de cuello uterino si:</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Tiene una infección por el virus del papiloma humano (VPH). La mayoría de los casos de cáncer de cuello uterino son causados por este virus de transmisión sexual. La infección por el VPH es muy común tanto en los hombres como en las mujeres que son sexualmente activos. La mayoría de las veces, el VPH no causa problemas de salud y desaparece por sí solo. Pero algunas veces una mujer se puede infectar con un tipo de VPH de “alto riesgo” que no desaparece por sí solo. En casos raros, una infección por el VPH que no desaparece sola puede convertirse en cáncer de cuello uterino.</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Comenzó a tener relaciones sexuales a una edad temprana.</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Ella o su pareja han tenido relaciones sexuales con varias parejas durante su vida.</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Fuma cigarrillos.</a:t>
            </a:r>
          </a:p>
          <a:p>
            <a:pPr marL="457200" marR="0" indent="-228600">
              <a:lnSpc>
                <a:spcPct val="100000"/>
              </a:lnSpc>
              <a:spcBef>
                <a:spcPts val="0"/>
              </a:spcBef>
              <a:spcAft>
                <a:spcPts val="1200"/>
              </a:spcAft>
              <a:buFont typeface="Arial" panose="020B0604020202020204" pitchFamily="34" charset="0"/>
              <a:buChar char="•"/>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Hay otros factores de riesgo. Les puedo dar más información.</a:t>
            </a:r>
          </a:p>
        </p:txBody>
      </p:sp>
      <p:sp>
        <p:nvSpPr>
          <p:cNvPr id="4" name="Slide Number Placeholder 3"/>
          <p:cNvSpPr>
            <a:spLocks noGrp="1"/>
          </p:cNvSpPr>
          <p:nvPr>
            <p:ph type="sldNum" sz="quarter" idx="5"/>
          </p:nvPr>
        </p:nvSpPr>
        <p:spPr/>
        <p:txBody>
          <a:bodyPr/>
          <a:lstStyle/>
          <a:p>
            <a:fld id="{7BB458D3-E8E9-46F6-96FF-86953724E0A0}" type="slidenum">
              <a:rPr lang="en-US" smtClean="0"/>
              <a:t>4</a:t>
            </a:fld>
            <a:endParaRPr lang="en-US"/>
          </a:p>
        </p:txBody>
      </p:sp>
    </p:spTree>
    <p:extLst>
      <p:ext uri="{BB962C8B-B14F-4D97-AF65-F5344CB8AC3E}">
        <p14:creationId xmlns:p14="http://schemas.microsoft.com/office/powerpoint/2010/main" val="180599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Hablemos sobre las pruebas de detección del cáncer de cuello uterino. Existen distintas pruebas de detección:</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Las mujeres de 21 a 29 años de edad deben hacerse la prueba de Papanicoláu cada 3 años.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Después de los 30 años, las mujeres tienen 3 opciones: una prueba de Papanicoláu cada 3 años, una prueba del VPH cada 5 años o una prueba de Papanicoláu junto con una prueba del VPH cada 5 años (también conocida como una prueba conjunta).</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 Papanicoláu puede encontrar los cambios en las células del cuello uterino que podrían convertirse en cáncer de cuello uterino si no se tratan adecuadamente.</a:t>
            </a:r>
          </a:p>
          <a:p>
            <a:pPr marL="457200" marR="0" indent="-228600">
              <a:lnSpc>
                <a:spcPct val="100000"/>
              </a:lnSpc>
              <a:spcBef>
                <a:spcPts val="0"/>
              </a:spcBef>
              <a:spcAft>
                <a:spcPts val="1200"/>
              </a:spcAft>
              <a:buFont typeface="Arial" panose="020B0604020202020204" pitchFamily="34" charset="0"/>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del VPH detecta el virus que puede causar estos cambios celulares.</a:t>
            </a:r>
          </a:p>
          <a:p>
            <a:pPr marL="457200" marR="0" indent="-228600">
              <a:lnSpc>
                <a:spcPct val="100000"/>
              </a:lnSpc>
              <a:spcBef>
                <a:spcPts val="0"/>
              </a:spcBef>
              <a:spcAft>
                <a:spcPts val="1200"/>
              </a:spcAft>
              <a:buFont typeface="Arial" panose="020B0604020202020204" pitchFamily="34" charset="0"/>
              <a:buChar char="•"/>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¿Se han hecho alguna vez una prueba de detección del cáncer de cuello uterino? ¿Cómo fue su experiencia?</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Brinde la información correcta cuando sea necesario para ayudar a las mujeres a entender sus opciones de pruebas de detección. Refuerce y elogie sus conocimientos.</a:t>
            </a:r>
          </a:p>
        </p:txBody>
      </p:sp>
      <p:sp>
        <p:nvSpPr>
          <p:cNvPr id="4" name="Slide Number Placeholder 3"/>
          <p:cNvSpPr>
            <a:spLocks noGrp="1"/>
          </p:cNvSpPr>
          <p:nvPr>
            <p:ph type="sldNum" sz="quarter" idx="5"/>
          </p:nvPr>
        </p:nvSpPr>
        <p:spPr/>
        <p:txBody>
          <a:bodyPr/>
          <a:lstStyle/>
          <a:p>
            <a:fld id="{7BB458D3-E8E9-46F6-96FF-86953724E0A0}" type="slidenum">
              <a:rPr lang="en-US" smtClean="0"/>
              <a:t>5</a:t>
            </a:fld>
            <a:endParaRPr lang="en-US"/>
          </a:p>
        </p:txBody>
      </p:sp>
    </p:spTree>
    <p:extLst>
      <p:ext uri="{BB962C8B-B14F-4D97-AF65-F5344CB8AC3E}">
        <p14:creationId xmlns:p14="http://schemas.microsoft.com/office/powerpoint/2010/main" val="12612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Hablemos sobre por qué es importante hacerse la prueba de detección.</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 detección puede ayudarnos a mantenernos sanas. Es una parte importante de nuestra salud.</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 Papanicoláu puede encontrar células anormales en el cuello uterino. Si estas células se detectan y se tratan temprano, ¡se puede prevenir el cáncer!</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 prueba del VPH detecta el virus que puede causar cambios en las células en el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A menudo las mujeres que tienen estas células anormales no presentan síntomas. No siempre podemos sentir estos cambios en nuestros cuerpos. Por eso es importante que nos hagamos las pruebas de detección con regularidad.</a:t>
            </a:r>
          </a:p>
        </p:txBody>
      </p:sp>
      <p:sp>
        <p:nvSpPr>
          <p:cNvPr id="4" name="Slide Number Placeholder 3"/>
          <p:cNvSpPr>
            <a:spLocks noGrp="1"/>
          </p:cNvSpPr>
          <p:nvPr>
            <p:ph type="sldNum" sz="quarter" idx="5"/>
          </p:nvPr>
        </p:nvSpPr>
        <p:spPr/>
        <p:txBody>
          <a:bodyPr/>
          <a:lstStyle/>
          <a:p>
            <a:fld id="{7BB458D3-E8E9-46F6-96FF-86953724E0A0}" type="slidenum">
              <a:rPr lang="en-US" smtClean="0"/>
              <a:t>6</a:t>
            </a:fld>
            <a:endParaRPr lang="en-US"/>
          </a:p>
        </p:txBody>
      </p:sp>
    </p:spTree>
    <p:extLst>
      <p:ext uri="{BB962C8B-B14F-4D97-AF65-F5344CB8AC3E}">
        <p14:creationId xmlns:p14="http://schemas.microsoft.com/office/powerpoint/2010/main" val="8917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Es importante que nos hagamos pruebas de detección del cáncer de cuello uterino con regularidad, ya sea mediante la prueba de Papanicoláu sola, la prueba del VPH sola o las pruebas de Papanicoláu y del VPH juntas.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Si solo se hacen la prueba de Papanicoláu, deben hacérsela cada 3 años, desde los 21 años hasta los 65 años de edad. A partir de los 30 años de edad, pueden hacerse la prueba del VPH cada 5 años. Si se hacen una prueba de Papanicoláu y una prueba de detección del VPH juntas, pueden repetir esta combinación de pruebas cada 5 años.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Debemos seguir haciéndonos las pruebas aunque ya no vayamos a tener más bebés, ya no tengamos el periodo menstrual (debido a la menopausia o cambio de vida) e incluso hayamos dejado de tener relaciones sexuales.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Después de los 65 años, las mujeres podrían dejar de hacerse la prueba de detección </a:t>
            </a:r>
            <a:r>
              <a:rPr lang="es-ES" sz="1800" b="1">
                <a:effectLst/>
                <a:latin typeface="Segoe UI" panose="020B0502040204020203" pitchFamily="34" charset="0"/>
                <a:ea typeface="Calibri" panose="020F0502020204030204" pitchFamily="34" charset="0"/>
                <a:cs typeface="Times New Roman" panose="02020603050405020304" pitchFamily="18" charset="0"/>
              </a:rPr>
              <a:t>O</a:t>
            </a:r>
            <a:r>
              <a:rPr lang="es-ES" sz="1800">
                <a:effectLst/>
                <a:latin typeface="Segoe UI" panose="020B0502040204020203" pitchFamily="34" charset="0"/>
                <a:ea typeface="Calibri" panose="020F0502020204030204" pitchFamily="34" charset="0"/>
                <a:cs typeface="Times New Roman" panose="02020603050405020304" pitchFamily="18" charset="0"/>
              </a:rPr>
              <a:t> podrían necesitarla si llevan un tiempo sin hacérsela y no se han sometido a una histerectomía. Deben hablar con su médico.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En la mayoría de los casos, si una mujer se ha sometido a una histerectomía, no necesitará hacerse la prueba de detección. Pero debe preguntarle a su médico si necesita hacérsela.</a:t>
            </a:r>
          </a:p>
        </p:txBody>
      </p:sp>
      <p:sp>
        <p:nvSpPr>
          <p:cNvPr id="4" name="Slide Number Placeholder 3"/>
          <p:cNvSpPr>
            <a:spLocks noGrp="1"/>
          </p:cNvSpPr>
          <p:nvPr>
            <p:ph type="sldNum" sz="quarter" idx="5"/>
          </p:nvPr>
        </p:nvSpPr>
        <p:spPr/>
        <p:txBody>
          <a:bodyPr/>
          <a:lstStyle/>
          <a:p>
            <a:fld id="{7BB458D3-E8E9-46F6-96FF-86953724E0A0}" type="slidenum">
              <a:rPr lang="en-US" smtClean="0"/>
              <a:t>7</a:t>
            </a:fld>
            <a:endParaRPr lang="en-US"/>
          </a:p>
        </p:txBody>
      </p:sp>
    </p:spTree>
    <p:extLst>
      <p:ext uri="{BB962C8B-B14F-4D97-AF65-F5344CB8AC3E}">
        <p14:creationId xmlns:p14="http://schemas.microsoft.com/office/powerpoint/2010/main" val="94903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Las pruebas de detección son pruebas para detectar el cáncer en personas que no presentan síntomas.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Hay tres maneras de hacerse las pruebas de detección del cáncer de cuello uterino: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mj-lt"/>
              <a:buAutoNum type="arabicPeriod"/>
            </a:pPr>
            <a:r>
              <a:rPr lang="es-ES" sz="1800">
                <a:effectLst/>
                <a:latin typeface="Segoe UI" panose="020B0502040204020203" pitchFamily="34" charset="0"/>
                <a:ea typeface="Calibri" panose="020F0502020204030204" pitchFamily="34" charset="0"/>
                <a:cs typeface="Times New Roman" panose="02020603050405020304" pitchFamily="18" charset="0"/>
              </a:rPr>
              <a:t>Una prueba de Papanicoláu, que revisa si en el cuello uterino hay células anormales que podrían convertirse en cáncer de cuello uterino. La prueba de Papanicoláu también puede detectar el cáncer de cuello uterino en una etapa temprana, cuando es más fácil de tratar.</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mj-lt"/>
              <a:buAutoNum type="arabicPeriod"/>
            </a:pPr>
            <a:r>
              <a:rPr lang="es-ES" sz="1800">
                <a:effectLst/>
                <a:latin typeface="Segoe UI" panose="020B0502040204020203" pitchFamily="34" charset="0"/>
                <a:ea typeface="Calibri" panose="020F0502020204030204" pitchFamily="34" charset="0"/>
                <a:cs typeface="Times New Roman" panose="02020603050405020304" pitchFamily="18" charset="0"/>
              </a:rPr>
              <a:t>Una prueba del VPH, que puede indicar si usted tiene el virus que puede causar cáncer de cuello uterino. Las células que el médico recolecta se examinarán para detectar el VPH.</a:t>
            </a:r>
            <a:br>
              <a:rPr lang="es-ES" sz="1800">
                <a:effectLst/>
                <a:latin typeface="Segoe UI" panose="020B0502040204020203" pitchFamily="34" charset="0"/>
                <a:ea typeface="Calibri" panose="020F0502020204030204" pitchFamily="34" charset="0"/>
                <a:cs typeface="Times New Roman" panose="02020603050405020304" pitchFamily="18" charset="0"/>
              </a:rPr>
            </a:b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457200" marR="0" indent="-228600">
              <a:lnSpc>
                <a:spcPct val="100000"/>
              </a:lnSpc>
              <a:spcBef>
                <a:spcPts val="0"/>
              </a:spcBef>
              <a:spcAft>
                <a:spcPts val="1200"/>
              </a:spcAft>
              <a:buFont typeface="+mj-lt"/>
              <a:buAutoNum type="arabicPeriod"/>
            </a:pPr>
            <a:r>
              <a:rPr lang="es-ES" sz="1800">
                <a:effectLst/>
                <a:latin typeface="Segoe UI" panose="020B0502040204020203" pitchFamily="34" charset="0"/>
                <a:ea typeface="Calibri" panose="020F0502020204030204" pitchFamily="34" charset="0"/>
                <a:cs typeface="Times New Roman" panose="02020603050405020304" pitchFamily="18" charset="0"/>
              </a:rPr>
              <a:t>Una prueba de Papanicoláu y una del VPH combinadas. Esto a veces se llama prueba conjunta.</a:t>
            </a:r>
          </a:p>
          <a:p>
            <a:pPr marL="457200" marR="0" indent="-228600">
              <a:lnSpc>
                <a:spcPct val="100000"/>
              </a:lnSpc>
              <a:spcBef>
                <a:spcPts val="0"/>
              </a:spcBef>
              <a:spcAft>
                <a:spcPts val="1200"/>
              </a:spcAft>
              <a:buFont typeface="+mj-lt"/>
              <a:buAutoNum type="arabicPeriod"/>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¿Alguna vez les han hecho un examen como este?</a:t>
            </a:r>
          </a:p>
        </p:txBody>
      </p:sp>
      <p:sp>
        <p:nvSpPr>
          <p:cNvPr id="4" name="Slide Number Placeholder 3"/>
          <p:cNvSpPr>
            <a:spLocks noGrp="1"/>
          </p:cNvSpPr>
          <p:nvPr>
            <p:ph type="sldNum" sz="quarter" idx="5"/>
          </p:nvPr>
        </p:nvSpPr>
        <p:spPr/>
        <p:txBody>
          <a:bodyPr/>
          <a:lstStyle/>
          <a:p>
            <a:fld id="{7BB458D3-E8E9-46F6-96FF-86953724E0A0}" type="slidenum">
              <a:rPr lang="en-US" smtClean="0"/>
              <a:t>8</a:t>
            </a:fld>
            <a:endParaRPr lang="en-US"/>
          </a:p>
        </p:txBody>
      </p:sp>
    </p:spTree>
    <p:extLst>
      <p:ext uri="{BB962C8B-B14F-4D97-AF65-F5344CB8AC3E}">
        <p14:creationId xmlns:p14="http://schemas.microsoft.com/office/powerpoint/2010/main" val="292976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Para entender cómo funcionan las pruebas de detección, nos ayudará mirar primero el cuerpo de la mujer. Aquí está el cuerpo de la mujer. Podemos ver el aparato reproductor ampliado. ¿Ven dónde está el cuello uterino en la parte baja del útero?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a:effectLst/>
                <a:latin typeface="Segoe UI" panose="020B0502040204020203" pitchFamily="34" charset="0"/>
                <a:ea typeface="Calibri" panose="020F0502020204030204" pitchFamily="34" charset="0"/>
                <a:cs typeface="Times New Roman" panose="02020603050405020304" pitchFamily="18" charset="0"/>
              </a:rPr>
              <a:t>Use las siguientes descripciones para hablar sobre el aparato reproductor femenino y responder preguntas.</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Útero:</a:t>
            </a:r>
            <a:r>
              <a:rPr lang="es-ES" sz="1800">
                <a:effectLst/>
                <a:latin typeface="Segoe UI" panose="020B0502040204020203" pitchFamily="34" charset="0"/>
                <a:ea typeface="Calibri" panose="020F0502020204030204" pitchFamily="34" charset="0"/>
                <a:cs typeface="Times New Roman" panose="02020603050405020304" pitchFamily="18" charset="0"/>
              </a:rPr>
              <a:t> el órgano pequeño en forma de pera que se ubica en la pelvis de la mujer. Aquí es donde crece el bebé cuando una mujer está embarazada. También se le llama matriz o vientre.</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Cuello uterino:</a:t>
            </a:r>
            <a:r>
              <a:rPr lang="es-ES" sz="1800">
                <a:effectLst/>
                <a:latin typeface="Segoe UI" panose="020B0502040204020203" pitchFamily="34" charset="0"/>
                <a:ea typeface="Calibri" panose="020F0502020204030204" pitchFamily="34" charset="0"/>
                <a:cs typeface="Times New Roman" panose="02020603050405020304" pitchFamily="18" charset="0"/>
              </a:rPr>
              <a:t> es la parte más baja y estrecha del útero.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Endometrio:</a:t>
            </a:r>
            <a:r>
              <a:rPr lang="es-ES" sz="1800">
                <a:effectLst/>
                <a:latin typeface="Segoe UI" panose="020B0502040204020203" pitchFamily="34" charset="0"/>
                <a:ea typeface="Calibri" panose="020F0502020204030204" pitchFamily="34" charset="0"/>
                <a:cs typeface="Times New Roman" panose="02020603050405020304" pitchFamily="18" charset="0"/>
              </a:rPr>
              <a:t> el revestimiento del útero. Sale del cuerpo de las mujeres todos los meses cuando tienen el periodo menstrual.</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Ovario:</a:t>
            </a:r>
            <a:r>
              <a:rPr lang="es-ES" sz="1800">
                <a:effectLst/>
                <a:latin typeface="Segoe UI" panose="020B0502040204020203" pitchFamily="34" charset="0"/>
                <a:ea typeface="Calibri" panose="020F0502020204030204" pitchFamily="34" charset="0"/>
                <a:cs typeface="Times New Roman" panose="02020603050405020304" pitchFamily="18" charset="0"/>
              </a:rPr>
              <a:t> la glándula donde se forman los óvulos. Hay dos ovarios, uno a cada lado del útero.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Trompas de Falopio:</a:t>
            </a:r>
            <a:r>
              <a:rPr lang="es-ES" sz="1800">
                <a:effectLst/>
                <a:latin typeface="Segoe UI" panose="020B0502040204020203" pitchFamily="34" charset="0"/>
                <a:ea typeface="Calibri" panose="020F0502020204030204" pitchFamily="34" charset="0"/>
                <a:cs typeface="Times New Roman" panose="02020603050405020304" pitchFamily="18" charset="0"/>
              </a:rPr>
              <a:t> los tubos por donde pasan los óvulos desde los ovarios hasta el útero. Hay un ovario y una trompa de Falopio a cada lado del útero.</a:t>
            </a:r>
          </a:p>
          <a:p>
            <a:pPr marL="0" marR="0">
              <a:lnSpc>
                <a:spcPct val="100000"/>
              </a:lnSpc>
              <a:spcBef>
                <a:spcPts val="0"/>
              </a:spcBef>
              <a:spcAft>
                <a:spcPts val="1200"/>
              </a:spcAft>
            </a:pPr>
            <a:endParaRPr lang="es-ES" sz="180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1200"/>
              </a:spcAft>
            </a:pPr>
            <a:r>
              <a:rPr lang="es-ES" sz="1800" b="1">
                <a:effectLst/>
                <a:latin typeface="Segoe UI" panose="020B0502040204020203" pitchFamily="34" charset="0"/>
                <a:ea typeface="Calibri" panose="020F0502020204030204" pitchFamily="34" charset="0"/>
                <a:cs typeface="Times New Roman" panose="02020603050405020304" pitchFamily="18" charset="0"/>
              </a:rPr>
              <a:t>Vagina:</a:t>
            </a:r>
            <a:r>
              <a:rPr lang="es-ES" sz="1800">
                <a:effectLst/>
                <a:latin typeface="Segoe UI" panose="020B0502040204020203" pitchFamily="34" charset="0"/>
                <a:ea typeface="Calibri" panose="020F0502020204030204" pitchFamily="34" charset="0"/>
                <a:cs typeface="Times New Roman" panose="02020603050405020304" pitchFamily="18" charset="0"/>
              </a:rPr>
              <a:t> el canal que va del útero al exterior del cuerpo. También se conoce como el canal de parto.</a:t>
            </a:r>
          </a:p>
        </p:txBody>
      </p:sp>
      <p:sp>
        <p:nvSpPr>
          <p:cNvPr id="4" name="Slide Number Placeholder 3"/>
          <p:cNvSpPr>
            <a:spLocks noGrp="1"/>
          </p:cNvSpPr>
          <p:nvPr>
            <p:ph type="sldNum" sz="quarter" idx="5"/>
          </p:nvPr>
        </p:nvSpPr>
        <p:spPr/>
        <p:txBody>
          <a:bodyPr/>
          <a:lstStyle/>
          <a:p>
            <a:fld id="{7BB458D3-E8E9-46F6-96FF-86953724E0A0}" type="slidenum">
              <a:rPr lang="en-US" smtClean="0"/>
              <a:t>9</a:t>
            </a:fld>
            <a:endParaRPr lang="en-US"/>
          </a:p>
        </p:txBody>
      </p:sp>
    </p:spTree>
    <p:extLst>
      <p:ext uri="{BB962C8B-B14F-4D97-AF65-F5344CB8AC3E}">
        <p14:creationId xmlns:p14="http://schemas.microsoft.com/office/powerpoint/2010/main" val="80745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www.cdc.gov/spanish/"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MIGAS">
            <a:extLst>
              <a:ext uri="{FF2B5EF4-FFF2-40B4-BE49-F238E27FC236}">
                <a16:creationId xmlns:a16="http://schemas.microsoft.com/office/drawing/2014/main" id="{7737E5CC-4310-7918-9D8B-A8417DBB4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27" y="3339"/>
            <a:ext cx="12182144" cy="6851320"/>
          </a:xfrm>
          <a:prstGeom prst="rect">
            <a:avLst/>
          </a:prstGeom>
        </p:spPr>
      </p:pic>
      <p:sp>
        <p:nvSpPr>
          <p:cNvPr id="2" name="Title 1">
            <a:extLst>
              <a:ext uri="{FF2B5EF4-FFF2-40B4-BE49-F238E27FC236}">
                <a16:creationId xmlns:a16="http://schemas.microsoft.com/office/drawing/2014/main" id="{79DD9164-F011-E456-806E-36E276BE5EB5}"/>
              </a:ext>
            </a:extLst>
          </p:cNvPr>
          <p:cNvSpPr>
            <a:spLocks noGrp="1"/>
          </p:cNvSpPr>
          <p:nvPr>
            <p:ph type="ctrTitle"/>
          </p:nvPr>
        </p:nvSpPr>
        <p:spPr>
          <a:xfrm>
            <a:off x="1524000" y="3679373"/>
            <a:ext cx="9144000" cy="881741"/>
          </a:xfrm>
        </p:spPr>
        <p:txBody>
          <a:bodyPr anchor="t">
            <a:normAutofit/>
          </a:bodyPr>
          <a:lstStyle>
            <a:lvl1pPr algn="ctr">
              <a:defRPr sz="48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EC1FA95-F6C1-3CA2-A51B-9950D3F7393A}"/>
              </a:ext>
            </a:extLst>
          </p:cNvPr>
          <p:cNvSpPr>
            <a:spLocks noGrp="1"/>
          </p:cNvSpPr>
          <p:nvPr>
            <p:ph type="subTitle" idx="1"/>
          </p:nvPr>
        </p:nvSpPr>
        <p:spPr>
          <a:xfrm>
            <a:off x="1524000" y="4887682"/>
            <a:ext cx="9144000" cy="1164771"/>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14993C7F-89DE-D543-C880-EC368B46C441}"/>
              </a:ext>
            </a:extLst>
          </p:cNvPr>
          <p:cNvSpPr>
            <a:spLocks noGrp="1"/>
          </p:cNvSpPr>
          <p:nvPr>
            <p:ph type="sldNum" sz="quarter" idx="12"/>
          </p:nvPr>
        </p:nvSpPr>
        <p:spPr>
          <a:xfrm>
            <a:off x="8610600" y="6356350"/>
            <a:ext cx="2743200" cy="365125"/>
          </a:xfrm>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201805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a:extLst>
              <a:ext uri="{FF2B5EF4-FFF2-40B4-BE49-F238E27FC236}">
                <a16:creationId xmlns:a16="http://schemas.microsoft.com/office/drawing/2014/main" id="{A61E5402-1556-899B-3D85-8AB3293951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8760" y="-1950503"/>
            <a:ext cx="4863038" cy="4863038"/>
          </a:xfrm>
          <a:prstGeom prst="rect">
            <a:avLst/>
          </a:prstGeom>
        </p:spPr>
      </p:pic>
      <p:pic>
        <p:nvPicPr>
          <p:cNvPr id="8" name="Picture 7">
            <a:extLst>
              <a:ext uri="{FF2B5EF4-FFF2-40B4-BE49-F238E27FC236}">
                <a16:creationId xmlns:a16="http://schemas.microsoft.com/office/drawing/2014/main" id="{955EEA3D-0D2F-6892-207A-D36E3E31C3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0382" y="3479801"/>
            <a:ext cx="4908514" cy="4908514"/>
          </a:xfrm>
          <a:prstGeom prst="rect">
            <a:avLst/>
          </a:prstGeom>
        </p:spPr>
      </p:pic>
      <p:cxnSp>
        <p:nvCxnSpPr>
          <p:cNvPr id="9" name="Straight Connector 8">
            <a:extLst>
              <a:ext uri="{FF2B5EF4-FFF2-40B4-BE49-F238E27FC236}">
                <a16:creationId xmlns:a16="http://schemas.microsoft.com/office/drawing/2014/main" id="{66E3DEC1-DF07-D8ED-1CB7-C079F7EFE75D}"/>
              </a:ext>
            </a:extLst>
          </p:cNvPr>
          <p:cNvCxnSpPr>
            <a:cxnSpLocks/>
          </p:cNvCxnSpPr>
          <p:nvPr userDrawn="1"/>
        </p:nvCxnSpPr>
        <p:spPr>
          <a:xfrm>
            <a:off x="406400" y="392853"/>
            <a:ext cx="1018032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9C5619-5B85-62DC-E8D9-681075B6B043}"/>
              </a:ext>
            </a:extLst>
          </p:cNvPr>
          <p:cNvCxnSpPr>
            <a:cxnSpLocks/>
          </p:cNvCxnSpPr>
          <p:nvPr userDrawn="1"/>
        </p:nvCxnSpPr>
        <p:spPr>
          <a:xfrm>
            <a:off x="2316480" y="6391698"/>
            <a:ext cx="9458960"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14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descr="A picture containing text, outdoor object&#10;&#10;Description automatically generated">
            <a:extLst>
              <a:ext uri="{FF2B5EF4-FFF2-40B4-BE49-F238E27FC236}">
                <a16:creationId xmlns:a16="http://schemas.microsoft.com/office/drawing/2014/main" id="{CCD5A7C5-C988-48FF-D3B2-80CADE940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2" name="Picture 11">
            <a:extLst>
              <a:ext uri="{FF2B5EF4-FFF2-40B4-BE49-F238E27FC236}">
                <a16:creationId xmlns:a16="http://schemas.microsoft.com/office/drawing/2014/main" id="{7E8E766F-DF98-401C-1378-50CEA36DD19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93902" y="3662516"/>
            <a:ext cx="4775218" cy="4775218"/>
          </a:xfrm>
          <a:prstGeom prst="rect">
            <a:avLst/>
          </a:prstGeom>
        </p:spPr>
      </p:pic>
      <p:pic>
        <p:nvPicPr>
          <p:cNvPr id="13" name="Picture 12">
            <a:extLst>
              <a:ext uri="{FF2B5EF4-FFF2-40B4-BE49-F238E27FC236}">
                <a16:creationId xmlns:a16="http://schemas.microsoft.com/office/drawing/2014/main" id="{32EE0378-9AFC-9261-A235-9A8D3FCFD76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22860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7" name="Picture 6">
            <a:extLst>
              <a:ext uri="{FF2B5EF4-FFF2-40B4-BE49-F238E27FC236}">
                <a16:creationId xmlns:a16="http://schemas.microsoft.com/office/drawing/2014/main" id="{2C817349-D721-FBD8-3206-EA69E043D5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pic>
        <p:nvPicPr>
          <p:cNvPr id="8" name="Picture 7">
            <a:extLst>
              <a:ext uri="{FF2B5EF4-FFF2-40B4-BE49-F238E27FC236}">
                <a16:creationId xmlns:a16="http://schemas.microsoft.com/office/drawing/2014/main" id="{A40D3F70-51D1-DD82-CE81-5AB677CAC91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9977" y="1502840"/>
            <a:ext cx="7445995" cy="7024055"/>
          </a:xfrm>
          <a:prstGeom prst="rect">
            <a:avLst/>
          </a:prstGeom>
        </p:spPr>
      </p:pic>
      <p:cxnSp>
        <p:nvCxnSpPr>
          <p:cNvPr id="9" name="Straight Connector 8">
            <a:extLst>
              <a:ext uri="{FF2B5EF4-FFF2-40B4-BE49-F238E27FC236}">
                <a16:creationId xmlns:a16="http://schemas.microsoft.com/office/drawing/2014/main" id="{2D348CC9-3320-84C8-1771-B7E196D1248A}"/>
              </a:ext>
            </a:extLst>
          </p:cNvPr>
          <p:cNvCxnSpPr>
            <a:cxnSpLocks/>
          </p:cNvCxnSpPr>
          <p:nvPr userDrawn="1"/>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6C4063-FA74-908D-5191-51B8ECA4B938}"/>
              </a:ext>
            </a:extLst>
          </p:cNvPr>
          <p:cNvCxnSpPr>
            <a:cxnSpLocks/>
          </p:cNvCxnSpPr>
          <p:nvPr userDrawn="1"/>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AFBB-E548-607E-71EF-B6F931917155}"/>
              </a:ext>
            </a:extLst>
          </p:cNvPr>
          <p:cNvSpPr>
            <a:spLocks noGrp="1"/>
          </p:cNvSpPr>
          <p:nvPr>
            <p:ph type="title"/>
          </p:nvPr>
        </p:nvSpPr>
        <p:spPr/>
        <p:txBody>
          <a:bodyPr>
            <a:normAutofit/>
          </a:bodyPr>
          <a:lstStyle>
            <a:lvl1pPr marL="457200">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C24974E-3347-AC88-154A-C520254BBAB9}"/>
              </a:ext>
            </a:extLst>
          </p:cNvPr>
          <p:cNvSpPr>
            <a:spLocks noGrp="1"/>
          </p:cNvSpPr>
          <p:nvPr>
            <p:ph idx="1"/>
          </p:nvPr>
        </p:nvSpPr>
        <p:spPr/>
        <p:txBody>
          <a:bodyPr/>
          <a:lstStyle>
            <a:lvl1pPr marL="228600">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F646C-B91B-688E-119E-EED4769A0A3D}"/>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ACC3E8EF-FC38-E378-48BF-44F1EDA6E78D}"/>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A7CD09D0-FD73-FE7A-B2D0-05E791463C2B}"/>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pic>
        <p:nvPicPr>
          <p:cNvPr id="11" name="Picture 10">
            <a:extLst>
              <a:ext uri="{FF2B5EF4-FFF2-40B4-BE49-F238E27FC236}">
                <a16:creationId xmlns:a16="http://schemas.microsoft.com/office/drawing/2014/main" id="{CCD5A7C5-C988-48FF-D3B2-80CADE9402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8462" y="-1264497"/>
            <a:ext cx="3718137" cy="3718137"/>
          </a:xfrm>
          <a:prstGeom prst="rect">
            <a:avLst/>
          </a:prstGeom>
        </p:spPr>
      </p:pic>
      <p:pic>
        <p:nvPicPr>
          <p:cNvPr id="13" name="Picture 12">
            <a:extLst>
              <a:ext uri="{FF2B5EF4-FFF2-40B4-BE49-F238E27FC236}">
                <a16:creationId xmlns:a16="http://schemas.microsoft.com/office/drawing/2014/main" id="{32EE0378-9AFC-9261-A235-9A8D3FCFD7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1038" y="-1427196"/>
            <a:ext cx="4904120" cy="4904120"/>
          </a:xfrm>
          <a:prstGeom prst="rect">
            <a:avLst/>
          </a:prstGeom>
        </p:spPr>
      </p:pic>
      <p:grpSp>
        <p:nvGrpSpPr>
          <p:cNvPr id="14" name="Group 13">
            <a:extLst>
              <a:ext uri="{FF2B5EF4-FFF2-40B4-BE49-F238E27FC236}">
                <a16:creationId xmlns:a16="http://schemas.microsoft.com/office/drawing/2014/main" id="{FE26E096-85FB-1516-35A7-4829B7A28943}"/>
              </a:ext>
            </a:extLst>
          </p:cNvPr>
          <p:cNvGrpSpPr/>
          <p:nvPr userDrawn="1"/>
        </p:nvGrpSpPr>
        <p:grpSpPr>
          <a:xfrm>
            <a:off x="372533" y="2851323"/>
            <a:ext cx="9548707" cy="3638973"/>
            <a:chOff x="372533" y="2851323"/>
            <a:chExt cx="9548707" cy="3638973"/>
          </a:xfrm>
        </p:grpSpPr>
        <p:cxnSp>
          <p:nvCxnSpPr>
            <p:cNvPr id="15" name="Straight Connector 14">
              <a:extLst>
                <a:ext uri="{FF2B5EF4-FFF2-40B4-BE49-F238E27FC236}">
                  <a16:creationId xmlns:a16="http://schemas.microsoft.com/office/drawing/2014/main" id="{CAD383F1-E913-4DB4-5867-B4AF48B540C1}"/>
                </a:ext>
              </a:extLst>
            </p:cNvPr>
            <p:cNvCxnSpPr>
              <a:cxnSpLocks/>
            </p:cNvCxnSpPr>
            <p:nvPr userDrawn="1"/>
          </p:nvCxnSpPr>
          <p:spPr>
            <a:xfrm>
              <a:off x="372533" y="6475306"/>
              <a:ext cx="9548707"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287DFC-D4CB-6D52-64C0-2C351FC2148B}"/>
                </a:ext>
              </a:extLst>
            </p:cNvPr>
            <p:cNvCxnSpPr>
              <a:cxnSpLocks/>
            </p:cNvCxnSpPr>
            <p:nvPr userDrawn="1"/>
          </p:nvCxnSpPr>
          <p:spPr>
            <a:xfrm flipV="1">
              <a:off x="372533" y="2851323"/>
              <a:ext cx="0" cy="3638973"/>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E4C45EA4-809D-3922-20C8-A924043592DE}"/>
              </a:ext>
            </a:extLst>
          </p:cNvPr>
          <p:cNvCxnSpPr>
            <a:cxnSpLocks/>
          </p:cNvCxnSpPr>
          <p:nvPr userDrawn="1"/>
        </p:nvCxnSpPr>
        <p:spPr>
          <a:xfrm>
            <a:off x="1642533" y="396240"/>
            <a:ext cx="8693773"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0097F2B-6FB7-DFA3-3710-CFA53265A506}"/>
              </a:ext>
            </a:extLst>
          </p:cNvPr>
          <p:cNvSpPr txBox="1"/>
          <p:nvPr userDrawn="1"/>
        </p:nvSpPr>
        <p:spPr>
          <a:xfrm>
            <a:off x="838200" y="4725187"/>
            <a:ext cx="8229600" cy="1384995"/>
          </a:xfrm>
          <a:prstGeom prst="rect">
            <a:avLst/>
          </a:prstGeom>
          <a:noFill/>
        </p:spPr>
        <p:txBody>
          <a:bodyPr wrap="square" rtlCol="0">
            <a:spAutoFit/>
          </a:bodyPr>
          <a:lstStyle/>
          <a:p>
            <a:r>
              <a:rPr lang="es-ES" sz="1400">
                <a:solidFill>
                  <a:srgbClr val="1E325A"/>
                </a:solidFill>
                <a:latin typeface="Segoe UI" panose="020B0502040204020203" pitchFamily="34" charset="0"/>
                <a:cs typeface="Segoe UI" panose="020B0502040204020203" pitchFamily="34" charset="0"/>
              </a:rPr>
              <a:t>Para obtener más información, comuníquese con los CDC</a:t>
            </a:r>
            <a:br>
              <a:rPr lang="en-US" sz="1400">
                <a:solidFill>
                  <a:srgbClr val="1E325A"/>
                </a:solidFill>
                <a:latin typeface="Segoe UI" panose="020B0502040204020203" pitchFamily="34" charset="0"/>
                <a:cs typeface="Segoe UI" panose="020B0502040204020203" pitchFamily="34" charset="0"/>
              </a:rPr>
            </a:br>
            <a:r>
              <a:rPr lang="en-US" sz="1400">
                <a:solidFill>
                  <a:srgbClr val="1E325A"/>
                </a:solidFill>
                <a:latin typeface="Segoe UI" panose="020B0502040204020203" pitchFamily="34" charset="0"/>
                <a:cs typeface="Segoe UI" panose="020B0502040204020203" pitchFamily="34" charset="0"/>
              </a:rPr>
              <a:t>1-800-232-4636</a:t>
            </a:r>
            <a:br>
              <a:rPr lang="en-US" sz="1400" dirty="0">
                <a:solidFill>
                  <a:srgbClr val="1E325A"/>
                </a:solidFill>
                <a:latin typeface="Segoe UI" panose="020B0502040204020203" pitchFamily="34" charset="0"/>
                <a:cs typeface="Segoe UI" panose="020B0502040204020203" pitchFamily="34" charset="0"/>
              </a:rPr>
            </a:br>
            <a:r>
              <a:rPr lang="en-US" sz="1400" dirty="0">
                <a:solidFill>
                  <a:srgbClr val="1E325A"/>
                </a:solidFill>
                <a:latin typeface="Segoe UI" panose="020B0502040204020203" pitchFamily="34" charset="0"/>
                <a:cs typeface="Segoe UI" panose="020B0502040204020203" pitchFamily="34" charset="0"/>
              </a:rPr>
              <a:t>TTY:  </a:t>
            </a:r>
            <a:r>
              <a:rPr lang="en-US" sz="1400">
                <a:solidFill>
                  <a:srgbClr val="1E325A"/>
                </a:solidFill>
                <a:latin typeface="Segoe UI" panose="020B0502040204020203" pitchFamily="34" charset="0"/>
                <a:cs typeface="Segoe UI" panose="020B0502040204020203" pitchFamily="34" charset="0"/>
              </a:rPr>
              <a:t>1-888-232-6348    </a:t>
            </a:r>
            <a:r>
              <a:rPr lang="en-US" sz="1400">
                <a:solidFill>
                  <a:srgbClr val="0000FF"/>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www.cdc.gov/spanish/</a:t>
            </a:r>
            <a:br>
              <a:rPr lang="en-US" sz="1400">
                <a:solidFill>
                  <a:srgbClr val="1E325A"/>
                </a:solidFill>
                <a:latin typeface="Segoe UI" panose="020B0502040204020203" pitchFamily="34" charset="0"/>
                <a:cs typeface="Segoe UI" panose="020B0502040204020203" pitchFamily="34" charset="0"/>
              </a:rPr>
            </a:br>
            <a:br>
              <a:rPr lang="en-US" sz="1400">
                <a:solidFill>
                  <a:srgbClr val="1E325A"/>
                </a:solidFill>
                <a:latin typeface="Segoe UI" panose="020B0502040204020203" pitchFamily="34" charset="0"/>
                <a:cs typeface="Segoe UI" panose="020B0502040204020203" pitchFamily="34" charset="0"/>
              </a:rPr>
            </a:br>
            <a:r>
              <a:rPr lang="es-ES" sz="1400">
                <a:solidFill>
                  <a:srgbClr val="1E325A"/>
                </a:solidFill>
                <a:latin typeface="Segoe UI" panose="020B0502040204020203" pitchFamily="34" charset="0"/>
                <a:cs typeface="Segoe UI" panose="020B0502040204020203" pitchFamily="34" charset="0"/>
              </a:rPr>
              <a:t>Los hallazgos y conclusiones de este informe pertenecen a los autores y no representan necesariamente la posición oficial de los Centros para el Control y la Prevención de Enfermedades</a:t>
            </a:r>
            <a:r>
              <a:rPr lang="en-US" sz="1400">
                <a:solidFill>
                  <a:srgbClr val="1E325A"/>
                </a:solidFill>
                <a:latin typeface="Segoe UI" panose="020B0502040204020203" pitchFamily="34" charset="0"/>
                <a:cs typeface="Segoe UI" panose="020B0502040204020203" pitchFamily="34" charset="0"/>
              </a:rPr>
              <a:t>.</a:t>
            </a:r>
            <a:endParaRPr lang="en-US" sz="1400" dirty="0">
              <a:solidFill>
                <a:srgbClr val="1E325A"/>
              </a:solidFill>
              <a:latin typeface="Segoe UI" panose="020B0502040204020203" pitchFamily="34" charset="0"/>
              <a:cs typeface="Segoe UI" panose="020B0502040204020203" pitchFamily="34" charset="0"/>
            </a:endParaRPr>
          </a:p>
        </p:txBody>
      </p:sp>
      <p:pic>
        <p:nvPicPr>
          <p:cNvPr id="8" name="Picture 7" descr="Logos of the U.S. Department of Health and Human Services and Centers for Disease Control and Prevention">
            <a:extLst>
              <a:ext uri="{FF2B5EF4-FFF2-40B4-BE49-F238E27FC236}">
                <a16:creationId xmlns:a16="http://schemas.microsoft.com/office/drawing/2014/main" id="{33768ADB-25DA-8D09-65AC-BCF274F811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18462" y="5259701"/>
            <a:ext cx="1584919" cy="908632"/>
          </a:xfrm>
          <a:prstGeom prst="rect">
            <a:avLst/>
          </a:prstGeom>
        </p:spPr>
      </p:pic>
    </p:spTree>
    <p:extLst>
      <p:ext uri="{BB962C8B-B14F-4D97-AF65-F5344CB8AC3E}">
        <p14:creationId xmlns:p14="http://schemas.microsoft.com/office/powerpoint/2010/main" val="55768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F5A9-E377-AEAF-D803-78DF698AC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6541B-74DB-5587-D125-A169D5EB14B1}"/>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4" name="Footer Placeholder 3">
            <a:extLst>
              <a:ext uri="{FF2B5EF4-FFF2-40B4-BE49-F238E27FC236}">
                <a16:creationId xmlns:a16="http://schemas.microsoft.com/office/drawing/2014/main" id="{A9185170-2DE7-BB36-4C7C-91E42F656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8F66C-D1E3-9CF8-7EA7-6E6AA164DC85}"/>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376674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lking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F5A9-E377-AEAF-D803-78DF698AC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76541B-74DB-5587-D125-A169D5EB14B1}"/>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4" name="Footer Placeholder 3">
            <a:extLst>
              <a:ext uri="{FF2B5EF4-FFF2-40B4-BE49-F238E27FC236}">
                <a16:creationId xmlns:a16="http://schemas.microsoft.com/office/drawing/2014/main" id="{A9185170-2DE7-BB36-4C7C-91E42F656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8F66C-D1E3-9CF8-7EA7-6E6AA164DC85}"/>
              </a:ext>
            </a:extLst>
          </p:cNvPr>
          <p:cNvSpPr>
            <a:spLocks noGrp="1"/>
          </p:cNvSpPr>
          <p:nvPr>
            <p:ph type="sldNum" sz="quarter" idx="12"/>
          </p:nvPr>
        </p:nvSpPr>
        <p:spPr/>
        <p:txBody>
          <a:bodyPr/>
          <a:lstStyle/>
          <a:p>
            <a:fld id="{A77B4AC6-1334-4CA9-880E-6276FF327856}" type="slidenum">
              <a:rPr lang="en-US" smtClean="0"/>
              <a:t>‹#›</a:t>
            </a:fld>
            <a:endParaRPr lang="en-US"/>
          </a:p>
        </p:txBody>
      </p:sp>
      <p:sp>
        <p:nvSpPr>
          <p:cNvPr id="6" name="Content Placeholder 2">
            <a:extLst>
              <a:ext uri="{FF2B5EF4-FFF2-40B4-BE49-F238E27FC236}">
                <a16:creationId xmlns:a16="http://schemas.microsoft.com/office/drawing/2014/main" id="{FFCC63D7-F06A-F696-C05C-A0BC36953CAF}"/>
              </a:ext>
            </a:extLst>
          </p:cNvPr>
          <p:cNvSpPr>
            <a:spLocks noGrp="1"/>
          </p:cNvSpPr>
          <p:nvPr>
            <p:ph idx="1"/>
          </p:nvPr>
        </p:nvSpPr>
        <p:spPr>
          <a:xfrm>
            <a:off x="838200" y="1825625"/>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70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E19B2-2814-C7B1-437C-A194CC32BE33}"/>
              </a:ext>
            </a:extLst>
          </p:cNvPr>
          <p:cNvSpPr>
            <a:spLocks noGrp="1"/>
          </p:cNvSpPr>
          <p:nvPr>
            <p:ph type="dt" sz="half" idx="10"/>
          </p:nvPr>
        </p:nvSpPr>
        <p:spPr/>
        <p:txBody>
          <a:bodyPr/>
          <a:lstStyle/>
          <a:p>
            <a:fld id="{28166053-5B6A-4A1E-85BA-B7EC17B978E5}" type="datetimeFigureOut">
              <a:rPr lang="en-US" smtClean="0"/>
              <a:t>4/10/2025</a:t>
            </a:fld>
            <a:endParaRPr lang="en-US"/>
          </a:p>
        </p:txBody>
      </p:sp>
      <p:sp>
        <p:nvSpPr>
          <p:cNvPr id="3" name="Footer Placeholder 2">
            <a:extLst>
              <a:ext uri="{FF2B5EF4-FFF2-40B4-BE49-F238E27FC236}">
                <a16:creationId xmlns:a16="http://schemas.microsoft.com/office/drawing/2014/main" id="{4581BFEA-5825-843B-4265-C361266E14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BA7E2C-9FF7-159F-EDA8-1885785D029F}"/>
              </a:ext>
            </a:extLst>
          </p:cNvPr>
          <p:cNvSpPr>
            <a:spLocks noGrp="1"/>
          </p:cNvSpPr>
          <p:nvPr>
            <p:ph type="sldNum" sz="quarter" idx="12"/>
          </p:nvPr>
        </p:nvSpPr>
        <p:spPr/>
        <p:txBody>
          <a:bodyPr/>
          <a:lstStyle/>
          <a:p>
            <a:fld id="{A77B4AC6-1334-4CA9-880E-6276FF327856}" type="slidenum">
              <a:rPr lang="en-US" smtClean="0"/>
              <a:t>‹#›</a:t>
            </a:fld>
            <a:endParaRPr lang="en-US"/>
          </a:p>
        </p:txBody>
      </p:sp>
    </p:spTree>
    <p:extLst>
      <p:ext uri="{BB962C8B-B14F-4D97-AF65-F5344CB8AC3E}">
        <p14:creationId xmlns:p14="http://schemas.microsoft.com/office/powerpoint/2010/main" val="16931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2CA97-E57C-E8FF-47CC-A7E30D6BD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491D9D-4055-E5D7-14A8-A4C5A7879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55882-3510-303E-428E-1F48EB83D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28166053-5B6A-4A1E-85BA-B7EC17B978E5}" type="datetimeFigureOut">
              <a:rPr lang="en-US" smtClean="0"/>
              <a:pPr/>
              <a:t>4/10/2025</a:t>
            </a:fld>
            <a:endParaRPr lang="en-US"/>
          </a:p>
        </p:txBody>
      </p:sp>
      <p:sp>
        <p:nvSpPr>
          <p:cNvPr id="5" name="Footer Placeholder 4">
            <a:extLst>
              <a:ext uri="{FF2B5EF4-FFF2-40B4-BE49-F238E27FC236}">
                <a16:creationId xmlns:a16="http://schemas.microsoft.com/office/drawing/2014/main" id="{93A6FCD3-9466-FA0E-8173-42B401400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809D40BC-72F0-7E38-EDD1-8A81F07BE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77B4AC6-1334-4CA9-880E-6276FF327856}" type="slidenum">
              <a:rPr lang="en-US" smtClean="0"/>
              <a:pPr/>
              <a:t>‹#›</a:t>
            </a:fld>
            <a:endParaRPr lang="en-US"/>
          </a:p>
        </p:txBody>
      </p:sp>
    </p:spTree>
    <p:extLst>
      <p:ext uri="{BB962C8B-B14F-4D97-AF65-F5344CB8AC3E}">
        <p14:creationId xmlns:p14="http://schemas.microsoft.com/office/powerpoint/2010/main" val="324143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4" r:id="rId6"/>
    <p:sldLayoutId id="2147483659" r:id="rId7"/>
    <p:sldLayoutId id="2147483655" r:id="rId8"/>
  </p:sldLayoutIdLst>
  <p:txStyles>
    <p:titleStyle>
      <a:lvl1pPr algn="l" defTabSz="914400" rtl="0" eaLnBrk="1" latinLnBrk="0" hangingPunct="1">
        <a:lnSpc>
          <a:spcPct val="90000"/>
        </a:lnSpc>
        <a:spcBef>
          <a:spcPct val="0"/>
        </a:spcBef>
        <a:buNone/>
        <a:defRPr sz="3600" kern="1200">
          <a:solidFill>
            <a:srgbClr val="1E325A"/>
          </a:solidFill>
          <a:latin typeface="Segoe UI Semibold" panose="020B0702040204020203" pitchFamily="34" charset="0"/>
          <a:ea typeface="+mj-ea"/>
          <a:cs typeface="Segoe UI Semibold" panose="020B0702040204020203" pitchFamily="34" charset="0"/>
        </a:defRPr>
      </a:lvl1pPr>
    </p:titleStyle>
    <p:body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B394-E7B3-600A-3063-35D713CE0FC1}"/>
              </a:ext>
            </a:extLst>
          </p:cNvPr>
          <p:cNvSpPr>
            <a:spLocks noGrp="1"/>
          </p:cNvSpPr>
          <p:nvPr>
            <p:ph type="ctrTitle"/>
          </p:nvPr>
        </p:nvSpPr>
        <p:spPr/>
        <p:txBody>
          <a:bodyPr/>
          <a:lstStyle/>
          <a:p>
            <a:r>
              <a:rPr lang="es-ES"/>
              <a:t>Pruebas de detección del</a:t>
            </a:r>
            <a:br>
              <a:rPr lang="es-ES"/>
            </a:br>
            <a:r>
              <a:rPr lang="es-ES"/>
              <a:t>cáncer de cuello uterino</a:t>
            </a:r>
            <a:endParaRPr lang="en-US"/>
          </a:p>
        </p:txBody>
      </p:sp>
      <p:sp>
        <p:nvSpPr>
          <p:cNvPr id="3" name="Subtitle 2">
            <a:extLst>
              <a:ext uri="{FF2B5EF4-FFF2-40B4-BE49-F238E27FC236}">
                <a16:creationId xmlns:a16="http://schemas.microsoft.com/office/drawing/2014/main" id="{792F2EEA-0EC2-6D6F-3C8B-422ACF30FC87}"/>
              </a:ext>
            </a:extLst>
          </p:cNvPr>
          <p:cNvSpPr>
            <a:spLocks noGrp="1"/>
          </p:cNvSpPr>
          <p:nvPr>
            <p:ph type="subTitle" idx="1"/>
          </p:nvPr>
        </p:nvSpPr>
        <p:spPr/>
        <p:txBody>
          <a:bodyPr/>
          <a:lstStyle/>
          <a:p>
            <a:r>
              <a:rPr lang="en-US"/>
              <a:t> </a:t>
            </a:r>
          </a:p>
        </p:txBody>
      </p:sp>
    </p:spTree>
    <p:extLst>
      <p:ext uri="{BB962C8B-B14F-4D97-AF65-F5344CB8AC3E}">
        <p14:creationId xmlns:p14="http://schemas.microsoft.com/office/powerpoint/2010/main" val="951164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696682" y="365125"/>
            <a:ext cx="10744200" cy="1325563"/>
          </a:xfrm>
        </p:spPr>
        <p:txBody>
          <a:bodyPr/>
          <a:lstStyle/>
          <a:p>
            <a:r>
              <a:rPr lang="es-ES"/>
              <a:t>¿Qué pasa cuando nos hacemos la prueba de detección?</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12799" y="1825625"/>
            <a:ext cx="10515600" cy="4351338"/>
          </a:xfrm>
        </p:spPr>
        <p:txBody>
          <a:bodyPr>
            <a:normAutofit/>
          </a:bodyPr>
          <a:lstStyle/>
          <a:p>
            <a:pPr marR="0" lvl="0">
              <a:lnSpc>
                <a:spcPct val="100000"/>
              </a:lnSpc>
              <a:spcBef>
                <a:spcPts val="0"/>
              </a:spcBef>
              <a:spcAft>
                <a:spcPts val="600"/>
              </a:spcAft>
              <a:buClr>
                <a:srgbClr val="E64B4B"/>
              </a:buClr>
            </a:pPr>
            <a:r>
              <a:rPr lang="en-US" sz="2000">
                <a:effectLst/>
                <a:latin typeface="Segoe UI" panose="020B0502040204020203" pitchFamily="34" charset="0"/>
                <a:ea typeface="Calibri" panose="020F0502020204030204" pitchFamily="34" charset="0"/>
                <a:cs typeface="Times New Roman" panose="02020603050405020304" pitchFamily="18" charset="0"/>
              </a:rPr>
              <a:t> </a:t>
            </a:r>
          </a:p>
        </p:txBody>
      </p:sp>
      <p:sp>
        <p:nvSpPr>
          <p:cNvPr id="2" name="Slide Number Placeholder 5">
            <a:extLst>
              <a:ext uri="{FF2B5EF4-FFF2-40B4-BE49-F238E27FC236}">
                <a16:creationId xmlns:a16="http://schemas.microsoft.com/office/drawing/2014/main" id="{38D2EC66-B7FA-6788-3951-A5805F2BEED0}"/>
              </a:ext>
            </a:extLst>
          </p:cNvPr>
          <p:cNvSpPr>
            <a:spLocks noGrp="1"/>
          </p:cNvSpPr>
          <p:nvPr>
            <p:ph type="sldNum" sz="quarter" idx="12"/>
          </p:nvPr>
        </p:nvSpPr>
        <p:spPr>
          <a:xfrm>
            <a:off x="10106025" y="6356350"/>
            <a:ext cx="1247775"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9</a:t>
            </a:r>
          </a:p>
        </p:txBody>
      </p:sp>
      <p:sp>
        <p:nvSpPr>
          <p:cNvPr id="9" name="Slide Number Placeholder 5">
            <a:extLst>
              <a:ext uri="{FF2B5EF4-FFF2-40B4-BE49-F238E27FC236}">
                <a16:creationId xmlns:a16="http://schemas.microsoft.com/office/drawing/2014/main" id="{483EFBF1-1800-B238-0BD1-2608533C2BB3}"/>
              </a:ext>
            </a:extLst>
          </p:cNvPr>
          <p:cNvSpPr txBox="1">
            <a:spLocks/>
          </p:cNvSpPr>
          <p:nvPr/>
        </p:nvSpPr>
        <p:spPr>
          <a:xfrm>
            <a:off x="9421133" y="3995058"/>
            <a:ext cx="1958068" cy="228350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a:solidFill>
                  <a:srgbClr val="1E325A"/>
                </a:solidFill>
              </a:rPr>
              <a:t>Derechos de autor de la ilustración</a:t>
            </a:r>
            <a:r>
              <a:rPr lang="en-US">
                <a:solidFill>
                  <a:srgbClr val="1E325A"/>
                </a:solidFill>
              </a:rPr>
              <a:t> </a:t>
            </a:r>
            <a:r>
              <a:rPr lang="en-US" b="0" i="0">
                <a:solidFill>
                  <a:srgbClr val="1E325A"/>
                </a:solidFill>
                <a:effectLst/>
              </a:rPr>
              <a:t>2021 Terese Winslow LLC. </a:t>
            </a:r>
            <a:r>
              <a:rPr lang="es-ES" b="0" i="0">
                <a:solidFill>
                  <a:srgbClr val="1E325A"/>
                </a:solidFill>
                <a:effectLst/>
              </a:rPr>
              <a:t>El gobierno de los EE. UU. tiene ciertos derechos. Usado con permiso. Póngase en contacto con la artista en</a:t>
            </a:r>
            <a:r>
              <a:rPr lang="en-US" b="0" i="0">
                <a:solidFill>
                  <a:srgbClr val="1E325A"/>
                </a:solidFill>
                <a:effectLst/>
              </a:rPr>
              <a:t> www.teresewinslow.com</a:t>
            </a:r>
            <a:r>
              <a:rPr lang="en-US" u="sng">
                <a:solidFill>
                  <a:srgbClr val="000000"/>
                </a:solidFill>
              </a:rPr>
              <a:t> </a:t>
            </a:r>
            <a:r>
              <a:rPr lang="es-ES" b="0" i="0">
                <a:solidFill>
                  <a:srgbClr val="1E325A"/>
                </a:solidFill>
                <a:effectLst/>
              </a:rPr>
              <a:t>(en inglés) para la licencia</a:t>
            </a:r>
            <a:r>
              <a:rPr lang="en-US" b="0" i="0">
                <a:solidFill>
                  <a:srgbClr val="1E325A"/>
                </a:solidFill>
                <a:effectLst/>
              </a:rPr>
              <a:t>.</a:t>
            </a:r>
            <a:endParaRPr lang="en-US">
              <a:solidFill>
                <a:srgbClr val="1E325A"/>
              </a:solidFill>
            </a:endParaRPr>
          </a:p>
        </p:txBody>
      </p:sp>
      <p:pic>
        <p:nvPicPr>
          <p:cNvPr id="10" name="Picture 9" descr="Ilustración de una mujer que se hace una prueba de detección del cáncer de cuello uterino.">
            <a:extLst>
              <a:ext uri="{FF2B5EF4-FFF2-40B4-BE49-F238E27FC236}">
                <a16:creationId xmlns:a16="http://schemas.microsoft.com/office/drawing/2014/main" id="{0021E05A-4920-DBEA-3EEA-154FEB158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775" y="1284514"/>
            <a:ext cx="5534025" cy="5050393"/>
          </a:xfrm>
          <a:prstGeom prst="rect">
            <a:avLst/>
          </a:prstGeom>
        </p:spPr>
      </p:pic>
    </p:spTree>
    <p:extLst>
      <p:ext uri="{BB962C8B-B14F-4D97-AF65-F5344CB8AC3E}">
        <p14:creationId xmlns:p14="http://schemas.microsoft.com/office/powerpoint/2010/main" val="409749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El virus del papiloma humano (VPH)</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620486" y="1825625"/>
            <a:ext cx="10733314" cy="4351338"/>
          </a:xfrm>
        </p:spPr>
        <p:txBody>
          <a:bodyPr/>
          <a:lstStyle/>
          <a:p>
            <a:pPr>
              <a:lnSpc>
                <a:spcPct val="100000"/>
              </a:lnSpc>
              <a:spcBef>
                <a:spcPts val="0"/>
              </a:spcBef>
              <a:spcAft>
                <a:spcPts val="1400"/>
              </a:spcAft>
            </a:pPr>
            <a:r>
              <a:rPr lang="es-ES"/>
              <a:t>La mayoría de los casos de cáncer de cuello uterino son causados por el virus del papiloma humano o VPH</a:t>
            </a:r>
            <a:r>
              <a:rPr lang="en-US"/>
              <a:t>.</a:t>
            </a:r>
          </a:p>
          <a:p>
            <a:pPr marL="457200" indent="-228600">
              <a:lnSpc>
                <a:spcPct val="100000"/>
              </a:lnSpc>
              <a:spcBef>
                <a:spcPts val="0"/>
              </a:spcBef>
              <a:spcAft>
                <a:spcPts val="1500"/>
              </a:spcAft>
              <a:buClr>
                <a:srgbClr val="E64B4B"/>
              </a:buClr>
              <a:buFont typeface="Symbol" panose="05050102010706020507" pitchFamily="18" charset="2"/>
              <a:buChar char=""/>
            </a:pPr>
            <a:r>
              <a:rPr lang="es-ES" sz="1800"/>
              <a:t>El VPH se adquiere al tener contacto sexual con un hombre o una mujer que tiene el virus</a:t>
            </a:r>
            <a:r>
              <a:rPr lang="en-US" sz="1800"/>
              <a:t>.</a:t>
            </a:r>
          </a:p>
          <a:p>
            <a:pPr marL="457200" indent="-228600">
              <a:lnSpc>
                <a:spcPct val="100000"/>
              </a:lnSpc>
              <a:spcBef>
                <a:spcPts val="0"/>
              </a:spcBef>
              <a:spcAft>
                <a:spcPts val="1500"/>
              </a:spcAft>
              <a:buClr>
                <a:srgbClr val="E64B4B"/>
              </a:buClr>
              <a:buFont typeface="Symbol" panose="05050102010706020507" pitchFamily="18" charset="2"/>
              <a:buChar char=""/>
            </a:pPr>
            <a:r>
              <a:rPr lang="es-ES" sz="1800"/>
              <a:t>La infección por VPH es muy común en las personas que son sexualmente activas</a:t>
            </a:r>
            <a:r>
              <a:rPr lang="en-US" sz="1800"/>
              <a:t>.</a:t>
            </a:r>
          </a:p>
          <a:p>
            <a:pPr marL="457200" indent="-228600">
              <a:lnSpc>
                <a:spcPct val="100000"/>
              </a:lnSpc>
              <a:spcBef>
                <a:spcPts val="0"/>
              </a:spcBef>
              <a:spcAft>
                <a:spcPts val="1500"/>
              </a:spcAft>
              <a:buClr>
                <a:srgbClr val="E64B4B"/>
              </a:buClr>
              <a:buFont typeface="Symbol" panose="05050102010706020507" pitchFamily="18" charset="2"/>
              <a:buChar char=""/>
            </a:pPr>
            <a:r>
              <a:rPr lang="es-ES" sz="1800"/>
              <a:t>La mayoría de las veces, el VPH no causa problemas de salud y desaparece por sí solo</a:t>
            </a:r>
            <a:r>
              <a:rPr lang="en-US" sz="1800"/>
              <a:t>.</a:t>
            </a:r>
          </a:p>
          <a:p>
            <a:pPr marL="457200" indent="-228600">
              <a:lnSpc>
                <a:spcPct val="100000"/>
              </a:lnSpc>
              <a:spcBef>
                <a:spcPts val="0"/>
              </a:spcBef>
              <a:spcAft>
                <a:spcPts val="1500"/>
              </a:spcAft>
              <a:buClr>
                <a:srgbClr val="E64B4B"/>
              </a:buClr>
              <a:buFont typeface="Symbol" panose="05050102010706020507" pitchFamily="18" charset="2"/>
              <a:buChar char=""/>
            </a:pPr>
            <a:r>
              <a:rPr lang="es-ES" sz="1800"/>
              <a:t>Pero algunas veces no desaparece. Algunos tipos de VPH pueden hacer que las células normales en el cuello uterino se vuelvan anormales. En casos raros, después de mucho tiempo (alrededor de 10 a 15 años) una infección por el virus VPH puede causar cáncer de cuello uterino</a:t>
            </a:r>
            <a:r>
              <a:rPr lang="en-US" sz="1800"/>
              <a:t>.</a:t>
            </a:r>
          </a:p>
          <a:p>
            <a:pPr marL="457200" indent="-228600">
              <a:lnSpc>
                <a:spcPct val="100000"/>
              </a:lnSpc>
              <a:spcBef>
                <a:spcPts val="0"/>
              </a:spcBef>
              <a:spcAft>
                <a:spcPts val="1500"/>
              </a:spcAft>
              <a:buClr>
                <a:srgbClr val="E64B4B"/>
              </a:buClr>
              <a:buFont typeface="Symbol" panose="05050102010706020507" pitchFamily="18" charset="2"/>
              <a:buChar char=""/>
            </a:pPr>
            <a:r>
              <a:rPr lang="es-ES" sz="1800"/>
              <a:t>Estos cambios no se pueden ver ni sentir. Por eso la prueba de detección es importante.</a:t>
            </a:r>
            <a:endParaRPr lang="en-US" sz="1800"/>
          </a:p>
          <a:p>
            <a:pPr marL="457200" indent="-228600">
              <a:lnSpc>
                <a:spcPct val="100000"/>
              </a:lnSpc>
              <a:spcBef>
                <a:spcPts val="0"/>
              </a:spcBef>
              <a:spcAft>
                <a:spcPts val="900"/>
              </a:spcAft>
              <a:buClr>
                <a:srgbClr val="E64B4B"/>
              </a:buClr>
              <a:buFont typeface="Symbol" panose="05050102010706020507" pitchFamily="18" charset="2"/>
              <a:buChar char=""/>
            </a:pPr>
            <a:r>
              <a:rPr lang="es-ES" sz="1800"/>
              <a:t>Si tiene 26 años o menos, puede vacunarse contra el VPH</a:t>
            </a:r>
            <a:r>
              <a:rPr lang="en-US" sz="1800"/>
              <a:t>.</a:t>
            </a:r>
          </a:p>
        </p:txBody>
      </p:sp>
      <p:sp>
        <p:nvSpPr>
          <p:cNvPr id="2" name="Slide Number Placeholder 5">
            <a:extLst>
              <a:ext uri="{FF2B5EF4-FFF2-40B4-BE49-F238E27FC236}">
                <a16:creationId xmlns:a16="http://schemas.microsoft.com/office/drawing/2014/main" id="{575C5934-C81C-CC1C-2377-26D33ABE6B22}"/>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10</a:t>
            </a:r>
          </a:p>
        </p:txBody>
      </p:sp>
    </p:spTree>
    <p:extLst>
      <p:ext uri="{BB962C8B-B14F-4D97-AF65-F5344CB8AC3E}">
        <p14:creationId xmlns:p14="http://schemas.microsoft.com/office/powerpoint/2010/main" val="355512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¿Qué es la prueba del VPH?</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199" y="1825625"/>
            <a:ext cx="10620375" cy="4351338"/>
          </a:xfrm>
        </p:spPr>
        <p:txBody>
          <a:bodyPr/>
          <a:lstStyle/>
          <a:p>
            <a:pPr marL="137160">
              <a:lnSpc>
                <a:spcPct val="100000"/>
              </a:lnSpc>
              <a:spcBef>
                <a:spcPts val="0"/>
              </a:spcBef>
              <a:spcAft>
                <a:spcPts val="1400"/>
              </a:spcAft>
            </a:pPr>
            <a:r>
              <a:rPr lang="es-ES"/>
              <a:t>La prueba del VPH detecta el virus que causan la mayoría de los casos de cáncer de cuello uterino</a:t>
            </a:r>
            <a:r>
              <a:rPr lang="en-US"/>
              <a:t>.</a:t>
            </a:r>
          </a:p>
          <a:p>
            <a:pPr marL="914400" indent="-228600">
              <a:lnSpc>
                <a:spcPct val="100000"/>
              </a:lnSpc>
              <a:spcBef>
                <a:spcPts val="0"/>
              </a:spcBef>
              <a:spcAft>
                <a:spcPts val="1400"/>
              </a:spcAft>
              <a:buClr>
                <a:srgbClr val="E64B4B"/>
              </a:buClr>
              <a:buFont typeface="Symbol" panose="05050102010706020507" pitchFamily="18" charset="2"/>
              <a:buChar char=""/>
            </a:pPr>
            <a:r>
              <a:rPr lang="es-ES" sz="2000"/>
              <a:t>Las pruebas del VPH son para las mujeres de 30 años en adelante. No se recomiendan para mujeres menores de 30 años</a:t>
            </a:r>
            <a:r>
              <a:rPr lang="en-US" sz="2000"/>
              <a:t>.</a:t>
            </a:r>
          </a:p>
          <a:p>
            <a:pPr marL="1828800" indent="-228600">
              <a:lnSpc>
                <a:spcPct val="100000"/>
              </a:lnSpc>
              <a:spcBef>
                <a:spcPts val="0"/>
              </a:spcBef>
              <a:spcAft>
                <a:spcPts val="1400"/>
              </a:spcAft>
              <a:buClr>
                <a:srgbClr val="E64B4B"/>
              </a:buClr>
              <a:buFont typeface="Symbol" panose="05050102010706020507" pitchFamily="18" charset="2"/>
              <a:buChar char=""/>
            </a:pPr>
            <a:r>
              <a:rPr lang="es-ES" sz="2000"/>
              <a:t>Después de los 65 años, las mujeres podrían dejar de hacerse la prueba de detección </a:t>
            </a:r>
            <a:r>
              <a:rPr lang="es-ES" sz="2000" b="1"/>
              <a:t>O</a:t>
            </a:r>
            <a:r>
              <a:rPr lang="es-ES" sz="2000"/>
              <a:t> podrían necesitarla si llevan un tiempo sin hacérsela y no se</a:t>
            </a:r>
            <a:br>
              <a:rPr lang="es-ES" sz="2000"/>
            </a:br>
            <a:r>
              <a:rPr lang="es-ES" sz="2000"/>
              <a:t>han sometido a una histerectomía. Deben hablar con su médico</a:t>
            </a:r>
            <a:r>
              <a:rPr lang="en-US" sz="2000"/>
              <a:t>.</a:t>
            </a:r>
          </a:p>
          <a:p>
            <a:pPr marL="2743200" indent="-228600">
              <a:lnSpc>
                <a:spcPct val="100000"/>
              </a:lnSpc>
              <a:spcBef>
                <a:spcPts val="0"/>
              </a:spcBef>
              <a:spcAft>
                <a:spcPts val="1400"/>
              </a:spcAft>
              <a:buClr>
                <a:srgbClr val="E64B4B"/>
              </a:buClr>
              <a:buFont typeface="Symbol" panose="05050102010706020507" pitchFamily="18" charset="2"/>
              <a:buChar char=""/>
            </a:pPr>
            <a:r>
              <a:rPr lang="es-ES" sz="2000"/>
              <a:t>En la mayoría de los casos, si una mujer se ha sometido a una histerectomía, no necesitará hacerse la prueba de detección.</a:t>
            </a:r>
            <a:br>
              <a:rPr lang="es-ES" sz="2000"/>
            </a:br>
            <a:r>
              <a:rPr lang="es-ES" sz="2000"/>
              <a:t>Pero debería hablar con su médico</a:t>
            </a:r>
            <a:r>
              <a:rPr lang="en-US" sz="2000"/>
              <a:t>.</a:t>
            </a:r>
          </a:p>
        </p:txBody>
      </p:sp>
      <p:sp>
        <p:nvSpPr>
          <p:cNvPr id="2" name="Slide Number Placeholder 5">
            <a:extLst>
              <a:ext uri="{FF2B5EF4-FFF2-40B4-BE49-F238E27FC236}">
                <a16:creationId xmlns:a16="http://schemas.microsoft.com/office/drawing/2014/main" id="{28C38FA7-CEF8-6B80-41CC-F810B1735A90}"/>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11</a:t>
            </a:r>
          </a:p>
        </p:txBody>
      </p:sp>
      <p:pic>
        <p:nvPicPr>
          <p:cNvPr id="6" name="Picture 5">
            <a:extLst>
              <a:ext uri="{FF2B5EF4-FFF2-40B4-BE49-F238E27FC236}">
                <a16:creationId xmlns:a16="http://schemas.microsoft.com/office/drawing/2014/main" id="{CCF303BE-C43C-EFF5-3436-F26E6A964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2970">
            <a:off x="11507" y="4588239"/>
            <a:ext cx="3668471" cy="1785323"/>
          </a:xfrm>
          <a:prstGeom prst="rect">
            <a:avLst/>
          </a:prstGeom>
        </p:spPr>
      </p:pic>
    </p:spTree>
    <p:extLst>
      <p:ext uri="{BB962C8B-B14F-4D97-AF65-F5344CB8AC3E}">
        <p14:creationId xmlns:p14="http://schemas.microsoft.com/office/powerpoint/2010/main" val="301142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¿Cómo se obtienen los resultados de las pruebas de detección?</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s-ES"/>
              <a:t>Es importante que obtengan los resultados después de hacerse las pruebas</a:t>
            </a:r>
            <a:r>
              <a:rPr lang="en-US"/>
              <a:t>.</a:t>
            </a:r>
          </a:p>
          <a:p>
            <a:pPr>
              <a:lnSpc>
                <a:spcPct val="100000"/>
              </a:lnSpc>
              <a:spcBef>
                <a:spcPts val="0"/>
              </a:spcBef>
              <a:spcAft>
                <a:spcPts val="2000"/>
              </a:spcAft>
            </a:pPr>
            <a:r>
              <a:rPr lang="es-ES" sz="2000"/>
              <a:t>Por lo general, recibirán los resultados un par de semanas después de hacerse</a:t>
            </a:r>
            <a:br>
              <a:rPr lang="es-ES" sz="2000"/>
            </a:br>
            <a:r>
              <a:rPr lang="es-ES" sz="2000"/>
              <a:t>la prueba. Si pasan más de dos semanas y no los han recibido, deben</a:t>
            </a:r>
            <a:br>
              <a:rPr lang="es-ES" sz="2000"/>
            </a:br>
            <a:r>
              <a:rPr lang="es-ES" sz="2000"/>
              <a:t>comunicarse al centro médico para pedirlos</a:t>
            </a:r>
            <a:r>
              <a:rPr lang="en-US" sz="2000"/>
              <a:t>.</a:t>
            </a:r>
          </a:p>
          <a:p>
            <a:pPr>
              <a:lnSpc>
                <a:spcPct val="100000"/>
              </a:lnSpc>
              <a:spcBef>
                <a:spcPts val="0"/>
              </a:spcBef>
              <a:spcAft>
                <a:spcPts val="1400"/>
              </a:spcAft>
            </a:pPr>
            <a:r>
              <a:rPr lang="es-ES" sz="2000"/>
              <a:t>Si los resultados de las pruebas son anormales, su médico podría</a:t>
            </a:r>
            <a:br>
              <a:rPr lang="es-ES" sz="2000"/>
            </a:br>
            <a:r>
              <a:rPr lang="es-ES" sz="2000"/>
              <a:t>pedirles que regresen al centro médico para hacer más pruebas.</a:t>
            </a:r>
            <a:br>
              <a:rPr lang="es-ES" sz="2000"/>
            </a:br>
            <a:r>
              <a:rPr lang="es-ES" sz="2000" b="1"/>
              <a:t>La mayoría de los resultados anormales de las pruebas NO</a:t>
            </a:r>
            <a:br>
              <a:rPr lang="es-ES" sz="2000" b="1"/>
            </a:br>
            <a:r>
              <a:rPr lang="es-ES" sz="2000" b="1"/>
              <a:t>significan que usted tenga cáncer</a:t>
            </a:r>
            <a:r>
              <a:rPr lang="en-US" sz="2000" b="1"/>
              <a:t>.</a:t>
            </a:r>
          </a:p>
          <a:p>
            <a:pPr>
              <a:lnSpc>
                <a:spcPct val="100000"/>
              </a:lnSpc>
              <a:spcBef>
                <a:spcPts val="0"/>
              </a:spcBef>
              <a:spcAft>
                <a:spcPts val="1400"/>
              </a:spcAft>
            </a:pPr>
            <a:endParaRPr lang="en-US"/>
          </a:p>
        </p:txBody>
      </p:sp>
      <p:sp>
        <p:nvSpPr>
          <p:cNvPr id="2" name="Slide Number Placeholder 5">
            <a:extLst>
              <a:ext uri="{FF2B5EF4-FFF2-40B4-BE49-F238E27FC236}">
                <a16:creationId xmlns:a16="http://schemas.microsoft.com/office/drawing/2014/main" id="{D44ADC05-82DC-1D74-6F1E-D325F886FA38}"/>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12</a:t>
            </a:r>
          </a:p>
        </p:txBody>
      </p:sp>
    </p:spTree>
    <p:extLst>
      <p:ext uri="{BB962C8B-B14F-4D97-AF65-F5344CB8AC3E}">
        <p14:creationId xmlns:p14="http://schemas.microsoft.com/office/powerpoint/2010/main" val="160182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¿Por qué algunas de nosotras no nos hacemos la prueba de detección? (Parte 1)</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s-ES"/>
              <a:t>Razones por las que no nos hacemos la prueba de detección</a:t>
            </a:r>
            <a:r>
              <a:rPr lang="en-US"/>
              <a:t>:</a:t>
            </a:r>
          </a:p>
        </p:txBody>
      </p:sp>
      <p:sp>
        <p:nvSpPr>
          <p:cNvPr id="2" name="Slide Number Placeholder 5">
            <a:extLst>
              <a:ext uri="{FF2B5EF4-FFF2-40B4-BE49-F238E27FC236}">
                <a16:creationId xmlns:a16="http://schemas.microsoft.com/office/drawing/2014/main" id="{700705EB-C213-3251-D23B-517B202EA7E9}"/>
              </a:ext>
            </a:extLst>
          </p:cNvPr>
          <p:cNvSpPr>
            <a:spLocks noGrp="1"/>
          </p:cNvSpPr>
          <p:nvPr>
            <p:ph type="sldNum" sz="quarter" idx="12"/>
          </p:nvPr>
        </p:nvSpPr>
        <p:spPr>
          <a:xfrm>
            <a:off x="9572625" y="6356350"/>
            <a:ext cx="1781175"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13</a:t>
            </a:r>
          </a:p>
        </p:txBody>
      </p:sp>
      <p:sp>
        <p:nvSpPr>
          <p:cNvPr id="3" name="Oval 2">
            <a:extLst>
              <a:ext uri="{FF2B5EF4-FFF2-40B4-BE49-F238E27FC236}">
                <a16:creationId xmlns:a16="http://schemas.microsoft.com/office/drawing/2014/main" id="{BA472EED-BF4A-02CC-78F1-40DB31351B1A}"/>
              </a:ext>
            </a:extLst>
          </p:cNvPr>
          <p:cNvSpPr/>
          <p:nvPr/>
        </p:nvSpPr>
        <p:spPr>
          <a:xfrm>
            <a:off x="838199" y="2549526"/>
            <a:ext cx="3648075" cy="2019300"/>
          </a:xfrm>
          <a:prstGeom prst="ellipse">
            <a:avLst/>
          </a:prstGeom>
          <a:solidFill>
            <a:srgbClr val="B4C8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“Me da vergüenza. No quiero que me vean desnuda”.</a:t>
            </a:r>
            <a:endParaRPr lang="en-US" sz="2000">
              <a:solidFill>
                <a:srgbClr val="1E325A"/>
              </a:solidFill>
              <a:latin typeface="Segoe UI" panose="020B0502040204020203" pitchFamily="34" charset="0"/>
              <a:cs typeface="Segoe UI" panose="020B0502040204020203" pitchFamily="34" charset="0"/>
            </a:endParaRPr>
          </a:p>
        </p:txBody>
      </p:sp>
      <p:sp>
        <p:nvSpPr>
          <p:cNvPr id="6" name="Oval 5">
            <a:extLst>
              <a:ext uri="{FF2B5EF4-FFF2-40B4-BE49-F238E27FC236}">
                <a16:creationId xmlns:a16="http://schemas.microsoft.com/office/drawing/2014/main" id="{CAA684CD-9A89-6157-1A92-D5B6DAB0CE5A}"/>
              </a:ext>
            </a:extLst>
          </p:cNvPr>
          <p:cNvSpPr/>
          <p:nvPr/>
        </p:nvSpPr>
        <p:spPr>
          <a:xfrm>
            <a:off x="4138612" y="3952082"/>
            <a:ext cx="3648075" cy="2019300"/>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a:solidFill>
                  <a:srgbClr val="1E325A"/>
                </a:solidFill>
                <a:latin typeface="Segoe UI" panose="020B0502040204020203" pitchFamily="34" charset="0"/>
                <a:cs typeface="Segoe UI" panose="020B0502040204020203" pitchFamily="34" charset="0"/>
              </a:rPr>
              <a:t>“Tengo miedo. He oído decir que duele”.</a:t>
            </a:r>
            <a:endParaRPr lang="en-US" sz="2000">
              <a:solidFill>
                <a:srgbClr val="1E325A"/>
              </a:solidFill>
              <a:latin typeface="Segoe UI" panose="020B0502040204020203" pitchFamily="34" charset="0"/>
              <a:cs typeface="Segoe UI" panose="020B0502040204020203" pitchFamily="34" charset="0"/>
            </a:endParaRPr>
          </a:p>
        </p:txBody>
      </p:sp>
      <p:sp>
        <p:nvSpPr>
          <p:cNvPr id="7" name="Oval 6">
            <a:extLst>
              <a:ext uri="{FF2B5EF4-FFF2-40B4-BE49-F238E27FC236}">
                <a16:creationId xmlns:a16="http://schemas.microsoft.com/office/drawing/2014/main" id="{4E5BEE72-5F28-B7B2-2F34-FDA24357789D}"/>
              </a:ext>
            </a:extLst>
          </p:cNvPr>
          <p:cNvSpPr/>
          <p:nvPr/>
        </p:nvSpPr>
        <p:spPr>
          <a:xfrm>
            <a:off x="7330168" y="2549526"/>
            <a:ext cx="3648075" cy="2019300"/>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“Mi pareja no quiere que me haga la prueba”.</a:t>
            </a:r>
            <a:endParaRPr lang="en-US" sz="2000">
              <a:solidFill>
                <a:srgbClr val="1E325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7209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838200" y="365125"/>
            <a:ext cx="10668000" cy="1325563"/>
          </a:xfrm>
        </p:spPr>
        <p:txBody>
          <a:bodyPr/>
          <a:lstStyle/>
          <a:p>
            <a:pPr marL="2057400"/>
            <a:r>
              <a:rPr lang="es-ES"/>
              <a:t>¿Por qué algunas de nosotras no nos hacemos la prueba de detección? (Parte</a:t>
            </a:r>
            <a:r>
              <a:rPr lang="en-US"/>
              <a:t> 2)</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1825625"/>
            <a:ext cx="10668000" cy="4351338"/>
          </a:xfrm>
        </p:spPr>
        <p:txBody>
          <a:bodyPr/>
          <a:lstStyle/>
          <a:p>
            <a:pPr>
              <a:lnSpc>
                <a:spcPct val="100000"/>
              </a:lnSpc>
              <a:spcBef>
                <a:spcPts val="0"/>
              </a:spcBef>
              <a:spcAft>
                <a:spcPts val="1400"/>
              </a:spcAft>
            </a:pPr>
            <a:r>
              <a:rPr lang="es-ES"/>
              <a:t>Otras razones por las que no nos hacemos la prueba de detección</a:t>
            </a:r>
            <a:r>
              <a:rPr lang="en-US"/>
              <a:t>:</a:t>
            </a:r>
          </a:p>
          <a:p>
            <a:endParaRPr lang="en-US"/>
          </a:p>
        </p:txBody>
      </p:sp>
      <p:sp>
        <p:nvSpPr>
          <p:cNvPr id="2" name="Slide Number Placeholder 5">
            <a:extLst>
              <a:ext uri="{FF2B5EF4-FFF2-40B4-BE49-F238E27FC236}">
                <a16:creationId xmlns:a16="http://schemas.microsoft.com/office/drawing/2014/main" id="{52D6744C-F4D0-E2E8-4FF1-09DB76AF1601}"/>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14</a:t>
            </a:r>
          </a:p>
        </p:txBody>
      </p:sp>
      <p:sp>
        <p:nvSpPr>
          <p:cNvPr id="3" name="Oval 2">
            <a:extLst>
              <a:ext uri="{FF2B5EF4-FFF2-40B4-BE49-F238E27FC236}">
                <a16:creationId xmlns:a16="http://schemas.microsoft.com/office/drawing/2014/main" id="{4F1985DD-47E7-36A9-B72C-0DAF6E499DE4}"/>
              </a:ext>
            </a:extLst>
          </p:cNvPr>
          <p:cNvSpPr/>
          <p:nvPr/>
        </p:nvSpPr>
        <p:spPr>
          <a:xfrm>
            <a:off x="838200" y="3213893"/>
            <a:ext cx="3209925" cy="305276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a:solidFill>
                  <a:srgbClr val="1E325A"/>
                </a:solidFill>
                <a:latin typeface="Segoe UI" panose="020B0502040204020203" pitchFamily="34" charset="0"/>
                <a:cs typeface="Segoe UI" panose="020B0502040204020203" pitchFamily="34" charset="0"/>
              </a:rPr>
              <a:t>“Tengo miedo de que encuentren un cáncer. Prefiero no saberlo”.</a:t>
            </a:r>
            <a:endParaRPr lang="en-US" sz="2000">
              <a:solidFill>
                <a:srgbClr val="1E325A"/>
              </a:solidFill>
              <a:latin typeface="Segoe UI" panose="020B0502040204020203" pitchFamily="34" charset="0"/>
              <a:cs typeface="Segoe UI" panose="020B0502040204020203" pitchFamily="34" charset="0"/>
            </a:endParaRPr>
          </a:p>
        </p:txBody>
      </p:sp>
      <p:sp>
        <p:nvSpPr>
          <p:cNvPr id="6" name="Oval 5">
            <a:extLst>
              <a:ext uri="{FF2B5EF4-FFF2-40B4-BE49-F238E27FC236}">
                <a16:creationId xmlns:a16="http://schemas.microsoft.com/office/drawing/2014/main" id="{B7CFDA9E-73AF-B5E0-D02F-08CB63E912E0}"/>
              </a:ext>
            </a:extLst>
          </p:cNvPr>
          <p:cNvSpPr/>
          <p:nvPr/>
        </p:nvSpPr>
        <p:spPr>
          <a:xfrm>
            <a:off x="5179696" y="2419349"/>
            <a:ext cx="3659503" cy="3457575"/>
          </a:xfrm>
          <a:prstGeom prst="ellipse">
            <a:avLst/>
          </a:prstGeom>
          <a:solidFill>
            <a:srgbClr val="F4B2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a:solidFill>
                  <a:srgbClr val="1E325A"/>
                </a:solidFill>
                <a:latin typeface="Segoe UI" panose="020B0502040204020203" pitchFamily="34" charset="0"/>
                <a:cs typeface="Segoe UI" panose="020B0502040204020203" pitchFamily="34" charset="0"/>
              </a:rPr>
              <a:t>“No tengo tiempo de pedir una cita médica, mucho menos de ir”.</a:t>
            </a:r>
            <a:endParaRPr lang="en-US" sz="2000">
              <a:solidFill>
                <a:srgbClr val="1E325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6735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¿Por qué algunas de nosotras no nos hacemos la prueba de detección? (Parte</a:t>
            </a:r>
            <a:r>
              <a:rPr lang="en-US"/>
              <a:t> 3)</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s-ES"/>
              <a:t>¿Pueden pensar en otras razones por las que algunas de nosotras no nos hacemos la prueba de detección?</a:t>
            </a:r>
            <a:endParaRPr lang="en-US"/>
          </a:p>
          <a:p>
            <a:endParaRPr lang="en-US"/>
          </a:p>
          <a:p>
            <a:endParaRPr lang="en-US"/>
          </a:p>
        </p:txBody>
      </p:sp>
      <p:sp>
        <p:nvSpPr>
          <p:cNvPr id="2" name="Slide Number Placeholder 5">
            <a:extLst>
              <a:ext uri="{FF2B5EF4-FFF2-40B4-BE49-F238E27FC236}">
                <a16:creationId xmlns:a16="http://schemas.microsoft.com/office/drawing/2014/main" id="{DBA4C4F7-F8C6-BEE1-E7D8-920FD60657A4}"/>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15</a:t>
            </a:r>
          </a:p>
        </p:txBody>
      </p:sp>
      <p:sp>
        <p:nvSpPr>
          <p:cNvPr id="3" name="Rectangle: Rounded Corners 2">
            <a:extLst>
              <a:ext uri="{FF2B5EF4-FFF2-40B4-BE49-F238E27FC236}">
                <a16:creationId xmlns:a16="http://schemas.microsoft.com/office/drawing/2014/main" id="{33ED06B5-6F95-7623-16FE-39D37A4EA2D5}"/>
              </a:ext>
            </a:extLst>
          </p:cNvPr>
          <p:cNvSpPr/>
          <p:nvPr/>
        </p:nvSpPr>
        <p:spPr>
          <a:xfrm>
            <a:off x="971550" y="3044031"/>
            <a:ext cx="2847975" cy="1672431"/>
          </a:xfrm>
          <a:prstGeom prst="roundRect">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“No tengo dinero para pagar la prueba”.</a:t>
            </a:r>
            <a:endParaRPr lang="en-US" sz="2000">
              <a:solidFill>
                <a:srgbClr val="1E325A"/>
              </a:solidFill>
              <a:latin typeface="Segoe UI" panose="020B0502040204020203" pitchFamily="34" charset="0"/>
              <a:cs typeface="Segoe UI" panose="020B0502040204020203" pitchFamily="34" charset="0"/>
            </a:endParaRPr>
          </a:p>
        </p:txBody>
      </p:sp>
      <p:sp>
        <p:nvSpPr>
          <p:cNvPr id="6" name="Rectangle: Rounded Corners 5">
            <a:extLst>
              <a:ext uri="{FF2B5EF4-FFF2-40B4-BE49-F238E27FC236}">
                <a16:creationId xmlns:a16="http://schemas.microsoft.com/office/drawing/2014/main" id="{0DC049A9-DD17-56C4-B697-96CE52E1F5CC}"/>
              </a:ext>
            </a:extLst>
          </p:cNvPr>
          <p:cNvSpPr/>
          <p:nvPr/>
        </p:nvSpPr>
        <p:spPr>
          <a:xfrm>
            <a:off x="4520292" y="4441825"/>
            <a:ext cx="2390775" cy="1914525"/>
          </a:xfrm>
          <a:prstGeom prst="roundRect">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“No tengo transporte hasta el centro médico”.</a:t>
            </a:r>
            <a:endParaRPr lang="en-US" sz="2000">
              <a:solidFill>
                <a:srgbClr val="1E325A"/>
              </a:solidFill>
              <a:latin typeface="Segoe UI" panose="020B0502040204020203" pitchFamily="34" charset="0"/>
              <a:cs typeface="Segoe UI" panose="020B0502040204020203" pitchFamily="34" charset="0"/>
            </a:endParaRPr>
          </a:p>
        </p:txBody>
      </p:sp>
      <p:sp>
        <p:nvSpPr>
          <p:cNvPr id="7" name="Rectangle: Rounded Corners 6">
            <a:extLst>
              <a:ext uri="{FF2B5EF4-FFF2-40B4-BE49-F238E27FC236}">
                <a16:creationId xmlns:a16="http://schemas.microsoft.com/office/drawing/2014/main" id="{486E9991-1E58-89A3-2C59-1F893D12D45B}"/>
              </a:ext>
            </a:extLst>
          </p:cNvPr>
          <p:cNvSpPr/>
          <p:nvPr/>
        </p:nvSpPr>
        <p:spPr>
          <a:xfrm>
            <a:off x="7319281" y="3044031"/>
            <a:ext cx="3676650" cy="1914525"/>
          </a:xfrm>
          <a:prstGeom prst="roundRect">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“No conozco a nadie que pueda cuidar a los niños”.</a:t>
            </a:r>
            <a:endParaRPr lang="en-US" sz="2000">
              <a:solidFill>
                <a:srgbClr val="1E325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375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451D65-60EA-3F0A-D257-776D143029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3" name="Rounded Rectangle 22">
            <a:extLst>
              <a:ext uri="{FF2B5EF4-FFF2-40B4-BE49-F238E27FC236}">
                <a16:creationId xmlns:a16="http://schemas.microsoft.com/office/drawing/2014/main" id="{D2384BF5-1CA5-8503-26B7-76B41A7E04E1}"/>
              </a:ext>
            </a:extLst>
          </p:cNvPr>
          <p:cNvSpPr/>
          <p:nvPr/>
        </p:nvSpPr>
        <p:spPr>
          <a:xfrm>
            <a:off x="962190" y="1582382"/>
            <a:ext cx="10506404" cy="4528536"/>
          </a:xfrm>
          <a:prstGeom prst="roundRect">
            <a:avLst/>
          </a:prstGeom>
          <a:solidFill>
            <a:srgbClr val="809A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endParaRPr lang="en-US">
              <a:solidFill>
                <a:srgbClr val="809ACB"/>
              </a:solidFill>
            </a:endParaRPr>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962190" y="365125"/>
            <a:ext cx="10506403" cy="1325563"/>
          </a:xfrm>
        </p:spPr>
        <p:txBody>
          <a:bodyPr lIns="0" tIns="0" rIns="0" bIns="0"/>
          <a:lstStyle/>
          <a:p>
            <a:pPr algn="ctr">
              <a:lnSpc>
                <a:spcPct val="100000"/>
              </a:lnSpc>
            </a:pPr>
            <a:r>
              <a:rPr lang="en-US"/>
              <a:t>La historia de Marisol</a:t>
            </a:r>
          </a:p>
        </p:txBody>
      </p:sp>
      <p:sp>
        <p:nvSpPr>
          <p:cNvPr id="2" name="Slide Number Placeholder 5">
            <a:extLst>
              <a:ext uri="{FF2B5EF4-FFF2-40B4-BE49-F238E27FC236}">
                <a16:creationId xmlns:a16="http://schemas.microsoft.com/office/drawing/2014/main" id="{91276BCC-C725-B414-DA6E-495465DD0DA5}"/>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16</a:t>
            </a:r>
          </a:p>
        </p:txBody>
      </p:sp>
      <p:sp>
        <p:nvSpPr>
          <p:cNvPr id="6" name="Content Placeholder 4">
            <a:extLst>
              <a:ext uri="{FF2B5EF4-FFF2-40B4-BE49-F238E27FC236}">
                <a16:creationId xmlns:a16="http://schemas.microsoft.com/office/drawing/2014/main" id="{20DF19A7-88F6-006A-C2CC-A7B50407DAE2}"/>
              </a:ext>
            </a:extLst>
          </p:cNvPr>
          <p:cNvSpPr txBox="1">
            <a:spLocks/>
          </p:cNvSpPr>
          <p:nvPr/>
        </p:nvSpPr>
        <p:spPr>
          <a:xfrm>
            <a:off x="1249679" y="1825625"/>
            <a:ext cx="10132695"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s-ES"/>
              <a:t>“Si hubiera esperado más tiempo, habría sido más grave.</a:t>
            </a:r>
            <a:br>
              <a:rPr lang="es-ES"/>
            </a:br>
            <a:r>
              <a:rPr lang="es-ES"/>
              <a:t>¡La prueba de Papanicoláu me salvó la vida!</a:t>
            </a:r>
            <a:r>
              <a:rPr lang="en-US"/>
              <a:t>”</a:t>
            </a:r>
          </a:p>
          <a:p>
            <a:pPr>
              <a:lnSpc>
                <a:spcPct val="100000"/>
              </a:lnSpc>
              <a:spcBef>
                <a:spcPts val="0"/>
              </a:spcBef>
              <a:spcAft>
                <a:spcPts val="1400"/>
              </a:spcAft>
            </a:pPr>
            <a:r>
              <a:rPr lang="es-ES" sz="1800"/>
              <a:t>“Después de hacerme la prueba de Papanicoláu, recibí una carta de mi médico. La carta decía que necesitaba hacerme más exámenes porque mi prueba de Papanicoláu era anormal. Cuando regresé al centro médico, tomaron una pequeña muestra de tejido, lo que llaman una biopsia. Tomaron una muestra del cuello uterino y la mandaron a analizar. Después, mi médico me dijo que tenía cáncer de cuello uterino. Gracias a Dios, ¡lo encontraron temprano!</a:t>
            </a:r>
          </a:p>
          <a:p>
            <a:pPr>
              <a:lnSpc>
                <a:spcPct val="100000"/>
              </a:lnSpc>
              <a:spcBef>
                <a:spcPts val="0"/>
              </a:spcBef>
              <a:spcAft>
                <a:spcPts val="1400"/>
              </a:spcAft>
            </a:pPr>
            <a:r>
              <a:rPr lang="es-ES" sz="1800"/>
              <a:t>Fui al médico dos veces para recibir tratamiento y ahora estoy curada. La prueba de Papanicoláu encontró el cáncer a tiempo. Si hubiera esperado más tiempo, habría sido más grave.</a:t>
            </a:r>
          </a:p>
          <a:p>
            <a:pPr>
              <a:lnSpc>
                <a:spcPct val="100000"/>
              </a:lnSpc>
              <a:spcBef>
                <a:spcPts val="0"/>
              </a:spcBef>
              <a:spcAft>
                <a:spcPts val="1400"/>
              </a:spcAft>
            </a:pPr>
            <a:r>
              <a:rPr lang="es-ES" sz="1800"/>
              <a:t>Ahora tengo que hacerme la prueba de detección con más frecuencia. No me molesta. ¡La prueba de Papanicoláu me salvó la vida!</a:t>
            </a:r>
            <a:r>
              <a:rPr lang="en-US" sz="1800"/>
              <a:t>”</a:t>
            </a:r>
          </a:p>
          <a:p>
            <a:pPr>
              <a:lnSpc>
                <a:spcPct val="100000"/>
              </a:lnSpc>
              <a:spcBef>
                <a:spcPts val="0"/>
              </a:spcBef>
              <a:spcAft>
                <a:spcPts val="1400"/>
              </a:spcAft>
            </a:pPr>
            <a:endParaRPr lang="en-US">
              <a:latin typeface="Cavolini" panose="03000502040302020204" pitchFamily="66" charset="0"/>
              <a:cs typeface="Cavolini" panose="03000502040302020204" pitchFamily="66" charset="0"/>
            </a:endParaRPr>
          </a:p>
        </p:txBody>
      </p:sp>
      <p:cxnSp>
        <p:nvCxnSpPr>
          <p:cNvPr id="8" name="Straight Connector 7">
            <a:extLst>
              <a:ext uri="{FF2B5EF4-FFF2-40B4-BE49-F238E27FC236}">
                <a16:creationId xmlns:a16="http://schemas.microsoft.com/office/drawing/2014/main" id="{F4E45E3B-F38B-5D2E-CC3E-46A5FD256D5C}"/>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0EB16F-3FEB-1021-5645-7E6CF00CBE4A}"/>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80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2">
            <a:extLst>
              <a:ext uri="{FF2B5EF4-FFF2-40B4-BE49-F238E27FC236}">
                <a16:creationId xmlns:a16="http://schemas.microsoft.com/office/drawing/2014/main" id="{CFAED537-50E4-708C-E471-D3A5A3777CC5}"/>
              </a:ext>
            </a:extLst>
          </p:cNvPr>
          <p:cNvSpPr/>
          <p:nvPr/>
        </p:nvSpPr>
        <p:spPr>
          <a:xfrm>
            <a:off x="1413641" y="2467301"/>
            <a:ext cx="9364717" cy="2448910"/>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413641" y="365125"/>
            <a:ext cx="9364718" cy="1325563"/>
          </a:xfrm>
        </p:spPr>
        <p:txBody>
          <a:bodyPr lIns="0" tIns="0" rIns="0" bIns="0"/>
          <a:lstStyle/>
          <a:p>
            <a:pPr marL="0" algn="ctr">
              <a:lnSpc>
                <a:spcPct val="100000"/>
              </a:lnSpc>
            </a:pPr>
            <a:r>
              <a:rPr lang="en-US"/>
              <a:t>La historia de Beatriz</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435411" y="2700383"/>
            <a:ext cx="9450303" cy="1869440"/>
          </a:xfrm>
        </p:spPr>
        <p:txBody>
          <a:bodyPr lIns="182880" rIns="182880">
            <a:normAutofit/>
          </a:bodyPr>
          <a:lstStyle/>
          <a:p>
            <a:pPr marL="0">
              <a:lnSpc>
                <a:spcPts val="3800"/>
              </a:lnSpc>
              <a:spcBef>
                <a:spcPts val="0"/>
              </a:spcBef>
              <a:spcAft>
                <a:spcPts val="1400"/>
              </a:spcAft>
            </a:pPr>
            <a:r>
              <a:rPr lang="es-ES">
                <a:effectLst/>
                <a:ea typeface="Calibri" panose="020F0502020204030204" pitchFamily="34" charset="0"/>
              </a:rPr>
              <a:t>“¡Me alegro de haberme hecho la prueba de Papanicoláu! Me llamaron del consultorio del médico. Dijeron que el resultado salió normal y que debo regresar en 3 años.</a:t>
            </a:r>
            <a:br>
              <a:rPr lang="es-ES">
                <a:effectLst/>
                <a:ea typeface="Calibri" panose="020F0502020204030204" pitchFamily="34" charset="0"/>
              </a:rPr>
            </a:br>
            <a:r>
              <a:rPr lang="es-ES">
                <a:effectLst/>
                <a:ea typeface="Calibri" panose="020F0502020204030204" pitchFamily="34" charset="0"/>
              </a:rPr>
              <a:t>¡Así lo haré!”</a:t>
            </a:r>
            <a:endParaRPr lang="en-US">
              <a:effectLst/>
              <a:ea typeface="Calibri" panose="020F0502020204030204" pitchFamily="34" charset="0"/>
            </a:endParaRPr>
          </a:p>
        </p:txBody>
      </p:sp>
      <p:sp>
        <p:nvSpPr>
          <p:cNvPr id="2" name="Slide Number Placeholder 5">
            <a:extLst>
              <a:ext uri="{FF2B5EF4-FFF2-40B4-BE49-F238E27FC236}">
                <a16:creationId xmlns:a16="http://schemas.microsoft.com/office/drawing/2014/main" id="{633A946A-D583-80A3-1D2D-27A1ECBBA68E}"/>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17</a:t>
            </a:r>
          </a:p>
        </p:txBody>
      </p:sp>
    </p:spTree>
    <p:extLst>
      <p:ext uri="{BB962C8B-B14F-4D97-AF65-F5344CB8AC3E}">
        <p14:creationId xmlns:p14="http://schemas.microsoft.com/office/powerpoint/2010/main" val="427722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Palabras finales</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838200" y="2295525"/>
            <a:ext cx="10515600" cy="3881438"/>
          </a:xfrm>
        </p:spPr>
        <p:txBody>
          <a:bodyPr>
            <a:normAutofit/>
          </a:bodyPr>
          <a:lstStyle/>
          <a:p>
            <a:pPr>
              <a:lnSpc>
                <a:spcPct val="100000"/>
              </a:lnSpc>
              <a:spcBef>
                <a:spcPts val="0"/>
              </a:spcBef>
              <a:spcAft>
                <a:spcPts val="3000"/>
              </a:spcAft>
            </a:pPr>
            <a:r>
              <a:rPr lang="es-ES" sz="3200"/>
              <a:t>Háganse una promesa y hágansela también a su familia.</a:t>
            </a:r>
          </a:p>
          <a:p>
            <a:pPr>
              <a:lnSpc>
                <a:spcPct val="100000"/>
              </a:lnSpc>
              <a:spcBef>
                <a:spcPts val="0"/>
              </a:spcBef>
              <a:spcAft>
                <a:spcPts val="3000"/>
              </a:spcAft>
            </a:pPr>
            <a:r>
              <a:rPr lang="es-ES" sz="3200"/>
              <a:t>Háganse la prueba de detección. ¡Puede salvarles la vida</a:t>
            </a:r>
            <a:r>
              <a:rPr lang="en-US" sz="3200"/>
              <a:t>!</a:t>
            </a:r>
          </a:p>
        </p:txBody>
      </p:sp>
      <p:sp>
        <p:nvSpPr>
          <p:cNvPr id="2" name="Slide Number Placeholder 5">
            <a:extLst>
              <a:ext uri="{FF2B5EF4-FFF2-40B4-BE49-F238E27FC236}">
                <a16:creationId xmlns:a16="http://schemas.microsoft.com/office/drawing/2014/main" id="{52232039-443D-E643-7C32-1DFF69854FF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18</a:t>
            </a:r>
          </a:p>
        </p:txBody>
      </p:sp>
      <p:pic>
        <p:nvPicPr>
          <p:cNvPr id="6" name="Picture 5">
            <a:extLst>
              <a:ext uri="{FF2B5EF4-FFF2-40B4-BE49-F238E27FC236}">
                <a16:creationId xmlns:a16="http://schemas.microsoft.com/office/drawing/2014/main" id="{D815F92E-C7B5-4D23-00D8-C15426681C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7844">
            <a:off x="868444" y="3857059"/>
            <a:ext cx="5029634" cy="2667608"/>
          </a:xfrm>
          <a:prstGeom prst="rect">
            <a:avLst/>
          </a:prstGeom>
        </p:spPr>
      </p:pic>
    </p:spTree>
    <p:extLst>
      <p:ext uri="{BB962C8B-B14F-4D97-AF65-F5344CB8AC3E}">
        <p14:creationId xmlns:p14="http://schemas.microsoft.com/office/powerpoint/2010/main" val="25165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22">
            <a:extLst>
              <a:ext uri="{FF2B5EF4-FFF2-40B4-BE49-F238E27FC236}">
                <a16:creationId xmlns:a16="http://schemas.microsoft.com/office/drawing/2014/main" id="{874320C9-219C-8117-FF6B-0337EDB68667}"/>
              </a:ext>
            </a:extLst>
          </p:cNvPr>
          <p:cNvSpPr/>
          <p:nvPr/>
        </p:nvSpPr>
        <p:spPr>
          <a:xfrm>
            <a:off x="430696" y="1658596"/>
            <a:ext cx="11330608" cy="5062879"/>
          </a:xfrm>
          <a:prstGeom prst="roundRect">
            <a:avLst/>
          </a:prstGeom>
          <a:solidFill>
            <a:srgbClr val="FEEEE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565817DB-599D-4B90-41A0-C959B28B1D3C}"/>
              </a:ext>
            </a:extLst>
          </p:cNvPr>
          <p:cNvSpPr>
            <a:spLocks noGrp="1"/>
          </p:cNvSpPr>
          <p:nvPr>
            <p:ph type="title"/>
          </p:nvPr>
        </p:nvSpPr>
        <p:spPr/>
        <p:txBody>
          <a:bodyPr/>
          <a:lstStyle/>
          <a:p>
            <a:r>
              <a:rPr lang="en-US"/>
              <a:t>Introducción</a:t>
            </a:r>
          </a:p>
        </p:txBody>
      </p:sp>
      <p:sp>
        <p:nvSpPr>
          <p:cNvPr id="9" name="Slide Number Placeholder 5">
            <a:extLst>
              <a:ext uri="{FF2B5EF4-FFF2-40B4-BE49-F238E27FC236}">
                <a16:creationId xmlns:a16="http://schemas.microsoft.com/office/drawing/2014/main" id="{6658CD6A-7918-C198-3BDA-5C7D610A5A1D}"/>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1</a:t>
            </a:r>
          </a:p>
        </p:txBody>
      </p:sp>
      <p:sp>
        <p:nvSpPr>
          <p:cNvPr id="11" name="Content Placeholder 10">
            <a:extLst>
              <a:ext uri="{FF2B5EF4-FFF2-40B4-BE49-F238E27FC236}">
                <a16:creationId xmlns:a16="http://schemas.microsoft.com/office/drawing/2014/main" id="{DD67022E-0115-8844-7E7F-D013D93F6584}"/>
              </a:ext>
            </a:extLst>
          </p:cNvPr>
          <p:cNvSpPr>
            <a:spLocks noGrp="1"/>
          </p:cNvSpPr>
          <p:nvPr>
            <p:ph idx="4294967295"/>
          </p:nvPr>
        </p:nvSpPr>
        <p:spPr>
          <a:xfrm>
            <a:off x="925286" y="1825625"/>
            <a:ext cx="10515600" cy="1472746"/>
          </a:xfrm>
        </p:spPr>
        <p:txBody>
          <a:bodyPr/>
          <a:lstStyle/>
          <a:p>
            <a:r>
              <a:rPr lang="en-US"/>
              <a:t>De qué hablaremos</a:t>
            </a:r>
          </a:p>
        </p:txBody>
      </p:sp>
      <p:sp>
        <p:nvSpPr>
          <p:cNvPr id="12" name="Content Placeholder 11">
            <a:extLst>
              <a:ext uri="{FF2B5EF4-FFF2-40B4-BE49-F238E27FC236}">
                <a16:creationId xmlns:a16="http://schemas.microsoft.com/office/drawing/2014/main" id="{9C4950C2-1167-9E26-FDC5-2326E33F05A5}"/>
              </a:ext>
            </a:extLst>
          </p:cNvPr>
          <p:cNvSpPr>
            <a:spLocks noGrp="1"/>
          </p:cNvSpPr>
          <p:nvPr>
            <p:ph sz="half" idx="4294967295"/>
          </p:nvPr>
        </p:nvSpPr>
        <p:spPr>
          <a:xfrm>
            <a:off x="925289" y="2481263"/>
            <a:ext cx="10515600" cy="3516312"/>
          </a:xfrm>
        </p:spPr>
        <p:txBody>
          <a:bodyPr lIns="0" rIns="0" numCol="2" spcCol="91440">
            <a:noAutofit/>
          </a:bodyPr>
          <a:lstStyle/>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es el cáncer de cuello uterino?</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¿Quiénes pueden contraer cáncer de cuello uterino?</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son las pruebas de detección del cáncer de cuello uterino?</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¿Por qué es importante hacerse la prueba</a:t>
            </a:r>
            <a:br>
              <a:rPr lang="es-ES" sz="1800">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¿Con qué frecuencia nos debemos hacer la prueba 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significa hacerse la prueba 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El aparato reproductor femenino</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pasa cuando nos hacemos la prueba</a:t>
            </a:r>
            <a:br>
              <a:rPr lang="es-ES" sz="1800">
                <a:effectLst/>
                <a:latin typeface="Segoe UI" panose="020B0502040204020203" pitchFamily="34" charset="0"/>
                <a:ea typeface="Calibri" panose="020F0502020204030204" pitchFamily="34" charset="0"/>
                <a:cs typeface="Times New Roman" panose="02020603050405020304" pitchFamily="18" charset="0"/>
              </a:rPr>
            </a:br>
            <a:r>
              <a:rPr lang="es-ES" sz="1800">
                <a:effectLst/>
                <a:latin typeface="Segoe UI" panose="020B0502040204020203" pitchFamily="34" charset="0"/>
                <a:ea typeface="Calibri" panose="020F0502020204030204" pitchFamily="34" charset="0"/>
                <a:cs typeface="Times New Roman" panose="02020603050405020304" pitchFamily="18" charset="0"/>
              </a:rPr>
              <a:t>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Virus del papiloma humano (VPH)</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¿Qué es la prueba del VPH?</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¿Cómo se obtienen los resultados de las pruebas 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¿Por qué algunas de nosotras no nos hacemos la prueba de detección?</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Testimonios</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1800">
                <a:effectLst/>
                <a:latin typeface="Segoe UI" panose="020B0502040204020203" pitchFamily="34" charset="0"/>
                <a:ea typeface="Calibri" panose="020F0502020204030204" pitchFamily="34" charset="0"/>
                <a:cs typeface="Times New Roman" panose="02020603050405020304" pitchFamily="18" charset="0"/>
              </a:rPr>
              <a:t>Palabras finales</a:t>
            </a:r>
          </a:p>
        </p:txBody>
      </p:sp>
      <p:pic>
        <p:nvPicPr>
          <p:cNvPr id="14" name="Picture 13">
            <a:extLst>
              <a:ext uri="{FF2B5EF4-FFF2-40B4-BE49-F238E27FC236}">
                <a16:creationId xmlns:a16="http://schemas.microsoft.com/office/drawing/2014/main" id="{8A941781-B3BE-B680-7315-0417CBD9A1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1306">
            <a:off x="8528014" y="-788975"/>
            <a:ext cx="4946173" cy="4946173"/>
          </a:xfrm>
          <a:prstGeom prst="rect">
            <a:avLst/>
          </a:prstGeom>
        </p:spPr>
      </p:pic>
    </p:spTree>
    <p:extLst>
      <p:ext uri="{BB962C8B-B14F-4D97-AF65-F5344CB8AC3E}">
        <p14:creationId xmlns:p14="http://schemas.microsoft.com/office/powerpoint/2010/main" val="54696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4A8-0B41-C5E8-830F-F36D9E0781F3}"/>
              </a:ext>
            </a:extLst>
          </p:cNvPr>
          <p:cNvSpPr>
            <a:spLocks noGrp="1"/>
          </p:cNvSpPr>
          <p:nvPr>
            <p:ph type="title"/>
          </p:nvPr>
        </p:nvSpPr>
        <p:spPr/>
        <p:txBody>
          <a:bodyPr/>
          <a:lstStyle/>
          <a:p>
            <a:r>
              <a:rPr lang="en-US"/>
              <a:t>Gracias</a:t>
            </a:r>
          </a:p>
        </p:txBody>
      </p:sp>
    </p:spTree>
    <p:extLst>
      <p:ext uri="{BB962C8B-B14F-4D97-AF65-F5344CB8AC3E}">
        <p14:creationId xmlns:p14="http://schemas.microsoft.com/office/powerpoint/2010/main" val="229435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¿Qué es el cáncer de cuello uterino?</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20000"/>
              </a:spcAft>
            </a:pPr>
            <a:r>
              <a:rPr lang="en-US"/>
              <a:t>Células normales</a:t>
            </a:r>
          </a:p>
          <a:p>
            <a:pPr marL="8229600">
              <a:lnSpc>
                <a:spcPct val="100000"/>
              </a:lnSpc>
              <a:spcBef>
                <a:spcPts val="0"/>
              </a:spcBef>
            </a:pPr>
            <a:r>
              <a:rPr lang="en-US"/>
              <a:t>Células cancerígenas</a:t>
            </a:r>
          </a:p>
        </p:txBody>
      </p:sp>
      <p:sp>
        <p:nvSpPr>
          <p:cNvPr id="2" name="Slide Number Placeholder 5">
            <a:extLst>
              <a:ext uri="{FF2B5EF4-FFF2-40B4-BE49-F238E27FC236}">
                <a16:creationId xmlns:a16="http://schemas.microsoft.com/office/drawing/2014/main" id="{BE05E199-5AD9-9936-DCFA-0438D3230647}"/>
              </a:ext>
            </a:extLst>
          </p:cNvPr>
          <p:cNvSpPr>
            <a:spLocks noGrp="1"/>
          </p:cNvSpPr>
          <p:nvPr>
            <p:ph type="sldNum" sz="quarter" idx="12"/>
          </p:nvPr>
        </p:nvSpPr>
        <p:spPr>
          <a:xfrm>
            <a:off x="9763125" y="6356350"/>
            <a:ext cx="1590675"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2</a:t>
            </a:r>
          </a:p>
        </p:txBody>
      </p:sp>
      <p:pic>
        <p:nvPicPr>
          <p:cNvPr id="8" name="Picture 7" descr="Células normales">
            <a:extLst>
              <a:ext uri="{FF2B5EF4-FFF2-40B4-BE49-F238E27FC236}">
                <a16:creationId xmlns:a16="http://schemas.microsoft.com/office/drawing/2014/main" id="{F171B54F-A34B-0B12-F218-D94B62020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64" y="2409009"/>
            <a:ext cx="3924300" cy="3672840"/>
          </a:xfrm>
          <a:prstGeom prst="rect">
            <a:avLst/>
          </a:prstGeom>
        </p:spPr>
      </p:pic>
      <p:pic>
        <p:nvPicPr>
          <p:cNvPr id="10" name="Picture 9" descr="Células cancerígenas">
            <a:extLst>
              <a:ext uri="{FF2B5EF4-FFF2-40B4-BE49-F238E27FC236}">
                <a16:creationId xmlns:a16="http://schemas.microsoft.com/office/drawing/2014/main" id="{D08A2361-21AE-D3EC-2CC5-89B5A9896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27" y="1027906"/>
            <a:ext cx="3528060" cy="3771900"/>
          </a:xfrm>
          <a:prstGeom prst="rect">
            <a:avLst/>
          </a:prstGeom>
        </p:spPr>
      </p:pic>
    </p:spTree>
    <p:extLst>
      <p:ext uri="{BB962C8B-B14F-4D97-AF65-F5344CB8AC3E}">
        <p14:creationId xmlns:p14="http://schemas.microsoft.com/office/powerpoint/2010/main" val="6884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1019175" y="365125"/>
            <a:ext cx="10334625" cy="1325563"/>
          </a:xfrm>
        </p:spPr>
        <p:txBody>
          <a:bodyPr/>
          <a:lstStyle/>
          <a:p>
            <a:r>
              <a:rPr lang="es-ES"/>
              <a:t>¿Quiénes pueden contraer cáncer de cuello uterino?</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341120" y="1825625"/>
            <a:ext cx="10012680" cy="4351338"/>
          </a:xfrm>
        </p:spPr>
        <p:txBody>
          <a:bodyPr>
            <a:normAutofit/>
          </a:bodyPr>
          <a:lstStyle/>
          <a:p>
            <a:pPr>
              <a:lnSpc>
                <a:spcPct val="100000"/>
              </a:lnSpc>
              <a:spcBef>
                <a:spcPts val="0"/>
              </a:spcBef>
              <a:spcAft>
                <a:spcPts val="2800"/>
              </a:spcAft>
            </a:pPr>
            <a:r>
              <a:rPr lang="es-ES"/>
              <a:t>Cualquier mujer puede contraer cáncer de cuello uterino</a:t>
            </a:r>
            <a:r>
              <a:rPr lang="en-US"/>
              <a:t>.</a:t>
            </a:r>
          </a:p>
          <a:p>
            <a:pPr>
              <a:lnSpc>
                <a:spcPct val="100000"/>
              </a:lnSpc>
              <a:spcBef>
                <a:spcPts val="0"/>
              </a:spcBef>
              <a:spcAft>
                <a:spcPts val="2800"/>
              </a:spcAft>
            </a:pPr>
            <a:r>
              <a:rPr lang="es-ES"/>
              <a:t>Algunas mujeres tienen una mayor probabilidad</a:t>
            </a:r>
            <a:r>
              <a:rPr lang="en-US"/>
              <a:t>.</a:t>
            </a:r>
          </a:p>
        </p:txBody>
      </p:sp>
      <p:sp>
        <p:nvSpPr>
          <p:cNvPr id="2" name="Slide Number Placeholder 5">
            <a:extLst>
              <a:ext uri="{FF2B5EF4-FFF2-40B4-BE49-F238E27FC236}">
                <a16:creationId xmlns:a16="http://schemas.microsoft.com/office/drawing/2014/main" id="{7FDB3AA4-BAC5-9711-2B04-1FD459913E9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3</a:t>
            </a:r>
          </a:p>
        </p:txBody>
      </p:sp>
      <p:pic>
        <p:nvPicPr>
          <p:cNvPr id="6" name="Picture 5">
            <a:extLst>
              <a:ext uri="{FF2B5EF4-FFF2-40B4-BE49-F238E27FC236}">
                <a16:creationId xmlns:a16="http://schemas.microsoft.com/office/drawing/2014/main" id="{15A2F88A-A04F-4449-E69E-552674110E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08" y="3257082"/>
            <a:ext cx="3950600" cy="3061397"/>
          </a:xfrm>
          <a:prstGeom prst="rect">
            <a:avLst/>
          </a:prstGeom>
        </p:spPr>
      </p:pic>
    </p:spTree>
    <p:extLst>
      <p:ext uri="{BB962C8B-B14F-4D97-AF65-F5344CB8AC3E}">
        <p14:creationId xmlns:p14="http://schemas.microsoft.com/office/powerpoint/2010/main" val="313889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¿Qué son las pruebas de detección</a:t>
            </a:r>
            <a:br>
              <a:rPr lang="es-ES"/>
            </a:br>
            <a:r>
              <a:rPr lang="es-ES"/>
              <a:t>del cáncer de cuello uterino?</a:t>
            </a:r>
            <a:endParaRPr lang="en-US"/>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normAutofit/>
          </a:bodyPr>
          <a:lstStyle/>
          <a:p>
            <a:pPr>
              <a:lnSpc>
                <a:spcPct val="100000"/>
              </a:lnSpc>
              <a:spcBef>
                <a:spcPts val="0"/>
              </a:spcBef>
              <a:spcAft>
                <a:spcPts val="3000"/>
              </a:spcAft>
            </a:pPr>
            <a:r>
              <a:rPr lang="es-ES" sz="2000"/>
              <a:t>Las mujeres de 21 a 29 años de edad deben hacerse la prueba de Papanicoláu cada 3 años</a:t>
            </a:r>
            <a:r>
              <a:rPr lang="en-US" sz="2000"/>
              <a:t>.</a:t>
            </a:r>
          </a:p>
          <a:p>
            <a:pPr>
              <a:lnSpc>
                <a:spcPct val="100000"/>
              </a:lnSpc>
              <a:spcBef>
                <a:spcPts val="0"/>
              </a:spcBef>
              <a:spcAft>
                <a:spcPts val="900"/>
              </a:spcAft>
            </a:pPr>
            <a:r>
              <a:rPr lang="es-ES" sz="2000"/>
              <a:t>Después de los 30 años, las mujeres tienen 3 opciones</a:t>
            </a:r>
            <a:r>
              <a:rPr lang="en-US" sz="2000"/>
              <a:t>:</a:t>
            </a:r>
          </a:p>
        </p:txBody>
      </p:sp>
      <p:sp>
        <p:nvSpPr>
          <p:cNvPr id="2" name="Slide Number Placeholder 5">
            <a:extLst>
              <a:ext uri="{FF2B5EF4-FFF2-40B4-BE49-F238E27FC236}">
                <a16:creationId xmlns:a16="http://schemas.microsoft.com/office/drawing/2014/main" id="{68B63041-178A-2C8D-C8D8-F1D83FB36DA4}"/>
              </a:ext>
            </a:extLst>
          </p:cNvPr>
          <p:cNvSpPr>
            <a:spLocks noGrp="1"/>
          </p:cNvSpPr>
          <p:nvPr>
            <p:ph type="sldNum" sz="quarter" idx="12"/>
          </p:nvPr>
        </p:nvSpPr>
        <p:spPr>
          <a:xfrm>
            <a:off x="10001250" y="6356350"/>
            <a:ext cx="1352550"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4</a:t>
            </a:r>
          </a:p>
        </p:txBody>
      </p:sp>
      <p:sp>
        <p:nvSpPr>
          <p:cNvPr id="6" name="Oval 5">
            <a:extLst>
              <a:ext uri="{FF2B5EF4-FFF2-40B4-BE49-F238E27FC236}">
                <a16:creationId xmlns:a16="http://schemas.microsoft.com/office/drawing/2014/main" id="{6E2140ED-EC7B-35C9-46A8-F60F47BFA33D}"/>
              </a:ext>
            </a:extLst>
          </p:cNvPr>
          <p:cNvSpPr/>
          <p:nvPr/>
        </p:nvSpPr>
        <p:spPr>
          <a:xfrm>
            <a:off x="1734910" y="3113310"/>
            <a:ext cx="2377440" cy="2377440"/>
          </a:xfrm>
          <a:prstGeom prst="ellipse">
            <a:avLst/>
          </a:prstGeom>
          <a:solidFill>
            <a:srgbClr val="9A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Una prueba de Papanicoláu cada 3 años</a:t>
            </a:r>
            <a:endParaRPr lang="en-US" sz="2000">
              <a:solidFill>
                <a:srgbClr val="1E325A"/>
              </a:solidFill>
              <a:latin typeface="Segoe UI" panose="020B0502040204020203" pitchFamily="34" charset="0"/>
              <a:cs typeface="Segoe UI" panose="020B0502040204020203" pitchFamily="34" charset="0"/>
            </a:endParaRPr>
          </a:p>
        </p:txBody>
      </p:sp>
      <p:sp>
        <p:nvSpPr>
          <p:cNvPr id="7" name="Oval 6">
            <a:extLst>
              <a:ext uri="{FF2B5EF4-FFF2-40B4-BE49-F238E27FC236}">
                <a16:creationId xmlns:a16="http://schemas.microsoft.com/office/drawing/2014/main" id="{295A6E61-CB7F-99A2-3160-F8B6162DE8EC}"/>
              </a:ext>
            </a:extLst>
          </p:cNvPr>
          <p:cNvSpPr/>
          <p:nvPr/>
        </p:nvSpPr>
        <p:spPr>
          <a:xfrm>
            <a:off x="5235347" y="3102426"/>
            <a:ext cx="2377440" cy="2377440"/>
          </a:xfrm>
          <a:prstGeom prst="ellipse">
            <a:avLst/>
          </a:prstGeom>
          <a:solidFill>
            <a:srgbClr val="F3D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a:solidFill>
                  <a:srgbClr val="1E325A"/>
                </a:solidFill>
                <a:latin typeface="Segoe UI" panose="020B0502040204020203" pitchFamily="34" charset="0"/>
                <a:cs typeface="Segoe UI" panose="020B0502040204020203" pitchFamily="34" charset="0"/>
              </a:rPr>
              <a:t>Una prueba del VPH cada 5 años</a:t>
            </a:r>
            <a:endParaRPr lang="en-US" sz="2000">
              <a:solidFill>
                <a:srgbClr val="1E325A"/>
              </a:solidFill>
              <a:latin typeface="Segoe UI" panose="020B0502040204020203" pitchFamily="34" charset="0"/>
              <a:cs typeface="Segoe UI" panose="020B0502040204020203" pitchFamily="34" charset="0"/>
            </a:endParaRPr>
          </a:p>
        </p:txBody>
      </p:sp>
      <p:sp>
        <p:nvSpPr>
          <p:cNvPr id="8" name="Oval 7">
            <a:extLst>
              <a:ext uri="{FF2B5EF4-FFF2-40B4-BE49-F238E27FC236}">
                <a16:creationId xmlns:a16="http://schemas.microsoft.com/office/drawing/2014/main" id="{2C4D490B-4A73-FAA0-F21A-FE325F202609}"/>
              </a:ext>
            </a:extLst>
          </p:cNvPr>
          <p:cNvSpPr/>
          <p:nvPr/>
        </p:nvSpPr>
        <p:spPr>
          <a:xfrm>
            <a:off x="8735785" y="3102427"/>
            <a:ext cx="2377440" cy="2377440"/>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s-ES" sz="2000">
                <a:solidFill>
                  <a:srgbClr val="1E325A"/>
                </a:solidFill>
                <a:latin typeface="Segoe UI" panose="020B0502040204020203" pitchFamily="34" charset="0"/>
                <a:cs typeface="Segoe UI" panose="020B0502040204020203" pitchFamily="34" charset="0"/>
              </a:rPr>
              <a:t>Una prueba de Papanicoláu junto con una prueba del VPH cada 5 años</a:t>
            </a:r>
            <a:endParaRPr lang="en-US" sz="2000">
              <a:solidFill>
                <a:srgbClr val="1E325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727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s-ES"/>
              <a:t>¿Por qué es importante hacerse la prueba de</a:t>
            </a:r>
            <a:br>
              <a:rPr lang="es-ES"/>
            </a:br>
            <a:r>
              <a:rPr lang="es-ES"/>
              <a:t>detección del cáncer de cuello uterino</a:t>
            </a:r>
            <a:r>
              <a:rPr lang="en-US"/>
              <a:t>?</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p:txBody>
          <a:bodyPr/>
          <a:lstStyle/>
          <a:p>
            <a:pPr>
              <a:lnSpc>
                <a:spcPct val="100000"/>
              </a:lnSpc>
              <a:spcBef>
                <a:spcPts val="0"/>
              </a:spcBef>
              <a:spcAft>
                <a:spcPts val="1400"/>
              </a:spcAft>
            </a:pPr>
            <a:r>
              <a:rPr lang="es-ES"/>
              <a:t>La prueba de detección puede ayudarnos a mantenernos sanas. Es una parte importante de nuestra salud</a:t>
            </a:r>
            <a:r>
              <a:rPr lang="en-US"/>
              <a:t>.</a:t>
            </a: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2000">
                <a:effectLst/>
                <a:latin typeface="Segoe UI" panose="020B0502040204020203" pitchFamily="34" charset="0"/>
                <a:ea typeface="Calibri" panose="020F0502020204030204" pitchFamily="34" charset="0"/>
                <a:cs typeface="Times New Roman" panose="02020603050405020304" pitchFamily="18" charset="0"/>
              </a:rPr>
              <a:t>La prueba de Papanicoláu puede encontrar células anormales</a:t>
            </a:r>
            <a:br>
              <a:rPr lang="es-ES" sz="2000">
                <a:effectLst/>
                <a:latin typeface="Segoe UI" panose="020B0502040204020203" pitchFamily="34" charset="0"/>
                <a:ea typeface="Calibri" panose="020F0502020204030204" pitchFamily="34" charset="0"/>
                <a:cs typeface="Times New Roman" panose="02020603050405020304" pitchFamily="18" charset="0"/>
              </a:rPr>
            </a:br>
            <a:r>
              <a:rPr lang="es-ES" sz="2000">
                <a:effectLst/>
                <a:latin typeface="Segoe UI" panose="020B0502040204020203" pitchFamily="34" charset="0"/>
                <a:ea typeface="Calibri" panose="020F0502020204030204" pitchFamily="34" charset="0"/>
                <a:cs typeface="Times New Roman" panose="02020603050405020304" pitchFamily="18" charset="0"/>
              </a:rPr>
              <a:t>en el cuello uterino. Si estas células se detectan y se tratan</a:t>
            </a:r>
            <a:br>
              <a:rPr lang="es-ES" sz="2000">
                <a:effectLst/>
                <a:latin typeface="Segoe UI" panose="020B0502040204020203" pitchFamily="34" charset="0"/>
                <a:ea typeface="Calibri" panose="020F0502020204030204" pitchFamily="34" charset="0"/>
                <a:cs typeface="Times New Roman" panose="02020603050405020304" pitchFamily="18" charset="0"/>
              </a:rPr>
            </a:br>
            <a:r>
              <a:rPr lang="es-ES" sz="2000">
                <a:effectLst/>
                <a:latin typeface="Segoe UI" panose="020B0502040204020203" pitchFamily="34" charset="0"/>
                <a:ea typeface="Calibri" panose="020F0502020204030204" pitchFamily="34" charset="0"/>
                <a:cs typeface="Times New Roman" panose="02020603050405020304" pitchFamily="18" charset="0"/>
              </a:rPr>
              <a:t>temprano, ¡se puede prevenir el cáncer</a:t>
            </a:r>
            <a:r>
              <a:rPr lang="en-US" sz="2000">
                <a:cs typeface="Times New Roman" panose="02020603050405020304" pitchFamily="18" charset="0"/>
              </a:rPr>
              <a:t>!</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a:p>
            <a:pPr marL="457200" marR="0" lvl="0" indent="-228600">
              <a:lnSpc>
                <a:spcPct val="100000"/>
              </a:lnSpc>
              <a:spcBef>
                <a:spcPts val="0"/>
              </a:spcBef>
              <a:spcAft>
                <a:spcPts val="1200"/>
              </a:spcAft>
              <a:buClr>
                <a:srgbClr val="E64B4B"/>
              </a:buClr>
              <a:buFont typeface="Symbol" panose="05050102010706020507" pitchFamily="18" charset="2"/>
              <a:buChar char=""/>
            </a:pPr>
            <a:r>
              <a:rPr lang="es-ES" sz="2000">
                <a:effectLst/>
                <a:latin typeface="Segoe UI" panose="020B0502040204020203" pitchFamily="34" charset="0"/>
                <a:ea typeface="Calibri" panose="020F0502020204030204" pitchFamily="34" charset="0"/>
                <a:cs typeface="Times New Roman" panose="02020603050405020304" pitchFamily="18" charset="0"/>
              </a:rPr>
              <a:t>La prueba del VPH detecta el virus que puede causar</a:t>
            </a:r>
            <a:br>
              <a:rPr lang="es-ES" sz="2000">
                <a:effectLst/>
                <a:latin typeface="Segoe UI" panose="020B0502040204020203" pitchFamily="34" charset="0"/>
                <a:ea typeface="Calibri" panose="020F0502020204030204" pitchFamily="34" charset="0"/>
                <a:cs typeface="Times New Roman" panose="02020603050405020304" pitchFamily="18" charset="0"/>
              </a:rPr>
            </a:br>
            <a:r>
              <a:rPr lang="es-ES" sz="2000">
                <a:effectLst/>
                <a:latin typeface="Segoe UI" panose="020B0502040204020203" pitchFamily="34" charset="0"/>
                <a:ea typeface="Calibri" panose="020F0502020204030204" pitchFamily="34" charset="0"/>
                <a:cs typeface="Times New Roman" panose="02020603050405020304" pitchFamily="18" charset="0"/>
              </a:rPr>
              <a:t>cambios en las células en el cuello uterino</a:t>
            </a:r>
            <a:r>
              <a:rPr lang="en-US" sz="2000"/>
              <a:t>.</a:t>
            </a:r>
            <a:endParaRPr lang="en-US" sz="200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44500993-F13C-211A-7627-07B293A5F95F}"/>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5</a:t>
            </a:r>
          </a:p>
        </p:txBody>
      </p:sp>
      <p:pic>
        <p:nvPicPr>
          <p:cNvPr id="7" name="Picture 6">
            <a:extLst>
              <a:ext uri="{FF2B5EF4-FFF2-40B4-BE49-F238E27FC236}">
                <a16:creationId xmlns:a16="http://schemas.microsoft.com/office/drawing/2014/main" id="{4678A775-B066-9E7B-D4B7-517CF28C27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00" y="2786837"/>
            <a:ext cx="3950600" cy="3569513"/>
          </a:xfrm>
          <a:prstGeom prst="rect">
            <a:avLst/>
          </a:prstGeom>
        </p:spPr>
      </p:pic>
    </p:spTree>
    <p:extLst>
      <p:ext uri="{BB962C8B-B14F-4D97-AF65-F5344CB8AC3E}">
        <p14:creationId xmlns:p14="http://schemas.microsoft.com/office/powerpoint/2010/main" val="29638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419100" y="365125"/>
            <a:ext cx="10934700" cy="1325563"/>
          </a:xfrm>
        </p:spPr>
        <p:txBody>
          <a:bodyPr/>
          <a:lstStyle/>
          <a:p>
            <a:r>
              <a:rPr lang="es-ES"/>
              <a:t>¿Con qué frecuencia nos debemos hacer la prueba de detección del cáncer de cuello uterino</a:t>
            </a:r>
            <a:r>
              <a:rPr lang="en-US"/>
              <a:t>?</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500743" y="1825625"/>
            <a:ext cx="11049000" cy="2451100"/>
          </a:xfrm>
        </p:spPr>
        <p:txBody>
          <a:bodyPr>
            <a:normAutofit/>
          </a:bodyPr>
          <a:lstStyle/>
          <a:p>
            <a:pPr>
              <a:lnSpc>
                <a:spcPct val="100000"/>
              </a:lnSpc>
              <a:spcBef>
                <a:spcPts val="0"/>
              </a:spcBef>
              <a:spcAft>
                <a:spcPts val="1000"/>
              </a:spcAft>
            </a:pPr>
            <a:r>
              <a:rPr lang="es-ES" sz="2000"/>
              <a:t>¿Quiénes se deben hacer las pruebas de detección? Fíjense que hay diferentes recomendaciones para diferentes edades.</a:t>
            </a:r>
          </a:p>
          <a:p>
            <a:pPr>
              <a:lnSpc>
                <a:spcPct val="100000"/>
              </a:lnSpc>
              <a:spcBef>
                <a:spcPts val="0"/>
              </a:spcBef>
              <a:spcAft>
                <a:spcPts val="1000"/>
              </a:spcAft>
            </a:pPr>
            <a:r>
              <a:rPr lang="es-ES" sz="2000"/>
              <a:t>Las mujeres de 21 a 29 años deben hacerse la prueba de Papanicoláu cada 3 años.</a:t>
            </a:r>
          </a:p>
          <a:p>
            <a:pPr>
              <a:lnSpc>
                <a:spcPct val="100000"/>
              </a:lnSpc>
              <a:spcBef>
                <a:spcPts val="0"/>
              </a:spcBef>
              <a:spcAft>
                <a:spcPts val="1000"/>
              </a:spcAft>
            </a:pPr>
            <a:r>
              <a:rPr lang="es-ES" sz="2000"/>
              <a:t>Después de los 30 años, las mujeres tienen 3 opciones</a:t>
            </a:r>
            <a:r>
              <a:rPr lang="en-US" sz="2000"/>
              <a:t>:</a:t>
            </a:r>
          </a:p>
          <a:p>
            <a:pPr marL="571500" indent="-342900">
              <a:lnSpc>
                <a:spcPct val="100000"/>
              </a:lnSpc>
              <a:spcBef>
                <a:spcPts val="0"/>
              </a:spcBef>
              <a:spcAft>
                <a:spcPts val="500"/>
              </a:spcAft>
              <a:buClr>
                <a:srgbClr val="E64B4B"/>
              </a:buClr>
              <a:buFont typeface="Symbol" panose="05050102010706020507" pitchFamily="18" charset="2"/>
              <a:buChar char=""/>
            </a:pPr>
            <a:r>
              <a:rPr lang="es-ES" sz="2000"/>
              <a:t>Una prueba de Papanicoláu cada 3 años</a:t>
            </a:r>
          </a:p>
          <a:p>
            <a:pPr marL="571500" indent="-342900">
              <a:lnSpc>
                <a:spcPct val="100000"/>
              </a:lnSpc>
              <a:spcBef>
                <a:spcPts val="0"/>
              </a:spcBef>
              <a:spcAft>
                <a:spcPts val="500"/>
              </a:spcAft>
              <a:buClr>
                <a:srgbClr val="E64B4B"/>
              </a:buClr>
              <a:buFont typeface="Symbol" panose="05050102010706020507" pitchFamily="18" charset="2"/>
              <a:buChar char=""/>
            </a:pPr>
            <a:r>
              <a:rPr lang="es-ES" sz="2000"/>
              <a:t>Una prueba del VPH cada 5 años</a:t>
            </a:r>
          </a:p>
          <a:p>
            <a:pPr marL="571500" indent="-342900">
              <a:lnSpc>
                <a:spcPct val="100000"/>
              </a:lnSpc>
              <a:spcBef>
                <a:spcPts val="0"/>
              </a:spcBef>
              <a:spcAft>
                <a:spcPts val="500"/>
              </a:spcAft>
              <a:buClr>
                <a:srgbClr val="E64B4B"/>
              </a:buClr>
              <a:buFont typeface="Symbol" panose="05050102010706020507" pitchFamily="18" charset="2"/>
              <a:buChar char=""/>
            </a:pPr>
            <a:r>
              <a:rPr lang="es-ES" sz="2000"/>
              <a:t>Una prueba de Papanicoláu y del VPH cada 5 años (llamada prueba conjunta)</a:t>
            </a:r>
            <a:r>
              <a:rPr lang="en-US" sz="2000"/>
              <a:t>.</a:t>
            </a:r>
          </a:p>
        </p:txBody>
      </p:sp>
      <p:sp>
        <p:nvSpPr>
          <p:cNvPr id="3" name="Slide Number Placeholder 5">
            <a:extLst>
              <a:ext uri="{FF2B5EF4-FFF2-40B4-BE49-F238E27FC236}">
                <a16:creationId xmlns:a16="http://schemas.microsoft.com/office/drawing/2014/main" id="{709C7C9F-817E-B381-8710-5184313F28ED}"/>
              </a:ext>
            </a:extLst>
          </p:cNvPr>
          <p:cNvSpPr>
            <a:spLocks noGrp="1"/>
          </p:cNvSpPr>
          <p:nvPr>
            <p:ph type="sldNum" sz="quarter" idx="12"/>
          </p:nvPr>
        </p:nvSpPr>
        <p:spPr>
          <a:xfrm>
            <a:off x="10001250" y="6356350"/>
            <a:ext cx="1352550"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6</a:t>
            </a:r>
          </a:p>
        </p:txBody>
      </p:sp>
      <p:sp>
        <p:nvSpPr>
          <p:cNvPr id="6" name="Content Placeholder 4">
            <a:extLst>
              <a:ext uri="{FF2B5EF4-FFF2-40B4-BE49-F238E27FC236}">
                <a16:creationId xmlns:a16="http://schemas.microsoft.com/office/drawing/2014/main" id="{33833D1C-B09E-A437-B2D4-5495259D58C0}"/>
              </a:ext>
            </a:extLst>
          </p:cNvPr>
          <p:cNvSpPr txBox="1">
            <a:spLocks/>
          </p:cNvSpPr>
          <p:nvPr/>
        </p:nvSpPr>
        <p:spPr>
          <a:xfrm>
            <a:off x="2227490" y="4656138"/>
            <a:ext cx="9572624" cy="1836737"/>
          </a:xfrm>
          <a:prstGeom prst="rect">
            <a:avLst/>
          </a:prstGeom>
        </p:spPr>
        <p:txBody>
          <a:bodyPr vert="horz" lIns="91440" tIns="45720" rIns="91440" bIns="45720" numCol="2" spcCol="457200" rtlCol="0">
            <a:noAutofit/>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1000"/>
              </a:spcAft>
            </a:pPr>
            <a:r>
              <a:rPr lang="es-ES" sz="1800"/>
              <a:t>Después de los 65 años, las mujeres podrían dejar de hacerse la prueba de detección </a:t>
            </a:r>
            <a:r>
              <a:rPr lang="es-ES" sz="1800" b="1"/>
              <a:t>O</a:t>
            </a:r>
            <a:r>
              <a:rPr lang="es-ES" sz="1800"/>
              <a:t> podrían necesitarla si llevan un tiempo sin hacérsela y no se han sometido a una histerectomía. Deben hablar con su médico</a:t>
            </a:r>
            <a:r>
              <a:rPr lang="en-US" sz="1800"/>
              <a:t>.</a:t>
            </a:r>
            <a:br>
              <a:rPr lang="en-US" sz="1800"/>
            </a:br>
            <a:r>
              <a:rPr lang="es-ES" sz="1800"/>
              <a:t>En la mayoría de los casos, si una mujer se ha sometido a una histerectomía, no necesitará hacerse la prueba de detección. Pero debe preguntarle a su médico si necesita hacérsela</a:t>
            </a:r>
            <a:r>
              <a:rPr lang="en-US" sz="1800"/>
              <a:t>.</a:t>
            </a:r>
          </a:p>
        </p:txBody>
      </p:sp>
    </p:spTree>
    <p:extLst>
      <p:ext uri="{BB962C8B-B14F-4D97-AF65-F5344CB8AC3E}">
        <p14:creationId xmlns:p14="http://schemas.microsoft.com/office/powerpoint/2010/main" val="157384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8535A7-2E21-7442-E5C5-B9D9B8C8DB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928" y="-1395253"/>
            <a:ext cx="4946173" cy="4946173"/>
          </a:xfrm>
          <a:prstGeom prst="rect">
            <a:avLst/>
          </a:prstGeom>
        </p:spPr>
      </p:pic>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a:xfrm>
            <a:off x="2822712" y="365125"/>
            <a:ext cx="8531087" cy="1325563"/>
          </a:xfrm>
        </p:spPr>
        <p:txBody>
          <a:bodyPr/>
          <a:lstStyle/>
          <a:p>
            <a:r>
              <a:rPr lang="es-ES"/>
              <a:t>¿Qué significa hacerse la prueba</a:t>
            </a:r>
            <a:br>
              <a:rPr lang="es-ES"/>
            </a:br>
            <a:r>
              <a:rPr lang="es-ES"/>
              <a:t>de detección?</a:t>
            </a:r>
            <a:endParaRPr lang="en-US"/>
          </a:p>
        </p:txBody>
      </p:sp>
      <p:sp>
        <p:nvSpPr>
          <p:cNvPr id="2" name="Slide Number Placeholder 5">
            <a:extLst>
              <a:ext uri="{FF2B5EF4-FFF2-40B4-BE49-F238E27FC236}">
                <a16:creationId xmlns:a16="http://schemas.microsoft.com/office/drawing/2014/main" id="{40A5B384-85A8-41EA-03FF-16BB8685402C}"/>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7</a:t>
            </a:r>
          </a:p>
        </p:txBody>
      </p:sp>
      <p:sp>
        <p:nvSpPr>
          <p:cNvPr id="3" name="Oval 2">
            <a:extLst>
              <a:ext uri="{FF2B5EF4-FFF2-40B4-BE49-F238E27FC236}">
                <a16:creationId xmlns:a16="http://schemas.microsoft.com/office/drawing/2014/main" id="{BD617134-AC30-66C0-6D79-047F5B1E0650}"/>
              </a:ext>
            </a:extLst>
          </p:cNvPr>
          <p:cNvSpPr/>
          <p:nvPr/>
        </p:nvSpPr>
        <p:spPr>
          <a:xfrm>
            <a:off x="489851" y="3287482"/>
            <a:ext cx="5179559" cy="2747963"/>
          </a:xfrm>
          <a:prstGeom prst="ellipse">
            <a:avLst/>
          </a:prstGeom>
          <a:solidFill>
            <a:srgbClr val="9ADA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600">
                <a:solidFill>
                  <a:srgbClr val="1E325A"/>
                </a:solidFill>
                <a:latin typeface="Segoe UI" panose="020B0502040204020203" pitchFamily="34" charset="0"/>
                <a:cs typeface="Segoe UI" panose="020B0502040204020203" pitchFamily="34" charset="0"/>
              </a:rPr>
              <a:t>Una prueba de Papanicoláu, que revisa si en el cuello uterino hay células anormales que podrían convertirse en cáncer de cuello uterino. La prueba de Papanicoláu también puede detectar el cáncer de cuello uterino en una etapa temprana, cuando es más fácil de tratar</a:t>
            </a:r>
            <a:r>
              <a:rPr lang="en-US" sz="1600">
                <a:solidFill>
                  <a:srgbClr val="1E325A"/>
                </a:solidFill>
                <a:latin typeface="Segoe UI" panose="020B0502040204020203" pitchFamily="34" charset="0"/>
                <a:cs typeface="Segoe UI" panose="020B0502040204020203" pitchFamily="34" charset="0"/>
              </a:rPr>
              <a:t>.</a:t>
            </a:r>
          </a:p>
        </p:txBody>
      </p:sp>
      <p:sp>
        <p:nvSpPr>
          <p:cNvPr id="6" name="Oval 5">
            <a:extLst>
              <a:ext uri="{FF2B5EF4-FFF2-40B4-BE49-F238E27FC236}">
                <a16:creationId xmlns:a16="http://schemas.microsoft.com/office/drawing/2014/main" id="{8422564E-0163-1AB0-3ACF-092E6204E1B4}"/>
              </a:ext>
            </a:extLst>
          </p:cNvPr>
          <p:cNvSpPr/>
          <p:nvPr/>
        </p:nvSpPr>
        <p:spPr>
          <a:xfrm>
            <a:off x="5181602" y="4167417"/>
            <a:ext cx="4256314" cy="2188027"/>
          </a:xfrm>
          <a:prstGeom prst="ellipse">
            <a:avLst/>
          </a:prstGeom>
          <a:solidFill>
            <a:srgbClr val="F3D07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600">
                <a:solidFill>
                  <a:srgbClr val="1E325A"/>
                </a:solidFill>
                <a:latin typeface="Segoe UI" panose="020B0502040204020203" pitchFamily="34" charset="0"/>
                <a:cs typeface="Segoe UI" panose="020B0502040204020203" pitchFamily="34" charset="0"/>
              </a:rPr>
              <a:t>Una prueba del VPH, que puede indicar si usted tiene el virus que puede causar cáncer de cuello uterino. Las células que el médico recolecta se examinarán para detectar el VPH</a:t>
            </a:r>
            <a:r>
              <a:rPr lang="en-US" sz="1600">
                <a:solidFill>
                  <a:srgbClr val="1E325A"/>
                </a:solidFill>
                <a:latin typeface="Segoe UI" panose="020B0502040204020203" pitchFamily="34" charset="0"/>
                <a:cs typeface="Segoe UI" panose="020B0502040204020203" pitchFamily="34" charset="0"/>
              </a:rPr>
              <a:t>.</a:t>
            </a:r>
          </a:p>
        </p:txBody>
      </p:sp>
      <p:sp>
        <p:nvSpPr>
          <p:cNvPr id="7" name="Oval 6">
            <a:extLst>
              <a:ext uri="{FF2B5EF4-FFF2-40B4-BE49-F238E27FC236}">
                <a16:creationId xmlns:a16="http://schemas.microsoft.com/office/drawing/2014/main" id="{B1B47D32-2FDF-4A34-BD0F-5C7237EAC736}"/>
              </a:ext>
            </a:extLst>
          </p:cNvPr>
          <p:cNvSpPr/>
          <p:nvPr/>
        </p:nvSpPr>
        <p:spPr>
          <a:xfrm>
            <a:off x="8621486" y="3265716"/>
            <a:ext cx="3233058" cy="1910443"/>
          </a:xfrm>
          <a:prstGeom prst="ellipse">
            <a:avLst/>
          </a:prstGeom>
          <a:solidFill>
            <a:srgbClr val="D9C0D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 sz="1600">
                <a:solidFill>
                  <a:srgbClr val="1E325A"/>
                </a:solidFill>
                <a:latin typeface="Segoe UI" panose="020B0502040204020203" pitchFamily="34" charset="0"/>
                <a:cs typeface="Segoe UI" panose="020B0502040204020203" pitchFamily="34" charset="0"/>
              </a:rPr>
              <a:t>Una prueba de Papanicoláu y una del VPH combinadas. Esto a veces se llama </a:t>
            </a:r>
            <a:r>
              <a:rPr lang="es-ES" sz="1600" b="1">
                <a:solidFill>
                  <a:srgbClr val="1E325A"/>
                </a:solidFill>
                <a:latin typeface="Segoe UI" panose="020B0502040204020203" pitchFamily="34" charset="0"/>
                <a:cs typeface="Segoe UI" panose="020B0502040204020203" pitchFamily="34" charset="0"/>
              </a:rPr>
              <a:t>prueba conjunta.</a:t>
            </a:r>
            <a:endParaRPr lang="en-US" sz="1600" b="1">
              <a:solidFill>
                <a:srgbClr val="1E325A"/>
              </a:solidFill>
              <a:latin typeface="Segoe UI" panose="020B0502040204020203" pitchFamily="34" charset="0"/>
              <a:cs typeface="Segoe UI" panose="020B0502040204020203" pitchFamily="34" charset="0"/>
            </a:endParaRPr>
          </a:p>
        </p:txBody>
      </p:sp>
      <p:sp>
        <p:nvSpPr>
          <p:cNvPr id="8" name="Content Placeholder 4">
            <a:extLst>
              <a:ext uri="{FF2B5EF4-FFF2-40B4-BE49-F238E27FC236}">
                <a16:creationId xmlns:a16="http://schemas.microsoft.com/office/drawing/2014/main" id="{FE35C315-9184-CE06-808F-D37523E55856}"/>
              </a:ext>
            </a:extLst>
          </p:cNvPr>
          <p:cNvSpPr txBox="1">
            <a:spLocks/>
          </p:cNvSpPr>
          <p:nvPr/>
        </p:nvSpPr>
        <p:spPr>
          <a:xfrm>
            <a:off x="838200" y="1825625"/>
            <a:ext cx="10515600" cy="4351338"/>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1E325A"/>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64B4B"/>
              </a:buClr>
              <a:buFont typeface="Arial" panose="020B0604020202020204" pitchFamily="34" charset="0"/>
              <a:buChar char="•"/>
              <a:defRPr sz="2400" kern="1200">
                <a:solidFill>
                  <a:srgbClr val="1E325A"/>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325A"/>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325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pPr>
            <a:r>
              <a:rPr lang="es-ES" b="1"/>
              <a:t>Las pruebas de detección</a:t>
            </a:r>
            <a:r>
              <a:rPr lang="es-ES"/>
              <a:t> son pruebas para detectar el cáncer en personas que no presentan síntomas</a:t>
            </a:r>
            <a:r>
              <a:rPr lang="en-US"/>
              <a:t>.</a:t>
            </a:r>
          </a:p>
          <a:p>
            <a:pPr>
              <a:lnSpc>
                <a:spcPct val="100000"/>
              </a:lnSpc>
              <a:spcBef>
                <a:spcPts val="0"/>
              </a:spcBef>
              <a:spcAft>
                <a:spcPts val="900"/>
              </a:spcAft>
            </a:pPr>
            <a:r>
              <a:rPr lang="es-ES" sz="2000"/>
              <a:t>Hay tres maneras de hacerse las pruebas de detección del cáncer de cuello uterino</a:t>
            </a:r>
            <a:r>
              <a:rPr lang="en-US" sz="2000"/>
              <a:t>:</a:t>
            </a:r>
          </a:p>
        </p:txBody>
      </p:sp>
      <p:cxnSp>
        <p:nvCxnSpPr>
          <p:cNvPr id="10" name="Straight Connector 9">
            <a:extLst>
              <a:ext uri="{FF2B5EF4-FFF2-40B4-BE49-F238E27FC236}">
                <a16:creationId xmlns:a16="http://schemas.microsoft.com/office/drawing/2014/main" id="{3D2C1B71-6B3F-D578-2CE9-127839BB41C2}"/>
              </a:ext>
            </a:extLst>
          </p:cNvPr>
          <p:cNvCxnSpPr>
            <a:cxnSpLocks/>
          </p:cNvCxnSpPr>
          <p:nvPr/>
        </p:nvCxnSpPr>
        <p:spPr>
          <a:xfrm>
            <a:off x="499639" y="6420206"/>
            <a:ext cx="11123271"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740C35-9BB9-8FC4-AA2C-9503D324993B}"/>
              </a:ext>
            </a:extLst>
          </p:cNvPr>
          <p:cNvCxnSpPr>
            <a:cxnSpLocks/>
          </p:cNvCxnSpPr>
          <p:nvPr/>
        </p:nvCxnSpPr>
        <p:spPr>
          <a:xfrm>
            <a:off x="2893671" y="388949"/>
            <a:ext cx="8763964" cy="0"/>
          </a:xfrm>
          <a:prstGeom prst="line">
            <a:avLst/>
          </a:prstGeom>
          <a:ln w="19050">
            <a:solidFill>
              <a:srgbClr val="F073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93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110397-9ADA-1B93-AA5C-AC399BD7E154}"/>
              </a:ext>
            </a:extLst>
          </p:cNvPr>
          <p:cNvSpPr>
            <a:spLocks noGrp="1"/>
          </p:cNvSpPr>
          <p:nvPr>
            <p:ph type="title"/>
          </p:nvPr>
        </p:nvSpPr>
        <p:spPr/>
        <p:txBody>
          <a:bodyPr/>
          <a:lstStyle/>
          <a:p>
            <a:r>
              <a:rPr lang="en-US"/>
              <a:t>El aparato reproductor femenino</a:t>
            </a:r>
          </a:p>
        </p:txBody>
      </p:sp>
      <p:sp>
        <p:nvSpPr>
          <p:cNvPr id="5" name="Content Placeholder 4">
            <a:extLst>
              <a:ext uri="{FF2B5EF4-FFF2-40B4-BE49-F238E27FC236}">
                <a16:creationId xmlns:a16="http://schemas.microsoft.com/office/drawing/2014/main" id="{542153AE-A784-979A-FC5B-5FC938E1E444}"/>
              </a:ext>
            </a:extLst>
          </p:cNvPr>
          <p:cNvSpPr>
            <a:spLocks noGrp="1"/>
          </p:cNvSpPr>
          <p:nvPr>
            <p:ph idx="1"/>
          </p:nvPr>
        </p:nvSpPr>
        <p:spPr>
          <a:xfrm>
            <a:off x="1788442" y="4875487"/>
            <a:ext cx="8804591" cy="1257930"/>
          </a:xfrm>
        </p:spPr>
        <p:txBody>
          <a:bodyPr/>
          <a:lstStyle/>
          <a:p>
            <a:pPr marR="0" lvl="0" indent="-228600">
              <a:lnSpc>
                <a:spcPct val="100000"/>
              </a:lnSpc>
              <a:spcBef>
                <a:spcPts val="0"/>
              </a:spcBef>
              <a:spcAft>
                <a:spcPts val="500"/>
              </a:spcAft>
              <a:buClr>
                <a:srgbClr val="E64B4B"/>
              </a:buClr>
              <a:buFont typeface="Symbol" panose="05050102010706020507" pitchFamily="18" charset="2"/>
              <a:buChar char=""/>
            </a:pPr>
            <a:r>
              <a:rPr lang="es-ES" sz="2000">
                <a:effectLst/>
                <a:latin typeface="Segoe UI" panose="020B0502040204020203" pitchFamily="34" charset="0"/>
                <a:ea typeface="Calibri" panose="020F0502020204030204" pitchFamily="34" charset="0"/>
                <a:cs typeface="Times New Roman" panose="02020603050405020304" pitchFamily="18" charset="0"/>
              </a:rPr>
              <a:t>El </a:t>
            </a:r>
            <a:r>
              <a:rPr lang="es-ES" sz="2000" b="1">
                <a:effectLst/>
                <a:latin typeface="Segoe UI" panose="020B0502040204020203" pitchFamily="34" charset="0"/>
                <a:ea typeface="Calibri" panose="020F0502020204030204" pitchFamily="34" charset="0"/>
                <a:cs typeface="Times New Roman" panose="02020603050405020304" pitchFamily="18" charset="0"/>
              </a:rPr>
              <a:t>útero</a:t>
            </a:r>
            <a:r>
              <a:rPr lang="es-ES" sz="2000">
                <a:effectLst/>
                <a:latin typeface="Segoe UI" panose="020B0502040204020203" pitchFamily="34" charset="0"/>
                <a:ea typeface="Calibri" panose="020F0502020204030204" pitchFamily="34" charset="0"/>
                <a:cs typeface="Times New Roman" panose="02020603050405020304" pitchFamily="18" charset="0"/>
              </a:rPr>
              <a:t> (o matriz) se encuentra debajo del estómago</a:t>
            </a:r>
            <a:r>
              <a:rPr lang="en-US" sz="2000">
                <a:effectLst/>
                <a:latin typeface="Segoe UI" panose="020B0502040204020203" pitchFamily="34" charset="0"/>
                <a:ea typeface="Calibri" panose="020F0502020204030204" pitchFamily="34" charset="0"/>
                <a:cs typeface="Times New Roman" panose="02020603050405020304" pitchFamily="18" charset="0"/>
              </a:rPr>
              <a:t>.</a:t>
            </a:r>
          </a:p>
          <a:p>
            <a:pPr marR="0" lvl="0" indent="-228600">
              <a:lnSpc>
                <a:spcPct val="100000"/>
              </a:lnSpc>
              <a:spcBef>
                <a:spcPts val="0"/>
              </a:spcBef>
              <a:spcAft>
                <a:spcPts val="500"/>
              </a:spcAft>
              <a:buClr>
                <a:srgbClr val="E64B4B"/>
              </a:buClr>
              <a:buFont typeface="Symbol" panose="05050102010706020507" pitchFamily="18" charset="2"/>
              <a:buChar char=""/>
            </a:pPr>
            <a:r>
              <a:rPr lang="es-ES" sz="2000">
                <a:effectLst/>
                <a:latin typeface="Segoe UI" panose="020B0502040204020203" pitchFamily="34" charset="0"/>
                <a:ea typeface="Calibri" panose="020F0502020204030204" pitchFamily="34" charset="0"/>
                <a:cs typeface="Times New Roman" panose="02020603050405020304" pitchFamily="18" charset="0"/>
              </a:rPr>
              <a:t>El </a:t>
            </a:r>
            <a:r>
              <a:rPr lang="es-ES" sz="2000" b="1">
                <a:effectLst/>
                <a:latin typeface="Segoe UI" panose="020B0502040204020203" pitchFamily="34" charset="0"/>
                <a:ea typeface="Calibri" panose="020F0502020204030204" pitchFamily="34" charset="0"/>
                <a:cs typeface="Times New Roman" panose="02020603050405020304" pitchFamily="18" charset="0"/>
              </a:rPr>
              <a:t>cuello uterino</a:t>
            </a:r>
            <a:r>
              <a:rPr lang="es-ES" sz="2000">
                <a:effectLst/>
                <a:latin typeface="Segoe UI" panose="020B0502040204020203" pitchFamily="34" charset="0"/>
                <a:ea typeface="Calibri" panose="020F0502020204030204" pitchFamily="34" charset="0"/>
                <a:cs typeface="Times New Roman" panose="02020603050405020304" pitchFamily="18" charset="0"/>
              </a:rPr>
              <a:t> se encuentra en la parte más baja de la matriz</a:t>
            </a:r>
            <a:r>
              <a:rPr lang="en-US" sz="2000">
                <a:effectLst/>
                <a:latin typeface="Segoe UI" panose="020B0502040204020203" pitchFamily="34" charset="0"/>
                <a:ea typeface="Calibri" panose="020F0502020204030204" pitchFamily="34" charset="0"/>
                <a:cs typeface="Times New Roman" panose="02020603050405020304" pitchFamily="18" charset="0"/>
              </a:rPr>
              <a:t>.</a:t>
            </a:r>
          </a:p>
          <a:p>
            <a:pPr marL="228600" marR="0" lvl="0" indent="-228600">
              <a:lnSpc>
                <a:spcPct val="100000"/>
              </a:lnSpc>
              <a:spcBef>
                <a:spcPts val="0"/>
              </a:spcBef>
              <a:spcAft>
                <a:spcPts val="1000"/>
              </a:spcAft>
              <a:buClr>
                <a:srgbClr val="E64B4B"/>
              </a:buClr>
              <a:buFont typeface="Symbol" panose="05050102010706020507" pitchFamily="18" charset="2"/>
              <a:buChar char=""/>
            </a:pPr>
            <a:r>
              <a:rPr lang="es-ES" sz="2000">
                <a:effectLst/>
                <a:latin typeface="Segoe UI" panose="020B0502040204020203" pitchFamily="34" charset="0"/>
                <a:ea typeface="Calibri" panose="020F0502020204030204" pitchFamily="34" charset="0"/>
                <a:cs typeface="Times New Roman" panose="02020603050405020304" pitchFamily="18" charset="0"/>
              </a:rPr>
              <a:t>El cuello uterino desemboca en la </a:t>
            </a:r>
            <a:r>
              <a:rPr lang="es-ES" sz="2000" b="1">
                <a:effectLst/>
                <a:latin typeface="Segoe UI" panose="020B0502040204020203" pitchFamily="34" charset="0"/>
                <a:ea typeface="Calibri" panose="020F0502020204030204" pitchFamily="34" charset="0"/>
                <a:cs typeface="Times New Roman" panose="02020603050405020304" pitchFamily="18" charset="0"/>
              </a:rPr>
              <a:t>vagina,</a:t>
            </a:r>
            <a:r>
              <a:rPr lang="es-ES" sz="2000">
                <a:effectLst/>
                <a:latin typeface="Segoe UI" panose="020B0502040204020203" pitchFamily="34" charset="0"/>
                <a:ea typeface="Calibri" panose="020F0502020204030204" pitchFamily="34" charset="0"/>
                <a:cs typeface="Times New Roman" panose="02020603050405020304" pitchFamily="18" charset="0"/>
              </a:rPr>
              <a:t> que conduce a la parte</a:t>
            </a:r>
            <a:br>
              <a:rPr lang="es-ES" sz="2000">
                <a:effectLst/>
                <a:latin typeface="Segoe UI" panose="020B0502040204020203" pitchFamily="34" charset="0"/>
                <a:ea typeface="Calibri" panose="020F0502020204030204" pitchFamily="34" charset="0"/>
                <a:cs typeface="Times New Roman" panose="02020603050405020304" pitchFamily="18" charset="0"/>
              </a:rPr>
            </a:br>
            <a:r>
              <a:rPr lang="es-ES" sz="2000">
                <a:effectLst/>
                <a:latin typeface="Segoe UI" panose="020B0502040204020203" pitchFamily="34" charset="0"/>
                <a:ea typeface="Calibri" panose="020F0502020204030204" pitchFamily="34" charset="0"/>
                <a:cs typeface="Times New Roman" panose="02020603050405020304" pitchFamily="18" charset="0"/>
              </a:rPr>
              <a:t>exterior del cuerpo</a:t>
            </a:r>
            <a:r>
              <a:rPr lang="en-US" sz="2000">
                <a:effectLst/>
                <a:latin typeface="Segoe UI" panose="020B0502040204020203" pitchFamily="34" charset="0"/>
                <a:ea typeface="Calibri" panose="020F0502020204030204" pitchFamily="34" charset="0"/>
                <a:cs typeface="Times New Roman" panose="02020603050405020304" pitchFamily="18" charset="0"/>
              </a:rPr>
              <a:t>.</a:t>
            </a:r>
            <a:endParaRPr lang="en-US" sz="2000"/>
          </a:p>
        </p:txBody>
      </p:sp>
      <p:sp>
        <p:nvSpPr>
          <p:cNvPr id="2" name="Slide Number Placeholder 5">
            <a:extLst>
              <a:ext uri="{FF2B5EF4-FFF2-40B4-BE49-F238E27FC236}">
                <a16:creationId xmlns:a16="http://schemas.microsoft.com/office/drawing/2014/main" id="{4A6F6AF4-C1DB-C600-2D9E-DB40977E781D}"/>
              </a:ext>
            </a:extLst>
          </p:cNvPr>
          <p:cNvSpPr>
            <a:spLocks noGrp="1"/>
          </p:cNvSpPr>
          <p:nvPr>
            <p:ph type="sldNum" sz="quarter" idx="12"/>
          </p:nvPr>
        </p:nvSpPr>
        <p:spPr>
          <a:xfrm>
            <a:off x="9810750" y="6356350"/>
            <a:ext cx="1543050" cy="365125"/>
          </a:xfrm>
        </p:spPr>
        <p:txBody>
          <a:bodyPr/>
          <a:lstStyle>
            <a:lvl1pPr>
              <a:defRPr>
                <a:latin typeface="Segoe UI" panose="020B0502040204020203" pitchFamily="34" charset="0"/>
                <a:cs typeface="Segoe UI" panose="020B0502040204020203" pitchFamily="34" charset="0"/>
              </a:defRPr>
            </a:lvl1pPr>
          </a:lstStyle>
          <a:p>
            <a:r>
              <a:rPr lang="en-US" sz="1400">
                <a:solidFill>
                  <a:srgbClr val="1E325A"/>
                </a:solidFill>
                <a:latin typeface="Segoe UI Semibold" panose="020B0702040204020203" pitchFamily="34" charset="0"/>
                <a:cs typeface="Segoe UI Semibold" panose="020B0702040204020203" pitchFamily="34" charset="0"/>
              </a:rPr>
              <a:t>Diapositiva 8</a:t>
            </a:r>
          </a:p>
        </p:txBody>
      </p:sp>
      <p:pic>
        <p:nvPicPr>
          <p:cNvPr id="8" name="Picture 7" descr="Ilustración del cuerpo femenino que muestra la ubicación de los órganos reproductivos.">
            <a:extLst>
              <a:ext uri="{FF2B5EF4-FFF2-40B4-BE49-F238E27FC236}">
                <a16:creationId xmlns:a16="http://schemas.microsoft.com/office/drawing/2014/main" id="{93E13394-F696-BB63-D3EA-205C5D965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100" y="681037"/>
            <a:ext cx="1410933" cy="4927619"/>
          </a:xfrm>
          <a:prstGeom prst="rect">
            <a:avLst/>
          </a:prstGeom>
        </p:spPr>
      </p:pic>
      <p:grpSp>
        <p:nvGrpSpPr>
          <p:cNvPr id="55" name="Group 54">
            <a:extLst>
              <a:ext uri="{FF2B5EF4-FFF2-40B4-BE49-F238E27FC236}">
                <a16:creationId xmlns:a16="http://schemas.microsoft.com/office/drawing/2014/main" id="{343421A4-982A-C235-94BD-CD1403CA08EE}"/>
              </a:ext>
            </a:extLst>
          </p:cNvPr>
          <p:cNvGrpSpPr/>
          <p:nvPr/>
        </p:nvGrpSpPr>
        <p:grpSpPr>
          <a:xfrm>
            <a:off x="1711127" y="1376597"/>
            <a:ext cx="6016577" cy="3536497"/>
            <a:chOff x="3768441" y="1479319"/>
            <a:chExt cx="6016577" cy="3536497"/>
          </a:xfrm>
        </p:grpSpPr>
        <p:sp>
          <p:nvSpPr>
            <p:cNvPr id="9" name="Oval 8">
              <a:extLst>
                <a:ext uri="{FF2B5EF4-FFF2-40B4-BE49-F238E27FC236}">
                  <a16:creationId xmlns:a16="http://schemas.microsoft.com/office/drawing/2014/main" id="{D5B34FE4-8FB6-DC73-7F03-B250C80E14F8}"/>
                </a:ext>
              </a:extLst>
            </p:cNvPr>
            <p:cNvSpPr/>
            <p:nvPr/>
          </p:nvSpPr>
          <p:spPr>
            <a:xfrm>
              <a:off x="5688088" y="1479319"/>
              <a:ext cx="3429000" cy="3429000"/>
            </a:xfrm>
            <a:prstGeom prst="ellipse">
              <a:avLst/>
            </a:prstGeom>
            <a:solidFill>
              <a:srgbClr val="D9C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lustración detallada del sistema reproductor femenino que muestra el útero, el cuello uterino, las trompas de Falopio, los ovarios, el endometrio y la vagina.">
              <a:extLst>
                <a:ext uri="{FF2B5EF4-FFF2-40B4-BE49-F238E27FC236}">
                  <a16:creationId xmlns:a16="http://schemas.microsoft.com/office/drawing/2014/main" id="{52F2469D-988B-D5F7-7B41-D425173D9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080" y="2025873"/>
              <a:ext cx="3351016" cy="2989943"/>
            </a:xfrm>
            <a:prstGeom prst="rect">
              <a:avLst/>
            </a:prstGeom>
          </p:spPr>
        </p:pic>
        <p:sp>
          <p:nvSpPr>
            <p:cNvPr id="13" name="Slide Number Placeholder 5">
              <a:extLst>
                <a:ext uri="{FF2B5EF4-FFF2-40B4-BE49-F238E27FC236}">
                  <a16:creationId xmlns:a16="http://schemas.microsoft.com/office/drawing/2014/main" id="{26C7054E-A8DA-04AC-797F-F009CB8A0643}"/>
                </a:ext>
              </a:extLst>
            </p:cNvPr>
            <p:cNvSpPr txBox="1">
              <a:spLocks/>
            </p:cNvSpPr>
            <p:nvPr/>
          </p:nvSpPr>
          <p:spPr>
            <a:xfrm>
              <a:off x="4983541" y="4016938"/>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Vagina</a:t>
              </a:r>
            </a:p>
          </p:txBody>
        </p:sp>
        <p:sp>
          <p:nvSpPr>
            <p:cNvPr id="14" name="Slide Number Placeholder 5">
              <a:extLst>
                <a:ext uri="{FF2B5EF4-FFF2-40B4-BE49-F238E27FC236}">
                  <a16:creationId xmlns:a16="http://schemas.microsoft.com/office/drawing/2014/main" id="{ACEB2589-11F7-3739-DCA9-8C9805943B52}"/>
                </a:ext>
              </a:extLst>
            </p:cNvPr>
            <p:cNvSpPr txBox="1">
              <a:spLocks/>
            </p:cNvSpPr>
            <p:nvPr/>
          </p:nvSpPr>
          <p:spPr>
            <a:xfrm>
              <a:off x="4745583" y="3024415"/>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Útero</a:t>
              </a:r>
            </a:p>
          </p:txBody>
        </p:sp>
        <p:sp>
          <p:nvSpPr>
            <p:cNvPr id="15" name="Slide Number Placeholder 5">
              <a:extLst>
                <a:ext uri="{FF2B5EF4-FFF2-40B4-BE49-F238E27FC236}">
                  <a16:creationId xmlns:a16="http://schemas.microsoft.com/office/drawing/2014/main" id="{35AD1A82-2954-D50D-96AE-E6211BA94517}"/>
                </a:ext>
              </a:extLst>
            </p:cNvPr>
            <p:cNvSpPr txBox="1">
              <a:spLocks/>
            </p:cNvSpPr>
            <p:nvPr/>
          </p:nvSpPr>
          <p:spPr>
            <a:xfrm>
              <a:off x="3768441" y="3428148"/>
              <a:ext cx="1958639"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Cuello uterino</a:t>
              </a:r>
            </a:p>
          </p:txBody>
        </p:sp>
        <p:cxnSp>
          <p:nvCxnSpPr>
            <p:cNvPr id="17" name="Straight Arrow Connector 16">
              <a:extLst>
                <a:ext uri="{FF2B5EF4-FFF2-40B4-BE49-F238E27FC236}">
                  <a16:creationId xmlns:a16="http://schemas.microsoft.com/office/drawing/2014/main" id="{C6C8F152-078A-7078-D386-12639617A859}"/>
                </a:ext>
              </a:extLst>
            </p:cNvPr>
            <p:cNvCxnSpPr>
              <a:cxnSpLocks/>
            </p:cNvCxnSpPr>
            <p:nvPr/>
          </p:nvCxnSpPr>
          <p:spPr>
            <a:xfrm flipV="1">
              <a:off x="5649225" y="3035129"/>
              <a:ext cx="1753363" cy="34899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AD41D43-489C-E128-803F-C6E75E2A1FA5}"/>
                </a:ext>
              </a:extLst>
            </p:cNvPr>
            <p:cNvCxnSpPr>
              <a:cxnSpLocks/>
            </p:cNvCxnSpPr>
            <p:nvPr/>
          </p:nvCxnSpPr>
          <p:spPr>
            <a:xfrm>
              <a:off x="5571369" y="3791116"/>
              <a:ext cx="18312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64878A-A3C1-674D-FF13-74C642ECBB7F}"/>
                </a:ext>
              </a:extLst>
            </p:cNvPr>
            <p:cNvCxnSpPr>
              <a:cxnSpLocks/>
            </p:cNvCxnSpPr>
            <p:nvPr/>
          </p:nvCxnSpPr>
          <p:spPr>
            <a:xfrm>
              <a:off x="5876169" y="4379511"/>
              <a:ext cx="1526419"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41CB23B4-B1D3-9ED8-7387-62B9A13C8DA7}"/>
                </a:ext>
              </a:extLst>
            </p:cNvPr>
            <p:cNvSpPr txBox="1">
              <a:spLocks/>
            </p:cNvSpPr>
            <p:nvPr/>
          </p:nvSpPr>
          <p:spPr>
            <a:xfrm>
              <a:off x="6730696" y="1531285"/>
              <a:ext cx="1422617"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1E325A"/>
                  </a:solidFill>
                </a:rPr>
                <a:t>Trompas de Falopio</a:t>
              </a:r>
            </a:p>
          </p:txBody>
        </p:sp>
        <p:sp>
          <p:nvSpPr>
            <p:cNvPr id="32" name="Slide Number Placeholder 5">
              <a:extLst>
                <a:ext uri="{FF2B5EF4-FFF2-40B4-BE49-F238E27FC236}">
                  <a16:creationId xmlns:a16="http://schemas.microsoft.com/office/drawing/2014/main" id="{D80E5528-DA97-EB71-8C2B-83036A0CFC61}"/>
                </a:ext>
              </a:extLst>
            </p:cNvPr>
            <p:cNvSpPr txBox="1">
              <a:spLocks/>
            </p:cNvSpPr>
            <p:nvPr/>
          </p:nvSpPr>
          <p:spPr>
            <a:xfrm>
              <a:off x="4417342" y="2604862"/>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Ovario</a:t>
              </a:r>
            </a:p>
          </p:txBody>
        </p:sp>
        <p:sp>
          <p:nvSpPr>
            <p:cNvPr id="33" name="Slide Number Placeholder 5">
              <a:extLst>
                <a:ext uri="{FF2B5EF4-FFF2-40B4-BE49-F238E27FC236}">
                  <a16:creationId xmlns:a16="http://schemas.microsoft.com/office/drawing/2014/main" id="{7F82328D-F9D2-3C5C-5A69-3784A724CDCC}"/>
                </a:ext>
              </a:extLst>
            </p:cNvPr>
            <p:cNvSpPr txBox="1">
              <a:spLocks/>
            </p:cNvSpPr>
            <p:nvPr/>
          </p:nvSpPr>
          <p:spPr>
            <a:xfrm>
              <a:off x="8652966" y="3180950"/>
              <a:ext cx="1001486"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Ovario</a:t>
              </a:r>
            </a:p>
          </p:txBody>
        </p:sp>
        <p:sp>
          <p:nvSpPr>
            <p:cNvPr id="34" name="Slide Number Placeholder 5">
              <a:extLst>
                <a:ext uri="{FF2B5EF4-FFF2-40B4-BE49-F238E27FC236}">
                  <a16:creationId xmlns:a16="http://schemas.microsoft.com/office/drawing/2014/main" id="{703D8D09-021C-A0C4-B9AB-5D3FE4407162}"/>
                </a:ext>
              </a:extLst>
            </p:cNvPr>
            <p:cNvSpPr txBox="1">
              <a:spLocks/>
            </p:cNvSpPr>
            <p:nvPr/>
          </p:nvSpPr>
          <p:spPr>
            <a:xfrm>
              <a:off x="8022485" y="3850334"/>
              <a:ext cx="1762533" cy="6540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a:solidFill>
                    <a:srgbClr val="1E325A"/>
                  </a:solidFill>
                </a:rPr>
                <a:t>Endometrio</a:t>
              </a:r>
            </a:p>
          </p:txBody>
        </p:sp>
        <p:cxnSp>
          <p:nvCxnSpPr>
            <p:cNvPr id="35" name="Straight Arrow Connector 34">
              <a:extLst>
                <a:ext uri="{FF2B5EF4-FFF2-40B4-BE49-F238E27FC236}">
                  <a16:creationId xmlns:a16="http://schemas.microsoft.com/office/drawing/2014/main" id="{FB4BB26D-66DC-7D29-5162-023D2AE6D91F}"/>
                </a:ext>
              </a:extLst>
            </p:cNvPr>
            <p:cNvCxnSpPr>
              <a:cxnSpLocks/>
            </p:cNvCxnSpPr>
            <p:nvPr/>
          </p:nvCxnSpPr>
          <p:spPr>
            <a:xfrm>
              <a:off x="7401077" y="2181872"/>
              <a:ext cx="1093409" cy="130435"/>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19A268-719E-54F3-039D-98CADF7BED2E}"/>
                </a:ext>
              </a:extLst>
            </p:cNvPr>
            <p:cNvCxnSpPr>
              <a:cxnSpLocks/>
              <a:stCxn id="28" idx="2"/>
            </p:cNvCxnSpPr>
            <p:nvPr/>
          </p:nvCxnSpPr>
          <p:spPr>
            <a:xfrm flipH="1">
              <a:off x="6389003" y="2185335"/>
              <a:ext cx="1053002" cy="141736"/>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188B38-09B6-6D5E-BF4B-712350A1C4F2}"/>
                </a:ext>
              </a:extLst>
            </p:cNvPr>
            <p:cNvCxnSpPr>
              <a:cxnSpLocks/>
            </p:cNvCxnSpPr>
            <p:nvPr/>
          </p:nvCxnSpPr>
          <p:spPr>
            <a:xfrm>
              <a:off x="5226337" y="2976337"/>
              <a:ext cx="990313" cy="0"/>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06BF84-0FFC-99D2-E1FC-34EFA0515B70}"/>
                </a:ext>
              </a:extLst>
            </p:cNvPr>
            <p:cNvCxnSpPr>
              <a:cxnSpLocks/>
            </p:cNvCxnSpPr>
            <p:nvPr/>
          </p:nvCxnSpPr>
          <p:spPr>
            <a:xfrm flipH="1" flipV="1">
              <a:off x="8559800" y="3073453"/>
              <a:ext cx="180967" cy="384577"/>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88CE1B8-C7FB-DE31-80EC-B77E07E95869}"/>
                </a:ext>
              </a:extLst>
            </p:cNvPr>
            <p:cNvCxnSpPr>
              <a:cxnSpLocks/>
            </p:cNvCxnSpPr>
            <p:nvPr/>
          </p:nvCxnSpPr>
          <p:spPr>
            <a:xfrm flipH="1" flipV="1">
              <a:off x="7689850" y="3850334"/>
              <a:ext cx="411104" cy="343248"/>
            </a:xfrm>
            <a:prstGeom prst="straightConnector1">
              <a:avLst/>
            </a:prstGeom>
            <a:ln w="25400">
              <a:solidFill>
                <a:srgbClr val="1E325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4400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TotalTime>
  <Words>4916</Words>
  <Application>Microsoft Office PowerPoint</Application>
  <PresentationFormat>Widescreen</PresentationFormat>
  <Paragraphs>299</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Cavolini</vt:lpstr>
      <vt:lpstr>Segoe UI</vt:lpstr>
      <vt:lpstr>Segoe UI Semibold</vt:lpstr>
      <vt:lpstr>Symbol</vt:lpstr>
      <vt:lpstr>Times New Roman</vt:lpstr>
      <vt:lpstr>Office Theme</vt:lpstr>
      <vt:lpstr>Pruebas de detección del cáncer de cuello uterino</vt:lpstr>
      <vt:lpstr>Introducción</vt:lpstr>
      <vt:lpstr>¿Qué es el cáncer de cuello uterino?</vt:lpstr>
      <vt:lpstr>¿Quiénes pueden contraer cáncer de cuello uterino?</vt:lpstr>
      <vt:lpstr>¿Qué son las pruebas de detección del cáncer de cuello uterino?</vt:lpstr>
      <vt:lpstr>¿Por qué es importante hacerse la prueba de detección del cáncer de cuello uterino?</vt:lpstr>
      <vt:lpstr>¿Con qué frecuencia nos debemos hacer la prueba de detección del cáncer de cuello uterino?</vt:lpstr>
      <vt:lpstr>¿Qué significa hacerse la prueba de detección?</vt:lpstr>
      <vt:lpstr>El aparato reproductor femenino</vt:lpstr>
      <vt:lpstr>¿Qué pasa cuando nos hacemos la prueba de detección?</vt:lpstr>
      <vt:lpstr>El virus del papiloma humano (VPH)</vt:lpstr>
      <vt:lpstr>¿Qué es la prueba del VPH?</vt:lpstr>
      <vt:lpstr>¿Cómo se obtienen los resultados de las pruebas de detección?</vt:lpstr>
      <vt:lpstr>¿Por qué algunas de nosotras no nos hacemos la prueba de detección? (Parte 1)</vt:lpstr>
      <vt:lpstr>¿Por qué algunas de nosotras no nos hacemos la prueba de detección? (Parte 2)</vt:lpstr>
      <vt:lpstr>¿Por qué algunas de nosotras no nos hacemos la prueba de detección? (Parte 3)</vt:lpstr>
      <vt:lpstr>La historia de Marisol</vt:lpstr>
      <vt:lpstr>La historia de Beatriz</vt:lpstr>
      <vt:lpstr>Palabras finales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Kathi (CDC/DDNID/NCCDPHP/DCPC)</dc:creator>
  <cp:lastModifiedBy>Kathi Mills (CDC Cancer)</cp:lastModifiedBy>
  <cp:revision>4</cp:revision>
  <dcterms:created xsi:type="dcterms:W3CDTF">2023-04-25T13:46:42Z</dcterms:created>
  <dcterms:modified xsi:type="dcterms:W3CDTF">2025-04-10T13:34:47Z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2023-04-25T13:48:02Z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04f2f6ce-bbca-4af0-b2d1-441fcd4525b0</vt:lpwstr>
  </property>
  <property fmtid="{D5CDD505-2E9C-101B-9397-08002B2CF9AE}" pid="8" name="MSIP_Label_8af03ff0-41c5-4c41-b55e-fabb8fae94be_ContentBits">
    <vt:lpwstr>0</vt:lpwstr>
  </property>
</Properties>
</file>